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64" r:id="rId4"/>
    <p:sldId id="265" r:id="rId5"/>
    <p:sldId id="321" r:id="rId6"/>
    <p:sldId id="267" r:id="rId7"/>
    <p:sldId id="313" r:id="rId8"/>
    <p:sldId id="271" r:id="rId9"/>
    <p:sldId id="273" r:id="rId10"/>
    <p:sldId id="324" r:id="rId11"/>
    <p:sldId id="323" r:id="rId12"/>
    <p:sldId id="291" r:id="rId13"/>
    <p:sldId id="318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319" r:id="rId25"/>
    <p:sldId id="285" r:id="rId26"/>
    <p:sldId id="312" r:id="rId27"/>
    <p:sldId id="286" r:id="rId28"/>
    <p:sldId id="287" r:id="rId29"/>
    <p:sldId id="320" r:id="rId30"/>
    <p:sldId id="288" r:id="rId31"/>
    <p:sldId id="289" r:id="rId32"/>
    <p:sldId id="290" r:id="rId33"/>
    <p:sldId id="296" r:id="rId34"/>
    <p:sldId id="297" r:id="rId35"/>
    <p:sldId id="298" r:id="rId36"/>
    <p:sldId id="301" r:id="rId37"/>
    <p:sldId id="302" r:id="rId38"/>
    <p:sldId id="303" r:id="rId39"/>
    <p:sldId id="304" r:id="rId40"/>
    <p:sldId id="305" r:id="rId41"/>
    <p:sldId id="30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5" autoAdjust="0"/>
    <p:restoredTop sz="64475" autoAdjust="0"/>
  </p:normalViewPr>
  <p:slideViewPr>
    <p:cSldViewPr snapToGrid="0">
      <p:cViewPr varScale="1">
        <p:scale>
          <a:sx n="75" d="100"/>
          <a:sy n="75" d="100"/>
        </p:scale>
        <p:origin x="1980" y="60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39645-B27F-4BEF-AFB0-8448F3BF754F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03DEC7-7620-4300-A5C5-1A2C40A90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582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Good morning everyone.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Thank</a:t>
            </a:r>
            <a:r>
              <a:rPr lang="en-US" altLang="zh-CN" baseline="0" dirty="0" smtClean="0"/>
              <a:t> you so much</a:t>
            </a:r>
            <a:r>
              <a:rPr lang="en-US" altLang="zh-CN" dirty="0" smtClean="0"/>
              <a:t> for coming</a:t>
            </a:r>
            <a:r>
              <a:rPr lang="en-US" altLang="zh-CN" baseline="0" dirty="0" smtClean="0"/>
              <a:t> to my talk.</a:t>
            </a:r>
            <a:r>
              <a:rPr lang="en-US" altLang="zh-CN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My name is Wenming Wu</a:t>
            </a:r>
            <a:r>
              <a:rPr lang="en-US" altLang="zh-CN" baseline="0" dirty="0" smtClean="0"/>
              <a:t>. </a:t>
            </a:r>
            <a:r>
              <a:rPr lang="en-US" altLang="zh-CN" dirty="0" smtClean="0"/>
              <a:t>Today</a:t>
            </a:r>
            <a:r>
              <a:rPr lang="en-US" altLang="zh-CN" baseline="0" dirty="0" smtClean="0"/>
              <a:t> I will present our work titled “</a:t>
            </a:r>
            <a:r>
              <a:rPr lang="en-US" altLang="zh-CN" sz="1200" dirty="0" smtClean="0">
                <a:effectLst/>
              </a:rPr>
              <a:t>MIQP-based Layout Design for Building Interiors</a:t>
            </a:r>
            <a:r>
              <a:rPr lang="en-US" altLang="zh-CN" baseline="0" dirty="0" smtClean="0"/>
              <a:t>” here.</a:t>
            </a:r>
            <a:endParaRPr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93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 Programming or Quadratic Programming is very good to handle the continuous aspect of the layout problem.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the non-overlap constraint can be easily formulated, if we know the relative relationship of two rooms.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this example, we know that the room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to the left of the room j.</a:t>
            </a:r>
          </a:p>
          <a:p>
            <a:endParaRPr lang="en-US" altLang="zh-CN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the difficulty of formulating the non-overlap constraint during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layout optimization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that we have no prior knowledge of which case to use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en-US" altLang="zh-CN" dirty="0" smtClean="0"/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we need a formulation to encode all four discrete options at once. This is where discrete or integer variables can help.</a:t>
            </a:r>
          </a:p>
          <a:p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98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This is our solution to the problem.</a:t>
                </a:r>
                <a:r>
                  <a:rPr lang="en-US" altLang="zh-CN" sz="1200" b="0" i="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We introduce four binary variables to represent four possible relationships between two rooms.</a:t>
                </a:r>
                <a:r>
                  <a:rPr lang="zh-CN" altLang="en-US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endParaRPr lang="en-US" altLang="zh-CN" sz="1200" b="0" i="0" u="none" strike="noStrike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endParaRPr lang="en-US" altLang="zh-CN" sz="1200" b="0" i="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altLang="zh-CN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For</a:t>
                </a:r>
                <a:r>
                  <a:rPr lang="en-US" altLang="zh-CN" sz="1200" b="0" i="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the same case on the left, we only need that </a:t>
                </a:r>
                <a:r>
                  <a:rPr lang="en-US" altLang="zh-CN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</a:t>
                </a:r>
                <a:r>
                  <a:rPr lang="en-US" altLang="zh-CN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binary</a:t>
                </a:r>
                <a:r>
                  <a:rPr lang="en-US" altLang="zh-CN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variable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sub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𝑳</m:t>
                        </m:r>
                      </m:sup>
                    </m:sSubSup>
                  </m:oMath>
                </a14:m>
                <a:r>
                  <a:rPr lang="en-US" altLang="zh-CN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equals</a:t>
                </a:r>
                <a:r>
                  <a:rPr lang="en-US" altLang="zh-CN" sz="1200" b="0" i="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to 1.</a:t>
                </a:r>
              </a:p>
              <a:p>
                <a:endParaRPr lang="en-US" altLang="zh-CN" sz="1200" b="0" i="0" u="none" strike="noStrike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r>
                  <a:rPr lang="en-US" altLang="zh-CN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Here the big M </a:t>
                </a:r>
                <a:r>
                  <a:rPr lang="en-US" altLang="zh-CN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is a large constant to ensure there is no overlap between two rooms in a certain direction when the corresponding</a:t>
                </a:r>
                <a:r>
                  <a:rPr lang="en-US" altLang="zh-CN" sz="1200" b="0" i="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binary variable equals to 1</a:t>
                </a:r>
                <a:r>
                  <a:rPr lang="en-US" altLang="zh-CN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, </a:t>
                </a:r>
              </a:p>
              <a:p>
                <a:endParaRPr lang="en-US" altLang="zh-CN" sz="1200" b="0" i="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altLang="zh-CN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and the</a:t>
                </a:r>
                <a:r>
                  <a:rPr lang="en-US" altLang="zh-CN" sz="1200" b="0" i="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inequality is always established when the corresponding binary variable</a:t>
                </a:r>
                <a:r>
                  <a:rPr lang="en-US" altLang="zh-CN" dirty="0" smtClean="0"/>
                  <a:t> </a:t>
                </a:r>
                <a:r>
                  <a:rPr lang="en-US" altLang="zh-CN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equals to 0.</a:t>
                </a:r>
                <a:r>
                  <a:rPr lang="en-US" altLang="zh-CN" dirty="0" smtClean="0"/>
                  <a:t> </a:t>
                </a:r>
              </a:p>
              <a:p>
                <a:endParaRPr lang="en-US" altLang="zh-CN" sz="1200" b="0" i="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altLang="zh-CN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power of MIQP is that it can assign variables to choose between discrete options in the solver.</a:t>
                </a:r>
              </a:p>
              <a:p>
                <a:endParaRPr lang="en-US" altLang="zh-CN" sz="1200" b="0" i="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altLang="zh-CN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and therefore explore</a:t>
                </a:r>
                <a:r>
                  <a:rPr lang="en-US" altLang="zh-CN" sz="1200" b="0" i="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 huge number of discrete configurations in the solver.</a:t>
                </a:r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This is our solution to the problem.</a:t>
                </a:r>
                <a:r>
                  <a:rPr lang="en-US" altLang="zh-CN" sz="1200" b="0" i="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We introduce four binary variables to represent four possible relationships between two rooms.</a:t>
                </a:r>
                <a:r>
                  <a:rPr lang="zh-CN" altLang="en-US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endParaRPr lang="en-US" altLang="zh-CN" sz="1200" b="0" i="0" u="none" strike="noStrike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endParaRPr lang="en-US" altLang="zh-CN" sz="1200" b="0" i="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altLang="zh-CN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For</a:t>
                </a:r>
                <a:r>
                  <a:rPr lang="en-US" altLang="zh-CN" sz="1200" b="0" i="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the same case on the left, we only need that </a:t>
                </a:r>
                <a:r>
                  <a:rPr lang="en-US" altLang="zh-CN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</a:t>
                </a:r>
                <a:r>
                  <a:rPr lang="en-US" altLang="zh-CN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binary</a:t>
                </a:r>
                <a:r>
                  <a:rPr lang="en-US" altLang="zh-CN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variable  </a:t>
                </a:r>
                <a:r>
                  <a:rPr lang="zh-CN" altLang="en-US" b="1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𝝈</a:t>
                </a:r>
                <a:r>
                  <a:rPr lang="en-US" altLang="zh-CN" b="1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_(</a:t>
                </a:r>
                <a:r>
                  <a:rPr lang="en-US" altLang="zh-CN" b="1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𝒊,𝒋</a:t>
                </a:r>
                <a:r>
                  <a:rPr lang="en-US" altLang="zh-CN" b="1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altLang="zh-CN" b="1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^</a:t>
                </a:r>
                <a:r>
                  <a:rPr lang="en-US" altLang="zh-CN" b="1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𝑳</a:t>
                </a:r>
                <a:r>
                  <a:rPr lang="en-US" altLang="zh-CN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equals</a:t>
                </a:r>
                <a:r>
                  <a:rPr lang="en-US" altLang="zh-CN" sz="1200" b="0" i="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to 1.</a:t>
                </a:r>
              </a:p>
              <a:p>
                <a:endParaRPr lang="en-US" altLang="zh-CN" sz="1200" b="0" i="0" u="none" strike="noStrike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r>
                  <a:rPr lang="en-US" altLang="zh-CN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Here the big M </a:t>
                </a:r>
                <a:r>
                  <a:rPr lang="en-US" altLang="zh-CN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is a large constant to ensure there is no overlap between two rooms in a certain direction when the corresponding</a:t>
                </a:r>
                <a:r>
                  <a:rPr lang="en-US" altLang="zh-CN" sz="1200" b="0" i="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binary variable equals to 1</a:t>
                </a:r>
                <a:r>
                  <a:rPr lang="en-US" altLang="zh-CN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, </a:t>
                </a:r>
              </a:p>
              <a:p>
                <a:endParaRPr lang="en-US" altLang="zh-CN" sz="1200" b="0" i="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altLang="zh-CN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and the</a:t>
                </a:r>
                <a:r>
                  <a:rPr lang="en-US" altLang="zh-CN" sz="1200" b="0" i="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inequality is always established when equals to 0.</a:t>
                </a:r>
                <a:r>
                  <a:rPr lang="en-US" altLang="zh-CN" dirty="0" smtClean="0"/>
                  <a:t> </a:t>
                </a:r>
              </a:p>
              <a:p>
                <a:endParaRPr lang="en-US" altLang="zh-CN" sz="1200" b="0" i="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altLang="zh-CN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power of MIQP is that it can assign variables to choose between discrete options in the solver.</a:t>
                </a:r>
              </a:p>
              <a:p>
                <a:endParaRPr lang="en-US" altLang="zh-CN" sz="1200" b="0" i="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altLang="zh-CN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and therefore explore</a:t>
                </a:r>
                <a:r>
                  <a:rPr lang="en-US" altLang="zh-CN" sz="1200" b="0" i="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b="0" i="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 huge number of discrete configurations in the solver.</a:t>
                </a:r>
              </a:p>
              <a:p>
                <a:endParaRPr lang="en-US" altLang="zh-CN" sz="1200" b="0" i="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US" altLang="zh-CN" sz="1200" b="0" i="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US" altLang="zh-CN" sz="1200" b="0" i="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US" altLang="zh-CN" sz="1200" b="0" i="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altLang="zh-CN" dirty="0" smtClean="0"/>
                  <a:t/>
                </a:r>
                <a:br>
                  <a:rPr lang="en-US" altLang="zh-CN" dirty="0" smtClean="0"/>
                </a:br>
                <a:endParaRPr lang="en-US" altLang="zh-CN" sz="1200" b="0" i="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74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’s take a look at the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overview of our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method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propose a framework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generates a floorplan given an outline and high-level constraints, </a:t>
            </a:r>
          </a:p>
          <a:p>
            <a:endParaRPr lang="en-US" altLang="zh-CN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 as </a:t>
            </a:r>
            <a:r>
              <a:rPr lang="en-US" altLang="zh-CN" sz="1200" dirty="0" smtClean="0"/>
              <a:t>room size, room position and room adjacency.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 1 shows an initial layout and Level 2 shows the layout including local refinements. </a:t>
            </a:r>
          </a:p>
          <a:p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18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let me explain the basic algorithm of our approach.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61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propose a parametric layout representation of interior layouts that is more general than previous methods.</a:t>
            </a:r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layout of a building consists of its domain given as an axis-aligned polygon and rooms.</a:t>
            </a:r>
          </a:p>
          <a:p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dirty="0" smtClean="0"/>
              <a:t>The domain and each room are defined by an array of vertices.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91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make the model better suitable for optimization,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introduce the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computational objects</a:t>
            </a:r>
            <a:r>
              <a:rPr lang="en-US" altLang="zh-CN" dirty="0" smtClean="0"/>
              <a:t> called</a:t>
            </a:r>
            <a:r>
              <a:rPr lang="en-US" altLang="zh-CN" baseline="0" dirty="0" smtClean="0"/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room rectangles which are the basic elements of a layout.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polygonal room can be represented as the union of a set of room rectangles with the same label.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Given the layout domain, the goal of the layout design problem is to arrange a set of room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rectangle</a:t>
            </a:r>
            <a:r>
              <a:rPr lang="en-US" altLang="zh-CN" dirty="0" smtClean="0"/>
              <a:t>s inside of the domain according to some constraints.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14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introduce our algorithm starting from the simplest case in which both the layout domain and rooms are rectangles.</a:t>
            </a:r>
          </a:p>
          <a:p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consider the layout to be valid if it satisfies two basic constraints.</a:t>
            </a:r>
          </a:p>
          <a:p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inside constraint ensures that all rooms are inside of the boundary.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156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 second one is</a:t>
            </a:r>
            <a:r>
              <a:rPr lang="en-US" altLang="zh-CN" baseline="0" dirty="0" smtClean="0"/>
              <a:t> the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non-overlap constraint. We have discussed this constraint in the first part, and we skip it here.</a:t>
            </a: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36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We call layouts that satisfy the constraints "valid layouts" and our objective function specifies that we prefer layouts that cover the domain as much as possible.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our basic formulation, </a:t>
            </a:r>
            <a:r>
              <a:rPr lang="en-US" altLang="zh-CN" dirty="0" smtClean="0"/>
              <a:t>and minimizing this</a:t>
            </a:r>
            <a:r>
              <a:rPr lang="en-US" altLang="zh-CN" baseline="0" dirty="0" smtClean="0"/>
              <a:t> MIQP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objective function</a:t>
            </a:r>
            <a:r>
              <a:rPr lang="en-US" altLang="zh-CN" baseline="0" dirty="0" smtClean="0"/>
              <a:t> with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 constraints,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obtain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layout from the basic formulation.</a:t>
            </a:r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76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i="0" dirty="0" smtClean="0"/>
              <a:t>We also</a:t>
            </a:r>
            <a:r>
              <a:rPr lang="en-US" altLang="zh-CN" i="0" baseline="0" dirty="0" smtClean="0"/>
              <a:t> </a:t>
            </a:r>
            <a:r>
              <a:rPr lang="en-US" altLang="zh-CN" i="0" dirty="0" smtClean="0"/>
              <a:t>model five optional high-level constraints. The first one is size control.</a:t>
            </a:r>
          </a:p>
          <a:p>
            <a:endParaRPr lang="en-US" altLang="zh-CN" i="0" dirty="0" smtClean="0"/>
          </a:p>
          <a:p>
            <a:r>
              <a:rPr lang="en-US" altLang="zh-CN" i="0" dirty="0" smtClean="0"/>
              <a:t>The range of the room size can be constrained by providing the minimum and maximum values of width and depth.</a:t>
            </a:r>
          </a:p>
          <a:p>
            <a:endParaRPr lang="en-US" altLang="zh-CN" i="0" dirty="0" smtClean="0"/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user can also specify target sizes for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room. 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compute the size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error of rooms for the optimization.</a:t>
            </a:r>
            <a:r>
              <a:rPr lang="en-US" altLang="zh-CN" i="0" dirty="0" smtClean="0"/>
              <a:t> 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en-US" altLang="zh-CN" b="1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8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First,</a:t>
            </a:r>
            <a:r>
              <a:rPr lang="en-US" altLang="zh-CN" baseline="0" dirty="0" smtClean="0"/>
              <a:t> I will introduce the motivation of our work and show some related work.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51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provide the room aspect-ratio constraint to avoid generating rooms that are too wide or too narrow.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set the minimum and maximum aspect ratios between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 and depth.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add a binary variable for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room </a:t>
            </a:r>
            <a:r>
              <a:rPr lang="en-US" altLang="zh-CN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distinguish between the two possible orientations of the room rectangle.. 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533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position constraint requires the room to cover a single point or multiple points specified by the user.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add a boundary constraint that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requires the room to be adjacent to at least one of the user specified edges of the domain polygon. 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Here,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suppose that the edge is a bottom edge,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we introduce a binary variable</a:t>
            </a:r>
            <a:r>
              <a:rPr lang="en-US" altLang="zh-CN" dirty="0" smtClean="0"/>
              <a:t> to indicate if that the room</a:t>
            </a:r>
            <a:r>
              <a:rPr lang="en-US" altLang="zh-CN" baseline="0" dirty="0" smtClean="0"/>
              <a:t> is </a:t>
            </a:r>
            <a:r>
              <a:rPr lang="en-US" altLang="zh-CN" sz="1200" dirty="0" smtClean="0">
                <a:solidFill>
                  <a:schemeClr val="accent1">
                    <a:lumMod val="75000"/>
                  </a:schemeClr>
                </a:solidFill>
              </a:rPr>
              <a:t>adjacent to edge k or not.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725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 user can also specify two rooms to be adjacent.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Here c</a:t>
            </a:r>
            <a:r>
              <a:rPr lang="en-US" altLang="zh-CN" baseline="0" dirty="0" smtClean="0"/>
              <a:t> is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contact length, the common edge between the two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connected rooms.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altLang="zh-CN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contact length is important to ensure that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enough space for adding a door between two rooms.</a:t>
            </a:r>
            <a:r>
              <a:rPr lang="en-US" altLang="zh-CN" dirty="0" smtClean="0"/>
              <a:t> 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dirty="0" smtClean="0"/>
              <a:t> </a:t>
            </a: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also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binary variable that determines the connect direction automatically.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binary variabl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denotes a </a:t>
            </a:r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</a:rPr>
              <a:t>horizontal or vertical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connection.</a:t>
            </a:r>
            <a:r>
              <a:rPr lang="en-US" altLang="zh-CN" dirty="0" smtClean="0"/>
              <a:t>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65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 final objective function is defined as the combination of coverage term and size error term subject to a set of linear constraints expressed before. </a:t>
            </a:r>
          </a:p>
          <a:p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Minimizing this</a:t>
            </a:r>
            <a:r>
              <a:rPr lang="en-US" altLang="zh-CN" baseline="0" dirty="0" smtClean="0"/>
              <a:t> MIQP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objective function</a:t>
            </a:r>
            <a:r>
              <a:rPr lang="en-US" altLang="zh-CN" baseline="0" dirty="0" smtClean="0"/>
              <a:t> with several </a:t>
            </a:r>
            <a:r>
              <a:rPr lang="en-US" altLang="zh-CN" dirty="0" smtClean="0"/>
              <a:t>high-level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constraints,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obtain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more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complex and more real layout.</a:t>
            </a:r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073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Next, I will introduce</a:t>
            </a:r>
            <a:r>
              <a:rPr lang="en-US" altLang="zh-CN" baseline="0" dirty="0" smtClean="0"/>
              <a:t> the hierarchical algorithm from the basic algorithm.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856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propose a hierarchical framework to extend the basic method to improve the detail of each room.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Starting from the empty layout domain, and user-specified high-level constraints, </a:t>
            </a:r>
            <a:r>
              <a:rPr lang="en-US" altLang="zh-CN" dirty="0" smtClean="0"/>
              <a:t>we first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generate an interior layout on the first level.</a:t>
            </a:r>
          </a:p>
          <a:p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 is a red region that is not covered by any room, </a:t>
            </a:r>
            <a:r>
              <a:rPr lang="en-US" altLang="zh-CN" dirty="0" smtClean="0"/>
              <a:t>and we select the sub-region for further improvement.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4873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Then we initialize the layout optimization by separating rooms in the sub-domain.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constraints for rectangular rooms in the subdomain are updated.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Then we apply the same method to generate the new layout in the sub-domain.</a:t>
            </a:r>
          </a:p>
          <a:p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repeat this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 to get the final layout.</a:t>
            </a:r>
            <a:r>
              <a:rPr lang="en-US" altLang="zh-CN" dirty="0" smtClean="0"/>
              <a:t> </a:t>
            </a:r>
            <a:br>
              <a:rPr lang="en-US" altLang="zh-CN" dirty="0" smtClean="0"/>
            </a:b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679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apply a hierarchical framework for large-scale layout generation.</a:t>
            </a:r>
            <a:r>
              <a:rPr lang="en-US" altLang="zh-CN" i="0" dirty="0" smtClean="0"/>
              <a:t> </a:t>
            </a:r>
          </a:p>
          <a:p>
            <a:endParaRPr lang="en-US" altLang="zh-CN" i="0" dirty="0" smtClean="0"/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Starting from an empty layout domain with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obstacles,</a:t>
            </a:r>
          </a:p>
          <a:p>
            <a:endParaRPr lang="en-US" altLang="zh-CN" i="0" dirty="0" smtClean="0"/>
          </a:p>
          <a:p>
            <a:r>
              <a:rPr lang="en-US" altLang="zh-CN" i="0" dirty="0" smtClean="0"/>
              <a:t>We generate</a:t>
            </a:r>
            <a:r>
              <a:rPr lang="en-US" altLang="zh-CN" i="0" baseline="0" dirty="0" smtClean="0"/>
              <a:t> a layout of the shopping mall.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041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main idea is to generate the layout for regions first, and then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generate the layout inside each region. 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Given the layout domain and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constraints for regions, we apply the hierarchical framework to generate the layout for each region. 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is the whole process of the generation.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861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Finally, I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will show some results and present short conclusions.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06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This research addresses the problem of layout computation. 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We are particularly interested in real-world building layouts, 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such as residential building layouts and floorplans of large publicly accessible buildings.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2344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apartment layouts are generated by our algorithm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show that we can generate different results for the same input.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335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An interior layout of a bungalow-style house is generated by our algorithm.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563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This is an example of a two-story house.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160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also test our method on large-scale examples, such as office building. 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240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Shopping mall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318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And supermarket.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985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perform a comparison with stochastic optimization used in previous work. Here are layouts generated by our method and the stochastic method. </a:t>
            </a:r>
          </a:p>
          <a:p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stochastic method took 10 times longer than our method in this test. </a:t>
            </a:r>
          </a:p>
          <a:p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Still, for the layout generated by the stochastic method, there is a small region not covered by any room, and there are several rooms too small to add furniture.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064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the performance comparison between the stochastic method and ours. </a:t>
            </a:r>
          </a:p>
          <a:p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the stochastic method, the running time increases significantly when the complexity of the problem increases. </a:t>
            </a:r>
          </a:p>
          <a:p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According to the comparison, for large-scale layouts, our method is multiple orders of magnitude faster than the stochastic method.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195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Although our approach works well in general, it does have some specific limitations that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 areas for future work.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cannot handle non axis‐aligned polygons in the current stage.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possible approach is to apply shape deformations to generate rooms in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arbitrary shapes.</a:t>
            </a:r>
            <a:r>
              <a:rPr lang="en-US" altLang="zh-CN" dirty="0" smtClean="0"/>
              <a:t> </a:t>
            </a: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774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In conclusion, we propose </a:t>
            </a:r>
            <a:r>
              <a:rPr lang="en-US" altLang="zh-CN" sz="1200" b="0" dirty="0" smtClean="0">
                <a:solidFill>
                  <a:schemeClr val="tx1"/>
                </a:solidFill>
              </a:rPr>
              <a:t>a layout computation method that is much faster than previous work built on stochastic optimization.</a:t>
            </a:r>
            <a:br>
              <a:rPr lang="en-US" altLang="zh-CN" sz="1200" b="0" dirty="0" smtClean="0">
                <a:solidFill>
                  <a:schemeClr val="tx1"/>
                </a:solidFill>
              </a:rPr>
            </a:br>
            <a:endParaRPr lang="en-US" altLang="zh-CN" sz="1200" b="0" dirty="0" smtClean="0">
              <a:solidFill>
                <a:schemeClr val="tx1"/>
              </a:solidFill>
            </a:endParaRPr>
          </a:p>
          <a:p>
            <a:r>
              <a:rPr lang="en-US" altLang="zh-CN" sz="1200" b="0" dirty="0" smtClean="0">
                <a:solidFill>
                  <a:schemeClr val="tx1"/>
                </a:solidFill>
              </a:rPr>
              <a:t>We propose a parametric representation of interior layouts that is more general than previous methods built on tiling.</a:t>
            </a:r>
          </a:p>
          <a:p>
            <a:endParaRPr lang="en-US" altLang="zh-CN" sz="1200" b="0" dirty="0" smtClean="0">
              <a:solidFill>
                <a:schemeClr val="tx1"/>
              </a:solidFill>
            </a:endParaRPr>
          </a:p>
          <a:p>
            <a:r>
              <a:rPr lang="en-US" altLang="zh-CN" sz="1200" b="0" dirty="0" smtClean="0">
                <a:solidFill>
                  <a:schemeClr val="tx1"/>
                </a:solidFill>
              </a:rPr>
              <a:t>We can generate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larger scale layouts than previous work</a:t>
            </a:r>
            <a:r>
              <a:rPr lang="en-US" altLang="zh-CN" sz="1200" b="0" dirty="0" smtClean="0">
                <a:solidFill>
                  <a:schemeClr val="tx1"/>
                </a:solidFill>
              </a:rPr>
              <a:t>.</a:t>
            </a:r>
            <a:endParaRPr lang="zh-CN" altLang="en-US" sz="1200" b="0" dirty="0" smtClean="0">
              <a:solidFill>
                <a:schemeClr val="tx1"/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24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Traditionally</a:t>
            </a:r>
            <a:r>
              <a:rPr lang="en-US" altLang="zh-CN" baseline="0" dirty="0" smtClean="0"/>
              <a:t>, </a:t>
            </a:r>
            <a:r>
              <a:rPr lang="en-US" altLang="zh-CN" dirty="0" smtClean="0"/>
              <a:t>architectura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layouts are designed using interactive design software.</a:t>
            </a:r>
            <a:endParaRPr lang="zh-CN" altLang="en-US" dirty="0" smtClean="0"/>
          </a:p>
          <a:p>
            <a:endParaRPr lang="en-US" altLang="zh-CN" baseline="0" dirty="0" smtClean="0"/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an iterative trial-and-error process that requires significant expertise,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experience, and intuition.</a:t>
            </a:r>
          </a:p>
          <a:p>
            <a:endParaRPr lang="en-US" altLang="zh-CN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addition, it’s a time-consuming process that usually takes from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couple of days to several weeks.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work, we would like to automate a part of the design process, by computing layouts from a set of given constraints and objectives.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47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>
                <a:ea typeface="+mn-ea"/>
              </a:rPr>
              <a:t>Thanks for your attention.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 smtClean="0">
              <a:ea typeface="+mn-ea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093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>
                <a:ea typeface="+mn-ea"/>
              </a:rPr>
              <a:t>We would like to thank these funding agencies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their contribution to this project.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en-US" altLang="zh-CN" dirty="0" smtClean="0"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>
                <a:ea typeface="+mn-ea"/>
              </a:rPr>
              <a:t>Now I am</a:t>
            </a:r>
            <a:r>
              <a:rPr lang="en-US" altLang="zh-CN" baseline="0" dirty="0" smtClean="0">
                <a:ea typeface="+mn-ea"/>
              </a:rPr>
              <a:t> pleased to answer your questions.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4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reiterate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our problem </a:t>
            </a:r>
            <a:r>
              <a:rPr lang="en-US" altLang="zh-CN" baseline="0" dirty="0" smtClean="0"/>
              <a:t>statement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follows.</a:t>
            </a:r>
          </a:p>
          <a:p>
            <a:endParaRPr lang="en-US" altLang="zh-CN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Given an outline and a list of high-level constraints,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such as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constraint, aspect ratio constraint, boundary constraint and adjacency constraint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input</a:t>
            </a:r>
            <a:r>
              <a:rPr lang="en-US" altLang="zh-CN" i="0" dirty="0" smtClean="0"/>
              <a:t> ,</a:t>
            </a:r>
            <a:r>
              <a:rPr lang="en-US" altLang="zh-CN" i="0" baseline="0" dirty="0" smtClean="0"/>
              <a:t> </a:t>
            </a:r>
          </a:p>
          <a:p>
            <a:endParaRPr lang="en-US" altLang="zh-CN" i="0" baseline="0" dirty="0" smtClean="0"/>
          </a:p>
          <a:p>
            <a:r>
              <a:rPr lang="en-US" altLang="zh-CN" i="0" baseline="0" dirty="0" smtClean="0"/>
              <a:t>how to generate an interior layout satisfying these constraints?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5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The problem of floor plan computation can be posed as designing the room layout of a building starting from the property boundaries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or the building mass model or footprint.  And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urban </a:t>
            </a:r>
            <a:r>
              <a:rPr lang="en-US" altLang="zh-CN" dirty="0" smtClean="0"/>
              <a:t>layout modeling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be seen as an extension of the architectural </a:t>
            </a:r>
            <a:r>
              <a:rPr lang="en-US" altLang="zh-CN" dirty="0" smtClean="0"/>
              <a:t>floorplan design.</a:t>
            </a:r>
            <a:br>
              <a:rPr lang="en-US" altLang="zh-CN" dirty="0" smtClean="0"/>
            </a:br>
            <a:endParaRPr lang="en-US" altLang="zh-CN" dirty="0" smtClean="0"/>
          </a:p>
          <a:p>
            <a:r>
              <a:rPr lang="en-US" altLang="zh-CN" dirty="0" smtClean="0"/>
              <a:t>While there is a lot of work on layout computation in computer graphics, only a few papers offer a solution to the core problem.</a:t>
            </a:r>
            <a:endParaRPr lang="en-US" altLang="zh-CN" baseline="0" dirty="0" smtClean="0"/>
          </a:p>
          <a:p>
            <a:endParaRPr lang="zh-CN" altLang="en-US" dirty="0" smtClean="0"/>
          </a:p>
          <a:p>
            <a:endParaRPr lang="en-US" altLang="zh-CN" baseline="0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97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Merrell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’s work is most relevant to our work.</a:t>
            </a:r>
          </a:p>
          <a:p>
            <a:endParaRPr lang="en-US" altLang="zh-CN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use a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stochastic method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synthesize a layout.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general, stochastic search is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most popular approach in layout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optimization. </a:t>
            </a:r>
          </a:p>
          <a:p>
            <a:endParaRPr lang="en-US" altLang="zh-CN" dirty="0" smtClean="0"/>
          </a:p>
          <a:p>
            <a:pPr algn="l"/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main problem of this approach is the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scalability </a:t>
            </a:r>
            <a:r>
              <a:rPr lang="en-US" altLang="zh-CN" sz="1200" b="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not suitable for large-scale layouts.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71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layout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optimization method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powerful enough to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solve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large-scale layout problems.</a:t>
            </a:r>
          </a:p>
          <a:p>
            <a:endParaRPr lang="en-US" altLang="zh-CN" dirty="0" smtClean="0"/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Peng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’s work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applies linear integer programming to generate urban layouts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dirty="0" smtClean="0">
                <a:latin typeface="Corbel" panose="020B0503020204020204" pitchFamily="34" charset="0"/>
              </a:rPr>
              <a:t>with deformable templates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altLang="zh-CN" dirty="0" smtClean="0"/>
              <a:t> 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 tilling-based approach can scale better to large-scale layouts. 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can only use pre-defined room templates.</a:t>
            </a:r>
            <a:r>
              <a:rPr lang="en-US" altLang="zh-CN" dirty="0" smtClean="0"/>
              <a:t> 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51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formulate the layout optimization problem as a mixed integer quadratic programming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problem,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</a:t>
            </a:r>
            <a:r>
              <a:rPr lang="en-US" altLang="zh-CN" dirty="0" smtClean="0"/>
              <a:t>alled</a:t>
            </a:r>
            <a:r>
              <a:rPr lang="en-US" altLang="zh-CN" baseline="0" dirty="0" smtClean="0"/>
              <a:t> MIQP-based optimization.</a:t>
            </a:r>
            <a:endParaRPr lang="en-US" altLang="zh-CN" sz="1200" dirty="0" smtClean="0">
              <a:solidFill>
                <a:schemeClr val="tx1"/>
              </a:solidFill>
            </a:endParaRPr>
          </a:p>
          <a:p>
            <a:endParaRPr lang="en-US" altLang="zh-CN" sz="1200" dirty="0" smtClean="0">
              <a:solidFill>
                <a:schemeClr val="tx1"/>
              </a:solidFill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propose a layout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computation method that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overcomes both the scalability problem of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stochastic methods </a:t>
            </a: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restriction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problem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dirty="0" smtClean="0"/>
              <a:t>of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tiling-based approaches at the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same time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altLang="zh-CN" dirty="0" smtClean="0"/>
              <a:t>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74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95"/>
            <a:ext cx="12192000" cy="68603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307" y="316534"/>
            <a:ext cx="11694436" cy="1703964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29" y="2298276"/>
            <a:ext cx="11704014" cy="760139"/>
          </a:xfrm>
        </p:spPr>
        <p:txBody>
          <a:bodyPr anchor="t">
            <a:no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64" y="4864984"/>
            <a:ext cx="6605369" cy="2245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994" y="4554443"/>
            <a:ext cx="2865120" cy="2303557"/>
          </a:xfrm>
          <a:prstGeom prst="rect">
            <a:avLst/>
          </a:prstGeom>
        </p:spPr>
      </p:pic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26729" y="3336193"/>
            <a:ext cx="9997134" cy="202049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108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95"/>
            <a:ext cx="12192000" cy="68603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307" y="316534"/>
            <a:ext cx="11694436" cy="1703964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29" y="2298276"/>
            <a:ext cx="11704014" cy="760139"/>
          </a:xfrm>
        </p:spPr>
        <p:txBody>
          <a:bodyPr anchor="t">
            <a:no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64" y="4864984"/>
            <a:ext cx="6605369" cy="2245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26729" y="3336193"/>
            <a:ext cx="9997134" cy="202049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505700" y="3914283"/>
            <a:ext cx="4374904" cy="2644828"/>
          </a:xfr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82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24363" y="2051316"/>
            <a:ext cx="7943274" cy="1396155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124363" y="3834389"/>
            <a:ext cx="7943274" cy="140436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 t="50050" r="8549" b="9639"/>
          <a:stretch/>
        </p:blipFill>
        <p:spPr>
          <a:xfrm rot="10800000">
            <a:off x="0" y="-18555"/>
            <a:ext cx="12192000" cy="115539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 rot="10800000">
            <a:off x="0" y="409575"/>
            <a:ext cx="12192000" cy="727262"/>
          </a:xfrm>
          <a:prstGeom prst="rect">
            <a:avLst/>
          </a:prstGeom>
          <a:gradFill>
            <a:gsLst>
              <a:gs pos="24000">
                <a:schemeClr val="bg1">
                  <a:alpha val="13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13" y="-115117"/>
            <a:ext cx="3486113" cy="11852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0315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33426" y="2356117"/>
            <a:ext cx="6076950" cy="1396155"/>
          </a:xfrm>
        </p:spPr>
        <p:txBody>
          <a:bodyPr anchor="b">
            <a:normAutofit/>
          </a:bodyPr>
          <a:lstStyle>
            <a:lvl1pPr algn="r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733426" y="3872489"/>
            <a:ext cx="6076950" cy="1404361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 t="50050" r="8549" b="9639"/>
          <a:stretch/>
        </p:blipFill>
        <p:spPr>
          <a:xfrm rot="10800000">
            <a:off x="0" y="-18555"/>
            <a:ext cx="12192000" cy="115539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 rot="10800000">
            <a:off x="0" y="409575"/>
            <a:ext cx="12192000" cy="727262"/>
          </a:xfrm>
          <a:prstGeom prst="rect">
            <a:avLst/>
          </a:prstGeom>
          <a:gradFill>
            <a:gsLst>
              <a:gs pos="24000">
                <a:schemeClr val="bg1">
                  <a:alpha val="13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245898" y="2040058"/>
            <a:ext cx="3664862" cy="3664862"/>
          </a:xfrm>
          <a:ln w="57150">
            <a:solidFill>
              <a:schemeClr val="accent2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13" y="-115117"/>
            <a:ext cx="3486113" cy="11852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3481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7AD14076-261D-44E2-B486-4068BDBB86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17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 t="50050" r="8549" b="9639"/>
          <a:stretch/>
        </p:blipFill>
        <p:spPr>
          <a:xfrm>
            <a:off x="0" y="6142892"/>
            <a:ext cx="12192000" cy="715108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142892"/>
            <a:ext cx="12192000" cy="715108"/>
          </a:xfrm>
          <a:prstGeom prst="rect">
            <a:avLst/>
          </a:prstGeom>
          <a:gradFill>
            <a:gsLst>
              <a:gs pos="24000">
                <a:schemeClr val="bg1">
                  <a:alpha val="13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4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38031"/>
            <a:ext cx="10515600" cy="451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79177" y="6411204"/>
            <a:ext cx="5433646" cy="304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53599" y="6411203"/>
            <a:ext cx="2259227" cy="304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7AD14076-261D-44E2-B486-4068BDBB861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95"/>
          <a:stretch/>
        </p:blipFill>
        <p:spPr>
          <a:xfrm>
            <a:off x="33356" y="6282834"/>
            <a:ext cx="684194" cy="54729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8648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1" r:id="rId3"/>
    <p:sldLayoutId id="2147483653" r:id="rId4"/>
    <p:sldLayoutId id="2147483650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34.emf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0.png"/><Relationship Id="rId10" Type="http://schemas.openxmlformats.org/officeDocument/2006/relationships/image" Target="../media/image44.png"/><Relationship Id="rId4" Type="http://schemas.openxmlformats.org/officeDocument/2006/relationships/image" Target="../media/image24.emf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0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MIQP-based Layout Design for </a:t>
            </a:r>
            <a:br>
              <a:rPr lang="en-US" altLang="zh-CN" dirty="0"/>
            </a:br>
            <a:r>
              <a:rPr lang="en-US" altLang="zh-CN" dirty="0"/>
              <a:t>Building Interiors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Wenming Wu</a:t>
            </a:r>
            <a:r>
              <a:rPr lang="en-US" altLang="zh-CN" baseline="30000" dirty="0"/>
              <a:t>1,2</a:t>
            </a:r>
            <a:r>
              <a:rPr lang="en-US" altLang="zh-CN" dirty="0"/>
              <a:t>, Lubin Fan</a:t>
            </a:r>
            <a:r>
              <a:rPr lang="en-US" altLang="zh-CN" baseline="30000" dirty="0"/>
              <a:t>2</a:t>
            </a:r>
            <a:r>
              <a:rPr lang="en-US" altLang="zh-CN" dirty="0"/>
              <a:t>, Ligang Liu</a:t>
            </a:r>
            <a:r>
              <a:rPr lang="en-US" altLang="zh-CN" baseline="30000" dirty="0"/>
              <a:t>1</a:t>
            </a:r>
            <a:r>
              <a:rPr lang="en-US" altLang="zh-CN" dirty="0"/>
              <a:t>, Peter Wonka</a:t>
            </a:r>
            <a:r>
              <a:rPr lang="en-US" altLang="zh-CN" baseline="30000" dirty="0"/>
              <a:t>2</a:t>
            </a:r>
            <a:endParaRPr lang="en-US" altLang="zh-CN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baseline="30000" dirty="0"/>
              <a:t>1 </a:t>
            </a:r>
            <a:r>
              <a:rPr lang="en-US" altLang="zh-CN" dirty="0"/>
              <a:t>University of Science and Technology of China, China</a:t>
            </a:r>
          </a:p>
          <a:p>
            <a:r>
              <a:rPr lang="en-US" altLang="zh-CN" baseline="30000" dirty="0"/>
              <a:t>2 </a:t>
            </a:r>
            <a:r>
              <a:rPr lang="en-US" altLang="zh-CN" dirty="0"/>
              <a:t>King Abdullah University of Science and Technology, Saudi Arabia</a:t>
            </a:r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149" y="4264960"/>
            <a:ext cx="4587301" cy="223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0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Mixed Integer Quadratic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Non-overlap </a:t>
            </a:r>
            <a:r>
              <a:rPr lang="en-US" altLang="zh-CN" dirty="0"/>
              <a:t>constraint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6" name="矩形 65"/>
          <p:cNvSpPr/>
          <p:nvPr/>
        </p:nvSpPr>
        <p:spPr>
          <a:xfrm>
            <a:off x="1122899" y="2002430"/>
            <a:ext cx="508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LP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111" y="2469306"/>
            <a:ext cx="793733" cy="887755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768" y="2221805"/>
            <a:ext cx="1166466" cy="559132"/>
          </a:xfrm>
          <a:prstGeom prst="rect">
            <a:avLst/>
          </a:prstGeom>
        </p:spPr>
      </p:pic>
      <p:pic>
        <p:nvPicPr>
          <p:cNvPr id="71" name="图片 70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176128" y="2195421"/>
            <a:ext cx="2438386" cy="1620000"/>
          </a:xfrm>
          <a:prstGeom prst="rect">
            <a:avLst/>
          </a:prstGeom>
        </p:spPr>
      </p:pic>
      <p:grpSp>
        <p:nvGrpSpPr>
          <p:cNvPr id="75" name="组合 74"/>
          <p:cNvGrpSpPr/>
          <p:nvPr/>
        </p:nvGrpSpPr>
        <p:grpSpPr>
          <a:xfrm>
            <a:off x="2581111" y="3406514"/>
            <a:ext cx="1194395" cy="341313"/>
            <a:chOff x="6283013" y="3631981"/>
            <a:chExt cx="1194395" cy="341313"/>
          </a:xfrm>
        </p:grpSpPr>
        <p:sp>
          <p:nvSpPr>
            <p:cNvPr id="76" name="Rectangle 109"/>
            <p:cNvSpPr>
              <a:spLocks noChangeArrowheads="1"/>
            </p:cNvSpPr>
            <p:nvPr/>
          </p:nvSpPr>
          <p:spPr bwMode="auto">
            <a:xfrm>
              <a:off x="6283013" y="3631981"/>
              <a:ext cx="184150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(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7" name="Rectangle 110"/>
            <p:cNvSpPr>
              <a:spLocks noChangeArrowheads="1"/>
            </p:cNvSpPr>
            <p:nvPr/>
          </p:nvSpPr>
          <p:spPr bwMode="auto">
            <a:xfrm>
              <a:off x="6365563" y="3631981"/>
              <a:ext cx="924933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x ,y ,w ,d 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2" name="Rectangle 111"/>
            <p:cNvSpPr>
              <a:spLocks noChangeArrowheads="1"/>
            </p:cNvSpPr>
            <p:nvPr/>
          </p:nvSpPr>
          <p:spPr bwMode="auto">
            <a:xfrm>
              <a:off x="7293258" y="3631981"/>
              <a:ext cx="184150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)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" name="Rectangle 112"/>
            <p:cNvSpPr>
              <a:spLocks noChangeArrowheads="1"/>
            </p:cNvSpPr>
            <p:nvPr/>
          </p:nvSpPr>
          <p:spPr bwMode="auto">
            <a:xfrm>
              <a:off x="6471926" y="3766919"/>
              <a:ext cx="85725" cy="16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i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4" name="Rectangle 113"/>
            <p:cNvSpPr>
              <a:spLocks noChangeArrowheads="1"/>
            </p:cNvSpPr>
            <p:nvPr/>
          </p:nvSpPr>
          <p:spPr bwMode="auto">
            <a:xfrm>
              <a:off x="6705288" y="3766919"/>
              <a:ext cx="85725" cy="16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i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" name="Rectangle 114"/>
            <p:cNvSpPr>
              <a:spLocks noChangeArrowheads="1"/>
            </p:cNvSpPr>
            <p:nvPr/>
          </p:nvSpPr>
          <p:spPr bwMode="auto">
            <a:xfrm>
              <a:off x="6986276" y="3766919"/>
              <a:ext cx="85725" cy="16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i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6" name="Rectangle 115"/>
            <p:cNvSpPr>
              <a:spLocks noChangeArrowheads="1"/>
            </p:cNvSpPr>
            <p:nvPr/>
          </p:nvSpPr>
          <p:spPr bwMode="auto">
            <a:xfrm>
              <a:off x="7245038" y="3766919"/>
              <a:ext cx="85725" cy="16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i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3433768" y="2825404"/>
            <a:ext cx="1194395" cy="341313"/>
            <a:chOff x="6283013" y="3631981"/>
            <a:chExt cx="1194395" cy="341313"/>
          </a:xfrm>
        </p:grpSpPr>
        <p:sp>
          <p:nvSpPr>
            <p:cNvPr id="88" name="Rectangle 109"/>
            <p:cNvSpPr>
              <a:spLocks noChangeArrowheads="1"/>
            </p:cNvSpPr>
            <p:nvPr/>
          </p:nvSpPr>
          <p:spPr bwMode="auto">
            <a:xfrm>
              <a:off x="6283013" y="3631981"/>
              <a:ext cx="184150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(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9" name="Rectangle 110"/>
            <p:cNvSpPr>
              <a:spLocks noChangeArrowheads="1"/>
            </p:cNvSpPr>
            <p:nvPr/>
          </p:nvSpPr>
          <p:spPr bwMode="auto">
            <a:xfrm>
              <a:off x="6365563" y="3631981"/>
              <a:ext cx="924933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x ,y ,w ,d 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0" name="Rectangle 111"/>
            <p:cNvSpPr>
              <a:spLocks noChangeArrowheads="1"/>
            </p:cNvSpPr>
            <p:nvPr/>
          </p:nvSpPr>
          <p:spPr bwMode="auto">
            <a:xfrm>
              <a:off x="7293258" y="3631981"/>
              <a:ext cx="184150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)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1" name="Rectangle 112"/>
            <p:cNvSpPr>
              <a:spLocks noChangeArrowheads="1"/>
            </p:cNvSpPr>
            <p:nvPr/>
          </p:nvSpPr>
          <p:spPr bwMode="auto">
            <a:xfrm>
              <a:off x="6471926" y="3766919"/>
              <a:ext cx="3526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j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2" name="Rectangle 113"/>
            <p:cNvSpPr>
              <a:spLocks noChangeArrowheads="1"/>
            </p:cNvSpPr>
            <p:nvPr/>
          </p:nvSpPr>
          <p:spPr bwMode="auto">
            <a:xfrm>
              <a:off x="6705288" y="3766919"/>
              <a:ext cx="3526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j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3" name="Rectangle 114"/>
            <p:cNvSpPr>
              <a:spLocks noChangeArrowheads="1"/>
            </p:cNvSpPr>
            <p:nvPr/>
          </p:nvSpPr>
          <p:spPr bwMode="auto">
            <a:xfrm>
              <a:off x="6986276" y="3766919"/>
              <a:ext cx="3526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j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4" name="Rectangle 115"/>
            <p:cNvSpPr>
              <a:spLocks noChangeArrowheads="1"/>
            </p:cNvSpPr>
            <p:nvPr/>
          </p:nvSpPr>
          <p:spPr bwMode="auto">
            <a:xfrm>
              <a:off x="7245038" y="3766919"/>
              <a:ext cx="3526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j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95" name="Oval 107"/>
          <p:cNvSpPr>
            <a:spLocks noChangeArrowheads="1"/>
          </p:cNvSpPr>
          <p:nvPr/>
        </p:nvSpPr>
        <p:spPr bwMode="auto">
          <a:xfrm>
            <a:off x="2557224" y="3305133"/>
            <a:ext cx="73025" cy="72000"/>
          </a:xfrm>
          <a:prstGeom prst="ellipse">
            <a:avLst/>
          </a:prstGeom>
          <a:solidFill>
            <a:srgbClr val="E600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6" name="Oval 107"/>
          <p:cNvSpPr>
            <a:spLocks noChangeArrowheads="1"/>
          </p:cNvSpPr>
          <p:nvPr/>
        </p:nvSpPr>
        <p:spPr bwMode="auto">
          <a:xfrm>
            <a:off x="3402018" y="2726907"/>
            <a:ext cx="73025" cy="72000"/>
          </a:xfrm>
          <a:prstGeom prst="ellipse">
            <a:avLst/>
          </a:prstGeom>
          <a:solidFill>
            <a:srgbClr val="E600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矩形 98"/>
              <p:cNvSpPr/>
              <p:nvPr/>
            </p:nvSpPr>
            <p:spPr>
              <a:xfrm>
                <a:off x="2358633" y="4825984"/>
                <a:ext cx="2150269" cy="558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</m:t>
                          </m:r>
                        </m:sub>
                        <m:sup/>
                      </m:sSubSup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</m:t>
                          </m:r>
                          <m: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</m:t>
                          </m:r>
                        </m:sub>
                        <m:sup/>
                      </m:sSubSup>
                      <m:r>
                        <a:rPr lang="en-US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𝒋</m:t>
                          </m:r>
                        </m:sub>
                        <m:sup/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9" name="矩形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633" y="4825984"/>
                <a:ext cx="2150269" cy="55893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" name="矩形 120"/>
          <p:cNvSpPr/>
          <p:nvPr/>
        </p:nvSpPr>
        <p:spPr>
          <a:xfrm>
            <a:off x="1753613" y="2103208"/>
            <a:ext cx="3360308" cy="403865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矩形 121"/>
          <p:cNvSpPr/>
          <p:nvPr/>
        </p:nvSpPr>
        <p:spPr>
          <a:xfrm>
            <a:off x="2810117" y="2702428"/>
            <a:ext cx="255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/>
              <a:t>i</a:t>
            </a:r>
            <a:endParaRPr lang="zh-CN" altLang="en-US" sz="2400" dirty="0"/>
          </a:p>
        </p:txBody>
      </p:sp>
      <p:sp>
        <p:nvSpPr>
          <p:cNvPr id="123" name="矩形 122"/>
          <p:cNvSpPr/>
          <p:nvPr/>
        </p:nvSpPr>
        <p:spPr>
          <a:xfrm>
            <a:off x="3889402" y="2261983"/>
            <a:ext cx="271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j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5039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Mixed Integer Quadratic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Non-overlap constraint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11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/>
              <p:cNvSpPr txBox="1"/>
              <p:nvPr/>
            </p:nvSpPr>
            <p:spPr>
              <a:xfrm>
                <a:off x="6995946" y="4127749"/>
                <a:ext cx="3353162" cy="1955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type m:val="noBar"/>
                                  <m:ctrlPr>
                                    <a:rPr lang="en-US" altLang="zh-CN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/>
                                  </m:sSubSup>
                                  <m:sSubSup>
                                    <m:sSubSup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  <m:sub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  <m:sup/>
                                  </m:sSubSup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≥</m:t>
                                  </m:r>
                                  <m:sSubSup>
                                    <m:sSubSupPr>
                                      <m:ctrlP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  <m:sup/>
                                  </m:sSubSup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 </m:t>
                                  </m:r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𝑴</m:t>
                                  </m:r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∙( </m:t>
                                  </m:r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𝝈</m:t>
                                      </m:r>
                                    </m:e>
                                    <m:sub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  <m:sup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𝑹</m:t>
                                      </m:r>
                                    </m:sup>
                                  </m:sSubSup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)</m:t>
                                  </m:r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/>
                                  </m:sSubSup>
                                  <m:sSubSup>
                                    <m:sSubSup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  <m:sub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/>
                                  </m:sSubSup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sSubSup>
                                    <m:sSubSup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  <m:sup/>
                                  </m:sSubSup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 </m:t>
                                  </m:r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𝑴</m:t>
                                  </m:r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∙( </m:t>
                                  </m:r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𝝈</m:t>
                                      </m:r>
                                    </m:e>
                                    <m:sub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  <m:sup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𝑳</m:t>
                                      </m:r>
                                    </m:sup>
                                  </m:sSubSup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  <m:e>
                              <m:f>
                                <m:fPr>
                                  <m:type m:val="noBar"/>
                                  <m:ctrlPr>
                                    <a:rPr lang="en-US" altLang="zh-CN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/>
                                  </m:sSubSup>
                                  <m:sSubSup>
                                    <m:sSubSup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 </m:t>
                                      </m:r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𝒅</m:t>
                                      </m:r>
                                    </m:e>
                                    <m:sub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  <m:sup/>
                                  </m:sSubSup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≥</m:t>
                                  </m:r>
                                  <m:sSubSup>
                                    <m:sSubSup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  <m:sup/>
                                  </m:sSubSup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𝑴</m:t>
                                  </m:r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∙( </m:t>
                                  </m:r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𝝈</m:t>
                                      </m:r>
                                    </m:e>
                                    <m:sub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  <m:sup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𝑭</m:t>
                                      </m:r>
                                    </m:sup>
                                  </m:sSubSup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eqArr>
                                    <m:eqArr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sSubSup>
                                        <m:sSubSupPr>
                                          <m:ctrlP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CN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/>
                                      </m:sSubSup>
                                      <m:sSubSup>
                                        <m:sSubSupPr>
                                          <m:ctrlP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CN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zh-CN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𝒅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/>
                                      </m:sSubSup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≤</m:t>
                                      </m:r>
                                      <m:sSubSup>
                                        <m:sSubSupPr>
                                          <m:ctrlP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CN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𝒋</m:t>
                                          </m:r>
                                        </m:sub>
                                        <m:sup/>
                                      </m:sSubSup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 </m:t>
                                      </m:r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𝑴</m:t>
                                      </m:r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∙( </m:t>
                                      </m:r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</m:t>
                                      </m:r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zh-CN" alt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𝝈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  <m: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𝒋</m:t>
                                          </m:r>
                                        </m:sub>
                                        <m:sup>
                                          <m:r>
                                            <a:rPr lang="en-US" altLang="zh-CN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𝑩</m:t>
                                          </m:r>
                                        </m:sup>
                                      </m:sSubSup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e>
                                      <m:nary>
                                        <m:naryPr>
                                          <m:chr m:val="∑"/>
                                          <m:ctrlPr>
                                            <a:rPr lang="en-US" altLang="zh-CN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23"/>
                                            </m:rPr>
                                            <a:rPr lang="en-US" altLang="zh-CN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𝒅</m:t>
                                          </m:r>
                                          <m:r>
                                            <a:rPr lang="en-US" altLang="zh-CN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n-US" altLang="zh-CN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sub>
                                        <m:sup>
                                          <m:r>
                                            <a:rPr lang="en-US" altLang="zh-CN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𝟒</m:t>
                                          </m:r>
                                        </m:sup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zh-CN" b="1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zh-CN" altLang="en-US" b="1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𝝈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b="1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  <m:r>
                                                <a:rPr lang="en-US" altLang="zh-CN" b="1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altLang="zh-CN" b="1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𝒋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zh-CN" b="1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𝒅</m:t>
                                              </m:r>
                                            </m:sup>
                                          </m:sSubSup>
                                          <m: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≥</m:t>
                                          </m:r>
                                          <m:r>
                                            <a:rPr lang="en-US" altLang="zh-CN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e>
                                      </m:nary>
                                    </m:e>
                                  </m:eqArr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5946" y="4127749"/>
                <a:ext cx="3353162" cy="1955407"/>
              </a:xfrm>
              <a:prstGeom prst="rect">
                <a:avLst/>
              </a:prstGeom>
              <a:blipFill rotWithShape="0">
                <a:blip r:embed="rId3"/>
                <a:stretch>
                  <a:fillRect b="-3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7" name="图片 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6402" y="2464095"/>
            <a:ext cx="793733" cy="887755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9059" y="2216594"/>
            <a:ext cx="1166466" cy="559132"/>
          </a:xfrm>
          <a:prstGeom prst="rect">
            <a:avLst/>
          </a:prstGeom>
        </p:spPr>
      </p:pic>
      <p:pic>
        <p:nvPicPr>
          <p:cNvPr id="101" name="图片 100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521419" y="2190210"/>
            <a:ext cx="2438386" cy="1620000"/>
          </a:xfrm>
          <a:prstGeom prst="rect">
            <a:avLst/>
          </a:prstGeom>
        </p:spPr>
      </p:pic>
      <p:grpSp>
        <p:nvGrpSpPr>
          <p:cNvPr id="102" name="组合 101"/>
          <p:cNvGrpSpPr/>
          <p:nvPr/>
        </p:nvGrpSpPr>
        <p:grpSpPr>
          <a:xfrm>
            <a:off x="7926402" y="3401303"/>
            <a:ext cx="1194395" cy="341313"/>
            <a:chOff x="6283013" y="3631981"/>
            <a:chExt cx="1194395" cy="341313"/>
          </a:xfrm>
        </p:grpSpPr>
        <p:sp>
          <p:nvSpPr>
            <p:cNvPr id="103" name="Rectangle 109"/>
            <p:cNvSpPr>
              <a:spLocks noChangeArrowheads="1"/>
            </p:cNvSpPr>
            <p:nvPr/>
          </p:nvSpPr>
          <p:spPr bwMode="auto">
            <a:xfrm>
              <a:off x="6283013" y="3631981"/>
              <a:ext cx="184150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(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" name="Rectangle 110"/>
            <p:cNvSpPr>
              <a:spLocks noChangeArrowheads="1"/>
            </p:cNvSpPr>
            <p:nvPr/>
          </p:nvSpPr>
          <p:spPr bwMode="auto">
            <a:xfrm>
              <a:off x="6365563" y="3631981"/>
              <a:ext cx="924933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x ,y ,w ,d 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" name="Rectangle 111"/>
            <p:cNvSpPr>
              <a:spLocks noChangeArrowheads="1"/>
            </p:cNvSpPr>
            <p:nvPr/>
          </p:nvSpPr>
          <p:spPr bwMode="auto">
            <a:xfrm>
              <a:off x="7293258" y="3631981"/>
              <a:ext cx="184150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)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" name="Rectangle 112"/>
            <p:cNvSpPr>
              <a:spLocks noChangeArrowheads="1"/>
            </p:cNvSpPr>
            <p:nvPr/>
          </p:nvSpPr>
          <p:spPr bwMode="auto">
            <a:xfrm>
              <a:off x="6471926" y="3766919"/>
              <a:ext cx="85725" cy="16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i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" name="Rectangle 113"/>
            <p:cNvSpPr>
              <a:spLocks noChangeArrowheads="1"/>
            </p:cNvSpPr>
            <p:nvPr/>
          </p:nvSpPr>
          <p:spPr bwMode="auto">
            <a:xfrm>
              <a:off x="6705288" y="3766919"/>
              <a:ext cx="85725" cy="16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i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" name="Rectangle 114"/>
            <p:cNvSpPr>
              <a:spLocks noChangeArrowheads="1"/>
            </p:cNvSpPr>
            <p:nvPr/>
          </p:nvSpPr>
          <p:spPr bwMode="auto">
            <a:xfrm>
              <a:off x="6986276" y="3766919"/>
              <a:ext cx="85725" cy="16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i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9" name="Rectangle 115"/>
            <p:cNvSpPr>
              <a:spLocks noChangeArrowheads="1"/>
            </p:cNvSpPr>
            <p:nvPr/>
          </p:nvSpPr>
          <p:spPr bwMode="auto">
            <a:xfrm>
              <a:off x="7245038" y="3766919"/>
              <a:ext cx="85725" cy="16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i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8779059" y="2820193"/>
            <a:ext cx="1194395" cy="341313"/>
            <a:chOff x="6283013" y="3631981"/>
            <a:chExt cx="1194395" cy="341313"/>
          </a:xfrm>
        </p:grpSpPr>
        <p:sp>
          <p:nvSpPr>
            <p:cNvPr id="111" name="Rectangle 109"/>
            <p:cNvSpPr>
              <a:spLocks noChangeArrowheads="1"/>
            </p:cNvSpPr>
            <p:nvPr/>
          </p:nvSpPr>
          <p:spPr bwMode="auto">
            <a:xfrm>
              <a:off x="6283013" y="3631981"/>
              <a:ext cx="184150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(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2" name="Rectangle 110"/>
            <p:cNvSpPr>
              <a:spLocks noChangeArrowheads="1"/>
            </p:cNvSpPr>
            <p:nvPr/>
          </p:nvSpPr>
          <p:spPr bwMode="auto">
            <a:xfrm>
              <a:off x="6365563" y="3631981"/>
              <a:ext cx="924933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x ,y ,w ,d 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3" name="Rectangle 111"/>
            <p:cNvSpPr>
              <a:spLocks noChangeArrowheads="1"/>
            </p:cNvSpPr>
            <p:nvPr/>
          </p:nvSpPr>
          <p:spPr bwMode="auto">
            <a:xfrm>
              <a:off x="7293258" y="3631981"/>
              <a:ext cx="184150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)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4" name="Rectangle 112"/>
            <p:cNvSpPr>
              <a:spLocks noChangeArrowheads="1"/>
            </p:cNvSpPr>
            <p:nvPr/>
          </p:nvSpPr>
          <p:spPr bwMode="auto">
            <a:xfrm>
              <a:off x="6471926" y="3766919"/>
              <a:ext cx="3526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j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5" name="Rectangle 113"/>
            <p:cNvSpPr>
              <a:spLocks noChangeArrowheads="1"/>
            </p:cNvSpPr>
            <p:nvPr/>
          </p:nvSpPr>
          <p:spPr bwMode="auto">
            <a:xfrm>
              <a:off x="6705288" y="3766919"/>
              <a:ext cx="3526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j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6" name="Rectangle 114"/>
            <p:cNvSpPr>
              <a:spLocks noChangeArrowheads="1"/>
            </p:cNvSpPr>
            <p:nvPr/>
          </p:nvSpPr>
          <p:spPr bwMode="auto">
            <a:xfrm>
              <a:off x="6986276" y="3766919"/>
              <a:ext cx="3526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j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7" name="Rectangle 115"/>
            <p:cNvSpPr>
              <a:spLocks noChangeArrowheads="1"/>
            </p:cNvSpPr>
            <p:nvPr/>
          </p:nvSpPr>
          <p:spPr bwMode="auto">
            <a:xfrm>
              <a:off x="7245038" y="3766919"/>
              <a:ext cx="3526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j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18" name="Oval 107"/>
          <p:cNvSpPr>
            <a:spLocks noChangeArrowheads="1"/>
          </p:cNvSpPr>
          <p:nvPr/>
        </p:nvSpPr>
        <p:spPr bwMode="auto">
          <a:xfrm>
            <a:off x="7902515" y="3299922"/>
            <a:ext cx="73025" cy="72000"/>
          </a:xfrm>
          <a:prstGeom prst="ellipse">
            <a:avLst/>
          </a:prstGeom>
          <a:solidFill>
            <a:srgbClr val="E600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9" name="Oval 107"/>
          <p:cNvSpPr>
            <a:spLocks noChangeArrowheads="1"/>
          </p:cNvSpPr>
          <p:nvPr/>
        </p:nvSpPr>
        <p:spPr bwMode="auto">
          <a:xfrm>
            <a:off x="8747309" y="2721696"/>
            <a:ext cx="73025" cy="72000"/>
          </a:xfrm>
          <a:prstGeom prst="ellipse">
            <a:avLst/>
          </a:prstGeom>
          <a:solidFill>
            <a:srgbClr val="E600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72" name="组合 71"/>
          <p:cNvGrpSpPr/>
          <p:nvPr/>
        </p:nvGrpSpPr>
        <p:grpSpPr>
          <a:xfrm>
            <a:off x="6988800" y="2103209"/>
            <a:ext cx="3360308" cy="4038657"/>
            <a:chOff x="4559874" y="1772816"/>
            <a:chExt cx="2340384" cy="3888432"/>
          </a:xfrm>
        </p:grpSpPr>
        <p:sp>
          <p:nvSpPr>
            <p:cNvPr id="73" name="TextBox 14"/>
            <p:cNvSpPr txBox="1"/>
            <p:nvPr/>
          </p:nvSpPr>
          <p:spPr>
            <a:xfrm>
              <a:off x="4692013" y="1922349"/>
              <a:ext cx="2076107" cy="3079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CN" dirty="0" smtClean="0"/>
            </a:p>
            <a:p>
              <a:pPr algn="ctr"/>
              <a:endParaRPr lang="en-US" altLang="zh-CN" dirty="0"/>
            </a:p>
            <a:p>
              <a:pPr algn="ctr"/>
              <a:endParaRPr lang="en-US" altLang="zh-CN" dirty="0" smtClean="0"/>
            </a:p>
            <a:p>
              <a:pPr algn="ctr"/>
              <a:endParaRPr lang="en-US" altLang="zh-CN" dirty="0"/>
            </a:p>
            <a:p>
              <a:pPr algn="ctr"/>
              <a:endParaRPr lang="en-US" altLang="zh-CN" dirty="0" smtClean="0"/>
            </a:p>
            <a:p>
              <a:pPr algn="ctr"/>
              <a:endParaRPr lang="en-US" altLang="zh-CN" dirty="0"/>
            </a:p>
            <a:p>
              <a:pPr algn="ctr"/>
              <a:endParaRPr lang="en-US" altLang="zh-CN" dirty="0" smtClean="0"/>
            </a:p>
            <a:p>
              <a:pPr algn="ctr"/>
              <a:endParaRPr lang="en-US" altLang="zh-CN" dirty="0"/>
            </a:p>
            <a:p>
              <a:pPr algn="ctr"/>
              <a:endParaRPr lang="en-US" altLang="zh-CN" dirty="0" smtClean="0"/>
            </a:p>
            <a:p>
              <a:pPr algn="ctr"/>
              <a:endParaRPr lang="en-US" altLang="zh-CN" dirty="0"/>
            </a:p>
            <a:p>
              <a:pPr algn="ctr"/>
              <a:endParaRPr lang="en-US" altLang="zh-CN" dirty="0" smtClean="0"/>
            </a:p>
            <a:p>
              <a:pPr algn="ctr"/>
              <a:endParaRPr lang="en-US" altLang="zh-CN" dirty="0"/>
            </a:p>
            <a:p>
              <a:pPr algn="ctr"/>
              <a:endParaRPr lang="en-US" altLang="zh-CN" dirty="0" smtClean="0"/>
            </a:p>
          </p:txBody>
        </p:sp>
        <p:sp>
          <p:nvSpPr>
            <p:cNvPr id="74" name="矩形 73"/>
            <p:cNvSpPr/>
            <p:nvPr/>
          </p:nvSpPr>
          <p:spPr>
            <a:xfrm>
              <a:off x="4559874" y="1772816"/>
              <a:ext cx="2340384" cy="3888432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矩形 6"/>
          <p:cNvSpPr/>
          <p:nvPr/>
        </p:nvSpPr>
        <p:spPr>
          <a:xfrm>
            <a:off x="1122899" y="2002430"/>
            <a:ext cx="508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LP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5991378" y="2002430"/>
            <a:ext cx="925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MIQP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  <p:pic>
        <p:nvPicPr>
          <p:cNvPr id="84" name="图片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111" y="2469306"/>
            <a:ext cx="793733" cy="887755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3768" y="2221805"/>
            <a:ext cx="1166466" cy="559132"/>
          </a:xfrm>
          <a:prstGeom prst="rect">
            <a:avLst/>
          </a:prstGeom>
        </p:spPr>
      </p:pic>
      <p:pic>
        <p:nvPicPr>
          <p:cNvPr id="86" name="图片 85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176128" y="2195421"/>
            <a:ext cx="2438386" cy="1620000"/>
          </a:xfrm>
          <a:prstGeom prst="rect">
            <a:avLst/>
          </a:prstGeom>
        </p:spPr>
      </p:pic>
      <p:grpSp>
        <p:nvGrpSpPr>
          <p:cNvPr id="87" name="组合 86"/>
          <p:cNvGrpSpPr/>
          <p:nvPr/>
        </p:nvGrpSpPr>
        <p:grpSpPr>
          <a:xfrm>
            <a:off x="2581111" y="3406514"/>
            <a:ext cx="1194395" cy="341313"/>
            <a:chOff x="6283013" y="3631981"/>
            <a:chExt cx="1194395" cy="341313"/>
          </a:xfrm>
        </p:grpSpPr>
        <p:sp>
          <p:nvSpPr>
            <p:cNvPr id="88" name="Rectangle 109"/>
            <p:cNvSpPr>
              <a:spLocks noChangeArrowheads="1"/>
            </p:cNvSpPr>
            <p:nvPr/>
          </p:nvSpPr>
          <p:spPr bwMode="auto">
            <a:xfrm>
              <a:off x="6283013" y="3631981"/>
              <a:ext cx="184150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(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9" name="Rectangle 110"/>
            <p:cNvSpPr>
              <a:spLocks noChangeArrowheads="1"/>
            </p:cNvSpPr>
            <p:nvPr/>
          </p:nvSpPr>
          <p:spPr bwMode="auto">
            <a:xfrm>
              <a:off x="6365563" y="3631981"/>
              <a:ext cx="924933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x ,y ,w ,d 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0" name="Rectangle 111"/>
            <p:cNvSpPr>
              <a:spLocks noChangeArrowheads="1"/>
            </p:cNvSpPr>
            <p:nvPr/>
          </p:nvSpPr>
          <p:spPr bwMode="auto">
            <a:xfrm>
              <a:off x="7293258" y="3631981"/>
              <a:ext cx="184150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)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1" name="Rectangle 112"/>
            <p:cNvSpPr>
              <a:spLocks noChangeArrowheads="1"/>
            </p:cNvSpPr>
            <p:nvPr/>
          </p:nvSpPr>
          <p:spPr bwMode="auto">
            <a:xfrm>
              <a:off x="6471926" y="3766919"/>
              <a:ext cx="85725" cy="16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i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2" name="Rectangle 113"/>
            <p:cNvSpPr>
              <a:spLocks noChangeArrowheads="1"/>
            </p:cNvSpPr>
            <p:nvPr/>
          </p:nvSpPr>
          <p:spPr bwMode="auto">
            <a:xfrm>
              <a:off x="6705288" y="3766919"/>
              <a:ext cx="85725" cy="16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i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3" name="Rectangle 114"/>
            <p:cNvSpPr>
              <a:spLocks noChangeArrowheads="1"/>
            </p:cNvSpPr>
            <p:nvPr/>
          </p:nvSpPr>
          <p:spPr bwMode="auto">
            <a:xfrm>
              <a:off x="6986276" y="3766919"/>
              <a:ext cx="85725" cy="16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i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0" name="Rectangle 115"/>
            <p:cNvSpPr>
              <a:spLocks noChangeArrowheads="1"/>
            </p:cNvSpPr>
            <p:nvPr/>
          </p:nvSpPr>
          <p:spPr bwMode="auto">
            <a:xfrm>
              <a:off x="7245038" y="3766919"/>
              <a:ext cx="85725" cy="16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i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3433768" y="2825404"/>
            <a:ext cx="1194395" cy="341313"/>
            <a:chOff x="6283013" y="3631981"/>
            <a:chExt cx="1194395" cy="341313"/>
          </a:xfrm>
        </p:grpSpPr>
        <p:sp>
          <p:nvSpPr>
            <p:cNvPr id="122" name="Rectangle 109"/>
            <p:cNvSpPr>
              <a:spLocks noChangeArrowheads="1"/>
            </p:cNvSpPr>
            <p:nvPr/>
          </p:nvSpPr>
          <p:spPr bwMode="auto">
            <a:xfrm>
              <a:off x="6283013" y="3631981"/>
              <a:ext cx="184150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(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3" name="Rectangle 110"/>
            <p:cNvSpPr>
              <a:spLocks noChangeArrowheads="1"/>
            </p:cNvSpPr>
            <p:nvPr/>
          </p:nvSpPr>
          <p:spPr bwMode="auto">
            <a:xfrm>
              <a:off x="6365563" y="3631981"/>
              <a:ext cx="924933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x ,y ,w ,d 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4" name="Rectangle 111"/>
            <p:cNvSpPr>
              <a:spLocks noChangeArrowheads="1"/>
            </p:cNvSpPr>
            <p:nvPr/>
          </p:nvSpPr>
          <p:spPr bwMode="auto">
            <a:xfrm>
              <a:off x="7293258" y="3631981"/>
              <a:ext cx="184150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)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5" name="Rectangle 112"/>
            <p:cNvSpPr>
              <a:spLocks noChangeArrowheads="1"/>
            </p:cNvSpPr>
            <p:nvPr/>
          </p:nvSpPr>
          <p:spPr bwMode="auto">
            <a:xfrm>
              <a:off x="6471926" y="3766919"/>
              <a:ext cx="3526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j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6" name="Rectangle 113"/>
            <p:cNvSpPr>
              <a:spLocks noChangeArrowheads="1"/>
            </p:cNvSpPr>
            <p:nvPr/>
          </p:nvSpPr>
          <p:spPr bwMode="auto">
            <a:xfrm>
              <a:off x="6705288" y="3766919"/>
              <a:ext cx="3526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j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7" name="Rectangle 114"/>
            <p:cNvSpPr>
              <a:spLocks noChangeArrowheads="1"/>
            </p:cNvSpPr>
            <p:nvPr/>
          </p:nvSpPr>
          <p:spPr bwMode="auto">
            <a:xfrm>
              <a:off x="6986276" y="3766919"/>
              <a:ext cx="3526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j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8" name="Rectangle 115"/>
            <p:cNvSpPr>
              <a:spLocks noChangeArrowheads="1"/>
            </p:cNvSpPr>
            <p:nvPr/>
          </p:nvSpPr>
          <p:spPr bwMode="auto">
            <a:xfrm>
              <a:off x="7245038" y="3766919"/>
              <a:ext cx="3526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j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29" name="Oval 107"/>
          <p:cNvSpPr>
            <a:spLocks noChangeArrowheads="1"/>
          </p:cNvSpPr>
          <p:nvPr/>
        </p:nvSpPr>
        <p:spPr bwMode="auto">
          <a:xfrm>
            <a:off x="2557224" y="3305133"/>
            <a:ext cx="73025" cy="72000"/>
          </a:xfrm>
          <a:prstGeom prst="ellipse">
            <a:avLst/>
          </a:prstGeom>
          <a:solidFill>
            <a:srgbClr val="E600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0" name="Oval 107"/>
          <p:cNvSpPr>
            <a:spLocks noChangeArrowheads="1"/>
          </p:cNvSpPr>
          <p:nvPr/>
        </p:nvSpPr>
        <p:spPr bwMode="auto">
          <a:xfrm>
            <a:off x="3402018" y="2726907"/>
            <a:ext cx="73025" cy="72000"/>
          </a:xfrm>
          <a:prstGeom prst="ellipse">
            <a:avLst/>
          </a:prstGeom>
          <a:solidFill>
            <a:srgbClr val="E600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358633" y="4825984"/>
                <a:ext cx="2150269" cy="558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</m:t>
                          </m:r>
                        </m:sub>
                        <m:sup/>
                      </m:sSubSup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</m:t>
                          </m:r>
                          <m: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</m:t>
                          </m:r>
                        </m:sub>
                        <m:sup/>
                      </m:sSubSup>
                      <m:r>
                        <a:rPr lang="en-US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𝒋</m:t>
                          </m:r>
                        </m:sub>
                        <m:sup/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633" y="4825984"/>
                <a:ext cx="2150269" cy="55893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4" name="组合 133"/>
          <p:cNvGrpSpPr/>
          <p:nvPr/>
        </p:nvGrpSpPr>
        <p:grpSpPr>
          <a:xfrm>
            <a:off x="1753613" y="2103208"/>
            <a:ext cx="3360308" cy="4038657"/>
            <a:chOff x="4559874" y="1772816"/>
            <a:chExt cx="2340384" cy="3888432"/>
          </a:xfrm>
        </p:grpSpPr>
        <p:sp>
          <p:nvSpPr>
            <p:cNvPr id="135" name="TextBox 14"/>
            <p:cNvSpPr txBox="1"/>
            <p:nvPr/>
          </p:nvSpPr>
          <p:spPr>
            <a:xfrm>
              <a:off x="4692013" y="1922349"/>
              <a:ext cx="2076107" cy="3079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CN" dirty="0" smtClean="0"/>
            </a:p>
            <a:p>
              <a:pPr algn="ctr"/>
              <a:endParaRPr lang="en-US" altLang="zh-CN" dirty="0"/>
            </a:p>
            <a:p>
              <a:pPr algn="ctr"/>
              <a:endParaRPr lang="en-US" altLang="zh-CN" dirty="0" smtClean="0"/>
            </a:p>
            <a:p>
              <a:pPr algn="ctr"/>
              <a:endParaRPr lang="en-US" altLang="zh-CN" dirty="0"/>
            </a:p>
            <a:p>
              <a:pPr algn="ctr"/>
              <a:endParaRPr lang="en-US" altLang="zh-CN" dirty="0" smtClean="0"/>
            </a:p>
            <a:p>
              <a:pPr algn="ctr"/>
              <a:endParaRPr lang="en-US" altLang="zh-CN" dirty="0"/>
            </a:p>
            <a:p>
              <a:pPr algn="ctr"/>
              <a:endParaRPr lang="en-US" altLang="zh-CN" dirty="0" smtClean="0"/>
            </a:p>
            <a:p>
              <a:pPr algn="ctr"/>
              <a:endParaRPr lang="en-US" altLang="zh-CN" dirty="0"/>
            </a:p>
            <a:p>
              <a:pPr algn="ctr"/>
              <a:endParaRPr lang="en-US" altLang="zh-CN" dirty="0" smtClean="0"/>
            </a:p>
            <a:p>
              <a:pPr algn="ctr"/>
              <a:endParaRPr lang="en-US" altLang="zh-CN" dirty="0"/>
            </a:p>
            <a:p>
              <a:pPr algn="ctr"/>
              <a:endParaRPr lang="en-US" altLang="zh-CN" dirty="0" smtClean="0"/>
            </a:p>
            <a:p>
              <a:pPr algn="ctr"/>
              <a:endParaRPr lang="en-US" altLang="zh-CN" dirty="0"/>
            </a:p>
            <a:p>
              <a:pPr algn="ctr"/>
              <a:endParaRPr lang="en-US" altLang="zh-CN" dirty="0" smtClean="0"/>
            </a:p>
          </p:txBody>
        </p:sp>
        <p:sp>
          <p:nvSpPr>
            <p:cNvPr id="136" name="矩形 135"/>
            <p:cNvSpPr/>
            <p:nvPr/>
          </p:nvSpPr>
          <p:spPr>
            <a:xfrm>
              <a:off x="4559874" y="1772816"/>
              <a:ext cx="2340384" cy="3888432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7" name="组合 136"/>
          <p:cNvGrpSpPr/>
          <p:nvPr/>
        </p:nvGrpSpPr>
        <p:grpSpPr>
          <a:xfrm>
            <a:off x="9809120" y="4107161"/>
            <a:ext cx="2360302" cy="1606623"/>
            <a:chOff x="6021730" y="4702696"/>
            <a:chExt cx="2360302" cy="1606623"/>
          </a:xfrm>
        </p:grpSpPr>
        <p:sp>
          <p:nvSpPr>
            <p:cNvPr id="138" name="矩形 137"/>
            <p:cNvSpPr/>
            <p:nvPr/>
          </p:nvSpPr>
          <p:spPr>
            <a:xfrm>
              <a:off x="6021730" y="4702696"/>
              <a:ext cx="352260" cy="1606623"/>
            </a:xfrm>
            <a:prstGeom prst="rect">
              <a:avLst/>
            </a:prstGeom>
            <a:noFill/>
            <a:ln w="317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TextBox 20480"/>
            <p:cNvSpPr txBox="1"/>
            <p:nvPr/>
          </p:nvSpPr>
          <p:spPr>
            <a:xfrm>
              <a:off x="6688823" y="5321341"/>
              <a:ext cx="1693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dirty="0" smtClean="0">
                  <a:solidFill>
                    <a:schemeClr val="accent1">
                      <a:lumMod val="75000"/>
                    </a:schemeClr>
                  </a:solidFill>
                </a:rPr>
                <a:t>binary variable</a:t>
              </a:r>
              <a:endParaRPr lang="en-US" altLang="zh-CN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140" name="直接箭头连接符 139"/>
            <p:cNvCxnSpPr>
              <a:stCxn id="138" idx="3"/>
              <a:endCxn id="139" idx="1"/>
            </p:cNvCxnSpPr>
            <p:nvPr/>
          </p:nvCxnSpPr>
          <p:spPr>
            <a:xfrm flipV="1">
              <a:off x="6373990" y="5506007"/>
              <a:ext cx="314833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2" name="矩形 141"/>
          <p:cNvSpPr/>
          <p:nvPr/>
        </p:nvSpPr>
        <p:spPr>
          <a:xfrm>
            <a:off x="8883156" y="4184945"/>
            <a:ext cx="247686" cy="1423164"/>
          </a:xfrm>
          <a:prstGeom prst="rect">
            <a:avLst/>
          </a:prstGeom>
          <a:noFill/>
          <a:ln w="317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5366710" y="4873280"/>
                <a:ext cx="1290097" cy="5338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𝒋</m:t>
                          </m:r>
                        </m:sub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𝑳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710" y="4873280"/>
                <a:ext cx="1290097" cy="53386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矩形 17"/>
          <p:cNvSpPr/>
          <p:nvPr/>
        </p:nvSpPr>
        <p:spPr>
          <a:xfrm>
            <a:off x="5304384" y="4792561"/>
            <a:ext cx="1417996" cy="63401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2810117" y="2702428"/>
            <a:ext cx="255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/>
              <a:t>i</a:t>
            </a:r>
            <a:endParaRPr lang="zh-CN" altLang="en-US" sz="2400" dirty="0"/>
          </a:p>
        </p:txBody>
      </p:sp>
      <p:sp>
        <p:nvSpPr>
          <p:cNvPr id="145" name="矩形 144"/>
          <p:cNvSpPr/>
          <p:nvPr/>
        </p:nvSpPr>
        <p:spPr>
          <a:xfrm>
            <a:off x="8167506" y="2650213"/>
            <a:ext cx="255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/>
              <a:t>i</a:t>
            </a:r>
            <a:endParaRPr lang="zh-CN" altLang="en-US" sz="2400" dirty="0"/>
          </a:p>
        </p:txBody>
      </p:sp>
      <p:sp>
        <p:nvSpPr>
          <p:cNvPr id="146" name="矩形 145"/>
          <p:cNvSpPr/>
          <p:nvPr/>
        </p:nvSpPr>
        <p:spPr>
          <a:xfrm>
            <a:off x="3889402" y="2261983"/>
            <a:ext cx="271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j</a:t>
            </a:r>
            <a:endParaRPr lang="zh-CN" altLang="en-US" sz="2400" dirty="0"/>
          </a:p>
        </p:txBody>
      </p:sp>
      <p:sp>
        <p:nvSpPr>
          <p:cNvPr id="147" name="矩形 146"/>
          <p:cNvSpPr/>
          <p:nvPr/>
        </p:nvSpPr>
        <p:spPr>
          <a:xfrm>
            <a:off x="9218967" y="2252340"/>
            <a:ext cx="271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j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297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7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Overview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3216753" y="4102546"/>
            <a:ext cx="58633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>
                <a:cs typeface="Times New Roman" panose="02020603050405020304" pitchFamily="18" charset="0"/>
              </a:rPr>
              <a:t>Input</a:t>
            </a:r>
            <a:r>
              <a:rPr lang="zh-CN" altLang="en-US" sz="2000" dirty="0" smtClean="0">
                <a:cs typeface="Times New Roman" panose="02020603050405020304" pitchFamily="18" charset="0"/>
              </a:rPr>
              <a:t>：</a:t>
            </a:r>
            <a:r>
              <a:rPr lang="en-US" altLang="zh-CN" sz="2000" dirty="0" smtClean="0">
                <a:cs typeface="Times New Roman" panose="02020603050405020304" pitchFamily="18" charset="0"/>
              </a:rPr>
              <a:t>high-level </a:t>
            </a:r>
            <a:r>
              <a:rPr lang="en-US" altLang="zh-CN" sz="2000" dirty="0">
                <a:cs typeface="Times New Roman" panose="02020603050405020304" pitchFamily="18" charset="0"/>
              </a:rPr>
              <a:t>constraints and </a:t>
            </a:r>
            <a:r>
              <a:rPr lang="en-US" altLang="zh-CN" sz="2000" dirty="0" smtClean="0">
                <a:cs typeface="Times New Roman" panose="02020603050405020304" pitchFamily="18" charset="0"/>
              </a:rPr>
              <a:t>outline </a:t>
            </a:r>
            <a:endParaRPr lang="en-US" altLang="zh-CN" sz="20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cs typeface="Times New Roman" panose="02020603050405020304" pitchFamily="18" charset="0"/>
              </a:rPr>
              <a:t>Level 1</a:t>
            </a:r>
            <a:r>
              <a:rPr lang="zh-CN" altLang="en-US" sz="2000" dirty="0">
                <a:cs typeface="Times New Roman" panose="02020603050405020304" pitchFamily="18" charset="0"/>
              </a:rPr>
              <a:t>：</a:t>
            </a:r>
            <a:r>
              <a:rPr lang="en-US" altLang="zh-CN" sz="2000" dirty="0">
                <a:cs typeface="Times New Roman" panose="02020603050405020304" pitchFamily="18" charset="0"/>
              </a:rPr>
              <a:t>initial layout 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cs typeface="Times New Roman" panose="02020603050405020304" pitchFamily="18" charset="0"/>
              </a:rPr>
              <a:t>Level 2</a:t>
            </a:r>
            <a:r>
              <a:rPr lang="zh-CN" altLang="en-US" sz="2000" dirty="0">
                <a:cs typeface="Times New Roman" panose="02020603050405020304" pitchFamily="18" charset="0"/>
              </a:rPr>
              <a:t>：</a:t>
            </a:r>
            <a:r>
              <a:rPr lang="en-US" altLang="zh-CN" sz="2000" dirty="0">
                <a:cs typeface="Times New Roman" panose="02020603050405020304" pitchFamily="18" charset="0"/>
              </a:rPr>
              <a:t>local </a:t>
            </a:r>
            <a:r>
              <a:rPr lang="en-US" altLang="zh-CN" sz="2000" dirty="0" smtClean="0">
                <a:cs typeface="Times New Roman" panose="02020603050405020304" pitchFamily="18" charset="0"/>
              </a:rPr>
              <a:t>refinements</a:t>
            </a:r>
            <a:endParaRPr lang="en-US" altLang="zh-CN" sz="20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cs typeface="Times New Roman" panose="02020603050405020304" pitchFamily="18" charset="0"/>
              </a:rPr>
              <a:t>Output</a:t>
            </a:r>
            <a:r>
              <a:rPr lang="zh-CN" altLang="en-US" sz="2000" dirty="0" smtClean="0">
                <a:cs typeface="Times New Roman" panose="02020603050405020304" pitchFamily="18" charset="0"/>
              </a:rPr>
              <a:t>：</a:t>
            </a:r>
            <a:r>
              <a:rPr lang="en-US" altLang="zh-CN" sz="2000" dirty="0" smtClean="0">
                <a:cs typeface="Times New Roman" panose="02020603050405020304" pitchFamily="18" charset="0"/>
              </a:rPr>
              <a:t>floorplan</a:t>
            </a:r>
            <a:endParaRPr lang="zh-CN" altLang="en-US" sz="2000" dirty="0"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578427" y="1822899"/>
            <a:ext cx="1545772" cy="2013857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130629" y="1524001"/>
            <a:ext cx="11729358" cy="2285999"/>
            <a:chOff x="130629" y="1524001"/>
            <a:chExt cx="11729358" cy="2285999"/>
          </a:xfrm>
        </p:grpSpPr>
        <p:pic>
          <p:nvPicPr>
            <p:cNvPr id="6" name="内容占位符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83" y="1524001"/>
              <a:ext cx="11401304" cy="2208881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30629" y="1874520"/>
              <a:ext cx="1415142" cy="193548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r>
                <a:rPr lang="en-US" altLang="zh-CN" sz="1200" dirty="0" smtClean="0"/>
                <a:t>Constraints:</a:t>
              </a:r>
            </a:p>
            <a:p>
              <a:endParaRPr lang="en-US" altLang="zh-CN" sz="1200" dirty="0"/>
            </a:p>
            <a:p>
              <a:r>
                <a:rPr lang="en-US" altLang="zh-CN" sz="1200" dirty="0" smtClean="0"/>
                <a:t>- Room size</a:t>
              </a:r>
              <a:endParaRPr lang="en-US" altLang="zh-CN" sz="1200" dirty="0"/>
            </a:p>
            <a:p>
              <a:r>
                <a:rPr lang="en-US" altLang="zh-CN" sz="1200" dirty="0" smtClean="0"/>
                <a:t>- Room position</a:t>
              </a:r>
              <a:endParaRPr lang="en-US" altLang="zh-CN" sz="1200" dirty="0"/>
            </a:p>
            <a:p>
              <a:r>
                <a:rPr lang="en-US" altLang="zh-CN" sz="1200" dirty="0" smtClean="0"/>
                <a:t>- Room adjacency,</a:t>
              </a:r>
            </a:p>
            <a:p>
              <a:r>
                <a:rPr lang="en-US" altLang="zh-CN" sz="1200" dirty="0" smtClean="0"/>
                <a:t>  etc.</a:t>
              </a:r>
            </a:p>
            <a:p>
              <a:endParaRPr lang="en-US" altLang="zh-CN" dirty="0" smtClean="0">
                <a:solidFill>
                  <a:schemeClr val="tx1">
                    <a:lumMod val="40000"/>
                    <a:lumOff val="60000"/>
                  </a:schemeClr>
                </a:solidFill>
              </a:endParaRPr>
            </a:p>
            <a:p>
              <a:endParaRPr lang="zh-CN" altLang="en-US" dirty="0" smtClean="0">
                <a:solidFill>
                  <a:schemeClr val="tx1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163285" y="1822900"/>
            <a:ext cx="1415142" cy="2013857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/>
        </p:nvSpPr>
        <p:spPr>
          <a:xfrm>
            <a:off x="3873500" y="1939925"/>
            <a:ext cx="1470025" cy="1371600"/>
          </a:xfrm>
          <a:custGeom>
            <a:avLst/>
            <a:gdLst>
              <a:gd name="connsiteX0" fmla="*/ 3175 w 1470025"/>
              <a:gd name="connsiteY0" fmla="*/ 0 h 1371600"/>
              <a:gd name="connsiteX1" fmla="*/ 768350 w 1470025"/>
              <a:gd name="connsiteY1" fmla="*/ 0 h 1371600"/>
              <a:gd name="connsiteX2" fmla="*/ 768350 w 1470025"/>
              <a:gd name="connsiteY2" fmla="*/ 273050 h 1371600"/>
              <a:gd name="connsiteX3" fmla="*/ 1470025 w 1470025"/>
              <a:gd name="connsiteY3" fmla="*/ 273050 h 1371600"/>
              <a:gd name="connsiteX4" fmla="*/ 1470025 w 1470025"/>
              <a:gd name="connsiteY4" fmla="*/ 1371600 h 1371600"/>
              <a:gd name="connsiteX5" fmla="*/ 704850 w 1470025"/>
              <a:gd name="connsiteY5" fmla="*/ 1371600 h 1371600"/>
              <a:gd name="connsiteX6" fmla="*/ 704850 w 1470025"/>
              <a:gd name="connsiteY6" fmla="*/ 876300 h 1371600"/>
              <a:gd name="connsiteX7" fmla="*/ 0 w 1470025"/>
              <a:gd name="connsiteY7" fmla="*/ 876300 h 1371600"/>
              <a:gd name="connsiteX8" fmla="*/ 3175 w 1470025"/>
              <a:gd name="connsiteY8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0025" h="1371600">
                <a:moveTo>
                  <a:pt x="3175" y="0"/>
                </a:moveTo>
                <a:lnTo>
                  <a:pt x="768350" y="0"/>
                </a:lnTo>
                <a:lnTo>
                  <a:pt x="768350" y="273050"/>
                </a:lnTo>
                <a:lnTo>
                  <a:pt x="1470025" y="273050"/>
                </a:lnTo>
                <a:lnTo>
                  <a:pt x="1470025" y="1371600"/>
                </a:lnTo>
                <a:lnTo>
                  <a:pt x="704850" y="1371600"/>
                </a:lnTo>
                <a:lnTo>
                  <a:pt x="704850" y="876300"/>
                </a:lnTo>
                <a:lnTo>
                  <a:pt x="0" y="876300"/>
                </a:lnTo>
                <a:cubicBezTo>
                  <a:pt x="1058" y="584200"/>
                  <a:pt x="2117" y="292100"/>
                  <a:pt x="3175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 21"/>
          <p:cNvSpPr/>
          <p:nvPr/>
        </p:nvSpPr>
        <p:spPr>
          <a:xfrm>
            <a:off x="6141244" y="1938338"/>
            <a:ext cx="1478756" cy="1369218"/>
          </a:xfrm>
          <a:custGeom>
            <a:avLst/>
            <a:gdLst>
              <a:gd name="connsiteX0" fmla="*/ 0 w 1478756"/>
              <a:gd name="connsiteY0" fmla="*/ 0 h 1369218"/>
              <a:gd name="connsiteX1" fmla="*/ 773906 w 1478756"/>
              <a:gd name="connsiteY1" fmla="*/ 0 h 1369218"/>
              <a:gd name="connsiteX2" fmla="*/ 773906 w 1478756"/>
              <a:gd name="connsiteY2" fmla="*/ 266700 h 1369218"/>
              <a:gd name="connsiteX3" fmla="*/ 1478756 w 1478756"/>
              <a:gd name="connsiteY3" fmla="*/ 266700 h 1369218"/>
              <a:gd name="connsiteX4" fmla="*/ 1478756 w 1478756"/>
              <a:gd name="connsiteY4" fmla="*/ 1369218 h 1369218"/>
              <a:gd name="connsiteX5" fmla="*/ 716756 w 1478756"/>
              <a:gd name="connsiteY5" fmla="*/ 1369218 h 1369218"/>
              <a:gd name="connsiteX6" fmla="*/ 716756 w 1478756"/>
              <a:gd name="connsiteY6" fmla="*/ 869156 h 1369218"/>
              <a:gd name="connsiteX7" fmla="*/ 2381 w 1478756"/>
              <a:gd name="connsiteY7" fmla="*/ 869156 h 1369218"/>
              <a:gd name="connsiteX8" fmla="*/ 0 w 1478756"/>
              <a:gd name="connsiteY8" fmla="*/ 0 h 1369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8756" h="1369218">
                <a:moveTo>
                  <a:pt x="0" y="0"/>
                </a:moveTo>
                <a:lnTo>
                  <a:pt x="773906" y="0"/>
                </a:lnTo>
                <a:lnTo>
                  <a:pt x="773906" y="266700"/>
                </a:lnTo>
                <a:lnTo>
                  <a:pt x="1478756" y="266700"/>
                </a:lnTo>
                <a:lnTo>
                  <a:pt x="1478756" y="1369218"/>
                </a:lnTo>
                <a:lnTo>
                  <a:pt x="716756" y="1369218"/>
                </a:lnTo>
                <a:lnTo>
                  <a:pt x="716756" y="869156"/>
                </a:lnTo>
                <a:lnTo>
                  <a:pt x="2381" y="869156"/>
                </a:lnTo>
                <a:cubicBezTo>
                  <a:pt x="1587" y="579437"/>
                  <a:pt x="794" y="289719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3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3" grpId="0" animBg="1"/>
      <p:bldP spid="3" grpId="1" animBg="1"/>
      <p:bldP spid="19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980" y="1438031"/>
            <a:ext cx="10515600" cy="4510187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Motivation </a:t>
            </a:r>
            <a:r>
              <a:rPr lang="en-US" altLang="zh-CN" dirty="0"/>
              <a:t>&amp; Related </a:t>
            </a:r>
            <a:r>
              <a:rPr lang="en-US" altLang="zh-CN" dirty="0" smtClean="0"/>
              <a:t>work</a:t>
            </a:r>
          </a:p>
          <a:p>
            <a:pPr marL="0" indent="0">
              <a:buNone/>
            </a:pPr>
            <a:r>
              <a:rPr lang="en-US" altLang="zh-CN" dirty="0" smtClean="0"/>
              <a:t> </a:t>
            </a:r>
            <a:endParaRPr lang="en-US" altLang="zh-CN" dirty="0"/>
          </a:p>
          <a:p>
            <a:r>
              <a:rPr lang="en-US" altLang="zh-CN" dirty="0">
                <a:solidFill>
                  <a:srgbClr val="FF0000"/>
                </a:solidFill>
              </a:rPr>
              <a:t>Basic </a:t>
            </a:r>
            <a:r>
              <a:rPr lang="en-US" altLang="zh-CN" dirty="0" smtClean="0">
                <a:solidFill>
                  <a:srgbClr val="FF0000"/>
                </a:solidFill>
              </a:rPr>
              <a:t>algorithm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Hierarchical algorithm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Results </a:t>
            </a:r>
            <a:r>
              <a:rPr lang="en-US" altLang="zh-CN" dirty="0"/>
              <a:t>&amp; </a:t>
            </a:r>
            <a:r>
              <a:rPr lang="en-US" altLang="zh-CN" dirty="0" smtClean="0"/>
              <a:t>Conclusions</a:t>
            </a:r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12957" y="6411204"/>
            <a:ext cx="5433646" cy="304625"/>
          </a:xfrm>
        </p:spPr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87379" y="6411203"/>
            <a:ext cx="2259227" cy="304625"/>
          </a:xfrm>
        </p:spPr>
        <p:txBody>
          <a:bodyPr/>
          <a:lstStyle/>
          <a:p>
            <a:fld id="{7AD14076-261D-44E2-B486-4068BDBB861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442" y="1918067"/>
            <a:ext cx="6275164" cy="268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4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Layout </a:t>
            </a:r>
            <a:r>
              <a:rPr lang="en-US" altLang="zh-CN" dirty="0"/>
              <a:t>representation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MIQP-based Layout Design for Building Interiors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282" y="2170636"/>
            <a:ext cx="3149392" cy="2316269"/>
          </a:xfrm>
          <a:prstGeom prst="rect">
            <a:avLst/>
          </a:prstGeom>
        </p:spPr>
      </p:pic>
      <p:sp>
        <p:nvSpPr>
          <p:cNvPr id="37" name="Title 1"/>
          <p:cNvSpPr txBox="1">
            <a:spLocks/>
          </p:cNvSpPr>
          <p:nvPr/>
        </p:nvSpPr>
        <p:spPr>
          <a:xfrm>
            <a:off x="1732727" y="1590824"/>
            <a:ext cx="3289483" cy="36561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latin typeface="+mn-lt"/>
              </a:rPr>
              <a:t>Interior Layout</a:t>
            </a:r>
            <a:endParaRPr lang="en-US" sz="2000" dirty="0">
              <a:latin typeface="+mn-lt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482" y="2221536"/>
            <a:ext cx="2096543" cy="122679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2468" y="2761288"/>
            <a:ext cx="650020" cy="201415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2578050" y="4808438"/>
            <a:ext cx="1747838" cy="977900"/>
            <a:chOff x="1825625" y="4956175"/>
            <a:chExt cx="1747838" cy="977900"/>
          </a:xfrm>
        </p:grpSpPr>
        <p:sp>
          <p:nvSpPr>
            <p:cNvPr id="41" name="Freeform 44"/>
            <p:cNvSpPr>
              <a:spLocks/>
            </p:cNvSpPr>
            <p:nvPr/>
          </p:nvSpPr>
          <p:spPr bwMode="auto">
            <a:xfrm>
              <a:off x="1862138" y="4994275"/>
              <a:ext cx="1673225" cy="903288"/>
            </a:xfrm>
            <a:custGeom>
              <a:avLst/>
              <a:gdLst>
                <a:gd name="T0" fmla="*/ 1054 w 1054"/>
                <a:gd name="T1" fmla="*/ 0 h 569"/>
                <a:gd name="T2" fmla="*/ 0 w 1054"/>
                <a:gd name="T3" fmla="*/ 0 h 569"/>
                <a:gd name="T4" fmla="*/ 0 w 1054"/>
                <a:gd name="T5" fmla="*/ 259 h 569"/>
                <a:gd name="T6" fmla="*/ 546 w 1054"/>
                <a:gd name="T7" fmla="*/ 259 h 569"/>
                <a:gd name="T8" fmla="*/ 558 w 1054"/>
                <a:gd name="T9" fmla="*/ 259 h 569"/>
                <a:gd name="T10" fmla="*/ 558 w 1054"/>
                <a:gd name="T11" fmla="*/ 569 h 569"/>
                <a:gd name="T12" fmla="*/ 1054 w 1054"/>
                <a:gd name="T13" fmla="*/ 569 h 569"/>
                <a:gd name="T14" fmla="*/ 1054 w 1054"/>
                <a:gd name="T15" fmla="*/ 0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4" h="569">
                  <a:moveTo>
                    <a:pt x="1054" y="0"/>
                  </a:moveTo>
                  <a:lnTo>
                    <a:pt x="0" y="0"/>
                  </a:lnTo>
                  <a:lnTo>
                    <a:pt x="0" y="259"/>
                  </a:lnTo>
                  <a:lnTo>
                    <a:pt x="546" y="259"/>
                  </a:lnTo>
                  <a:lnTo>
                    <a:pt x="558" y="259"/>
                  </a:lnTo>
                  <a:lnTo>
                    <a:pt x="558" y="569"/>
                  </a:lnTo>
                  <a:lnTo>
                    <a:pt x="1054" y="569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rgbClr val="F5A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5"/>
            <p:cNvSpPr>
              <a:spLocks/>
            </p:cNvSpPr>
            <p:nvPr/>
          </p:nvSpPr>
          <p:spPr bwMode="auto">
            <a:xfrm>
              <a:off x="1862138" y="4994275"/>
              <a:ext cx="1673225" cy="903288"/>
            </a:xfrm>
            <a:custGeom>
              <a:avLst/>
              <a:gdLst>
                <a:gd name="T0" fmla="*/ 1054 w 1054"/>
                <a:gd name="T1" fmla="*/ 0 h 569"/>
                <a:gd name="T2" fmla="*/ 0 w 1054"/>
                <a:gd name="T3" fmla="*/ 0 h 569"/>
                <a:gd name="T4" fmla="*/ 0 w 1054"/>
                <a:gd name="T5" fmla="*/ 259 h 569"/>
                <a:gd name="T6" fmla="*/ 546 w 1054"/>
                <a:gd name="T7" fmla="*/ 259 h 569"/>
                <a:gd name="T8" fmla="*/ 558 w 1054"/>
                <a:gd name="T9" fmla="*/ 259 h 569"/>
                <a:gd name="T10" fmla="*/ 558 w 1054"/>
                <a:gd name="T11" fmla="*/ 569 h 569"/>
                <a:gd name="T12" fmla="*/ 1054 w 1054"/>
                <a:gd name="T13" fmla="*/ 569 h 569"/>
                <a:gd name="T14" fmla="*/ 1054 w 1054"/>
                <a:gd name="T15" fmla="*/ 0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4" h="569">
                  <a:moveTo>
                    <a:pt x="1054" y="0"/>
                  </a:moveTo>
                  <a:lnTo>
                    <a:pt x="0" y="0"/>
                  </a:lnTo>
                  <a:lnTo>
                    <a:pt x="0" y="259"/>
                  </a:lnTo>
                  <a:lnTo>
                    <a:pt x="546" y="259"/>
                  </a:lnTo>
                  <a:lnTo>
                    <a:pt x="558" y="259"/>
                  </a:lnTo>
                  <a:lnTo>
                    <a:pt x="558" y="569"/>
                  </a:lnTo>
                  <a:lnTo>
                    <a:pt x="1054" y="569"/>
                  </a:lnTo>
                  <a:lnTo>
                    <a:pt x="10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6"/>
            <p:cNvSpPr>
              <a:spLocks noEditPoints="1"/>
            </p:cNvSpPr>
            <p:nvPr/>
          </p:nvSpPr>
          <p:spPr bwMode="auto">
            <a:xfrm>
              <a:off x="1825625" y="4956175"/>
              <a:ext cx="1747838" cy="977900"/>
            </a:xfrm>
            <a:custGeom>
              <a:avLst/>
              <a:gdLst>
                <a:gd name="T0" fmla="*/ 558 w 1101"/>
                <a:gd name="T1" fmla="*/ 295 h 616"/>
                <a:gd name="T2" fmla="*/ 569 w 1101"/>
                <a:gd name="T3" fmla="*/ 295 h 616"/>
                <a:gd name="T4" fmla="*/ 558 w 1101"/>
                <a:gd name="T5" fmla="*/ 295 h 616"/>
                <a:gd name="T6" fmla="*/ 23 w 1101"/>
                <a:gd name="T7" fmla="*/ 283 h 616"/>
                <a:gd name="T8" fmla="*/ 23 w 1101"/>
                <a:gd name="T9" fmla="*/ 24 h 616"/>
                <a:gd name="T10" fmla="*/ 1077 w 1101"/>
                <a:gd name="T11" fmla="*/ 24 h 616"/>
                <a:gd name="T12" fmla="*/ 1077 w 1101"/>
                <a:gd name="T13" fmla="*/ 593 h 616"/>
                <a:gd name="T14" fmla="*/ 581 w 1101"/>
                <a:gd name="T15" fmla="*/ 593 h 616"/>
                <a:gd name="T16" fmla="*/ 581 w 1101"/>
                <a:gd name="T17" fmla="*/ 283 h 616"/>
                <a:gd name="T18" fmla="*/ 569 w 1101"/>
                <a:gd name="T19" fmla="*/ 283 h 616"/>
                <a:gd name="T20" fmla="*/ 23 w 1101"/>
                <a:gd name="T21" fmla="*/ 283 h 616"/>
                <a:gd name="T22" fmla="*/ 1101 w 1101"/>
                <a:gd name="T23" fmla="*/ 0 h 616"/>
                <a:gd name="T24" fmla="*/ 0 w 1101"/>
                <a:gd name="T25" fmla="*/ 0 h 616"/>
                <a:gd name="T26" fmla="*/ 0 w 1101"/>
                <a:gd name="T27" fmla="*/ 306 h 616"/>
                <a:gd name="T28" fmla="*/ 558 w 1101"/>
                <a:gd name="T29" fmla="*/ 306 h 616"/>
                <a:gd name="T30" fmla="*/ 558 w 1101"/>
                <a:gd name="T31" fmla="*/ 616 h 616"/>
                <a:gd name="T32" fmla="*/ 1101 w 1101"/>
                <a:gd name="T33" fmla="*/ 616 h 616"/>
                <a:gd name="T34" fmla="*/ 1101 w 1101"/>
                <a:gd name="T35" fmla="*/ 0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01" h="616">
                  <a:moveTo>
                    <a:pt x="558" y="295"/>
                  </a:moveTo>
                  <a:lnTo>
                    <a:pt x="569" y="295"/>
                  </a:lnTo>
                  <a:lnTo>
                    <a:pt x="558" y="295"/>
                  </a:lnTo>
                  <a:close/>
                  <a:moveTo>
                    <a:pt x="23" y="283"/>
                  </a:moveTo>
                  <a:lnTo>
                    <a:pt x="23" y="24"/>
                  </a:lnTo>
                  <a:lnTo>
                    <a:pt x="1077" y="24"/>
                  </a:lnTo>
                  <a:lnTo>
                    <a:pt x="1077" y="593"/>
                  </a:lnTo>
                  <a:lnTo>
                    <a:pt x="581" y="593"/>
                  </a:lnTo>
                  <a:lnTo>
                    <a:pt x="581" y="283"/>
                  </a:lnTo>
                  <a:lnTo>
                    <a:pt x="569" y="283"/>
                  </a:lnTo>
                  <a:lnTo>
                    <a:pt x="23" y="283"/>
                  </a:lnTo>
                  <a:close/>
                  <a:moveTo>
                    <a:pt x="1101" y="0"/>
                  </a:moveTo>
                  <a:lnTo>
                    <a:pt x="0" y="0"/>
                  </a:lnTo>
                  <a:lnTo>
                    <a:pt x="0" y="306"/>
                  </a:lnTo>
                  <a:lnTo>
                    <a:pt x="558" y="306"/>
                  </a:lnTo>
                  <a:lnTo>
                    <a:pt x="558" y="616"/>
                  </a:lnTo>
                  <a:lnTo>
                    <a:pt x="1101" y="616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rgbClr val="DF9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7"/>
            <p:cNvSpPr>
              <a:spLocks noEditPoints="1"/>
            </p:cNvSpPr>
            <p:nvPr/>
          </p:nvSpPr>
          <p:spPr bwMode="auto">
            <a:xfrm>
              <a:off x="1825625" y="4956175"/>
              <a:ext cx="1747838" cy="977900"/>
            </a:xfrm>
            <a:custGeom>
              <a:avLst/>
              <a:gdLst>
                <a:gd name="T0" fmla="*/ 558 w 1101"/>
                <a:gd name="T1" fmla="*/ 295 h 616"/>
                <a:gd name="T2" fmla="*/ 569 w 1101"/>
                <a:gd name="T3" fmla="*/ 295 h 616"/>
                <a:gd name="T4" fmla="*/ 558 w 1101"/>
                <a:gd name="T5" fmla="*/ 295 h 616"/>
                <a:gd name="T6" fmla="*/ 23 w 1101"/>
                <a:gd name="T7" fmla="*/ 283 h 616"/>
                <a:gd name="T8" fmla="*/ 23 w 1101"/>
                <a:gd name="T9" fmla="*/ 24 h 616"/>
                <a:gd name="T10" fmla="*/ 1077 w 1101"/>
                <a:gd name="T11" fmla="*/ 24 h 616"/>
                <a:gd name="T12" fmla="*/ 1077 w 1101"/>
                <a:gd name="T13" fmla="*/ 593 h 616"/>
                <a:gd name="T14" fmla="*/ 581 w 1101"/>
                <a:gd name="T15" fmla="*/ 593 h 616"/>
                <a:gd name="T16" fmla="*/ 581 w 1101"/>
                <a:gd name="T17" fmla="*/ 283 h 616"/>
                <a:gd name="T18" fmla="*/ 569 w 1101"/>
                <a:gd name="T19" fmla="*/ 283 h 616"/>
                <a:gd name="T20" fmla="*/ 23 w 1101"/>
                <a:gd name="T21" fmla="*/ 283 h 616"/>
                <a:gd name="T22" fmla="*/ 1101 w 1101"/>
                <a:gd name="T23" fmla="*/ 0 h 616"/>
                <a:gd name="T24" fmla="*/ 0 w 1101"/>
                <a:gd name="T25" fmla="*/ 0 h 616"/>
                <a:gd name="T26" fmla="*/ 0 w 1101"/>
                <a:gd name="T27" fmla="*/ 306 h 616"/>
                <a:gd name="T28" fmla="*/ 558 w 1101"/>
                <a:gd name="T29" fmla="*/ 306 h 616"/>
                <a:gd name="T30" fmla="*/ 558 w 1101"/>
                <a:gd name="T31" fmla="*/ 616 h 616"/>
                <a:gd name="T32" fmla="*/ 1101 w 1101"/>
                <a:gd name="T33" fmla="*/ 616 h 616"/>
                <a:gd name="T34" fmla="*/ 1101 w 1101"/>
                <a:gd name="T35" fmla="*/ 0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01" h="616">
                  <a:moveTo>
                    <a:pt x="558" y="295"/>
                  </a:moveTo>
                  <a:lnTo>
                    <a:pt x="569" y="295"/>
                  </a:lnTo>
                  <a:lnTo>
                    <a:pt x="558" y="295"/>
                  </a:lnTo>
                  <a:moveTo>
                    <a:pt x="23" y="283"/>
                  </a:moveTo>
                  <a:lnTo>
                    <a:pt x="23" y="24"/>
                  </a:lnTo>
                  <a:lnTo>
                    <a:pt x="1077" y="24"/>
                  </a:lnTo>
                  <a:lnTo>
                    <a:pt x="1077" y="593"/>
                  </a:lnTo>
                  <a:lnTo>
                    <a:pt x="581" y="593"/>
                  </a:lnTo>
                  <a:lnTo>
                    <a:pt x="581" y="283"/>
                  </a:lnTo>
                  <a:lnTo>
                    <a:pt x="569" y="283"/>
                  </a:lnTo>
                  <a:lnTo>
                    <a:pt x="23" y="283"/>
                  </a:lnTo>
                  <a:moveTo>
                    <a:pt x="1101" y="0"/>
                  </a:moveTo>
                  <a:lnTo>
                    <a:pt x="0" y="0"/>
                  </a:lnTo>
                  <a:lnTo>
                    <a:pt x="0" y="306"/>
                  </a:lnTo>
                  <a:lnTo>
                    <a:pt x="558" y="306"/>
                  </a:lnTo>
                  <a:lnTo>
                    <a:pt x="558" y="616"/>
                  </a:lnTo>
                  <a:lnTo>
                    <a:pt x="1101" y="616"/>
                  </a:lnTo>
                  <a:lnTo>
                    <a:pt x="11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8"/>
            <p:cNvSpPr>
              <a:spLocks/>
            </p:cNvSpPr>
            <p:nvPr/>
          </p:nvSpPr>
          <p:spPr bwMode="auto">
            <a:xfrm>
              <a:off x="1825625" y="4956175"/>
              <a:ext cx="1747838" cy="977900"/>
            </a:xfrm>
            <a:custGeom>
              <a:avLst/>
              <a:gdLst>
                <a:gd name="T0" fmla="*/ 569 w 1101"/>
                <a:gd name="T1" fmla="*/ 295 h 616"/>
                <a:gd name="T2" fmla="*/ 569 w 1101"/>
                <a:gd name="T3" fmla="*/ 283 h 616"/>
                <a:gd name="T4" fmla="*/ 23 w 1101"/>
                <a:gd name="T5" fmla="*/ 283 h 616"/>
                <a:gd name="T6" fmla="*/ 23 w 1101"/>
                <a:gd name="T7" fmla="*/ 24 h 616"/>
                <a:gd name="T8" fmla="*/ 1077 w 1101"/>
                <a:gd name="T9" fmla="*/ 24 h 616"/>
                <a:gd name="T10" fmla="*/ 1077 w 1101"/>
                <a:gd name="T11" fmla="*/ 593 h 616"/>
                <a:gd name="T12" fmla="*/ 581 w 1101"/>
                <a:gd name="T13" fmla="*/ 593 h 616"/>
                <a:gd name="T14" fmla="*/ 581 w 1101"/>
                <a:gd name="T15" fmla="*/ 283 h 616"/>
                <a:gd name="T16" fmla="*/ 569 w 1101"/>
                <a:gd name="T17" fmla="*/ 283 h 616"/>
                <a:gd name="T18" fmla="*/ 569 w 1101"/>
                <a:gd name="T19" fmla="*/ 295 h 616"/>
                <a:gd name="T20" fmla="*/ 558 w 1101"/>
                <a:gd name="T21" fmla="*/ 295 h 616"/>
                <a:gd name="T22" fmla="*/ 558 w 1101"/>
                <a:gd name="T23" fmla="*/ 616 h 616"/>
                <a:gd name="T24" fmla="*/ 1101 w 1101"/>
                <a:gd name="T25" fmla="*/ 616 h 616"/>
                <a:gd name="T26" fmla="*/ 1101 w 1101"/>
                <a:gd name="T27" fmla="*/ 0 h 616"/>
                <a:gd name="T28" fmla="*/ 0 w 1101"/>
                <a:gd name="T29" fmla="*/ 0 h 616"/>
                <a:gd name="T30" fmla="*/ 0 w 1101"/>
                <a:gd name="T31" fmla="*/ 306 h 616"/>
                <a:gd name="T32" fmla="*/ 569 w 1101"/>
                <a:gd name="T33" fmla="*/ 306 h 616"/>
                <a:gd name="T34" fmla="*/ 569 w 1101"/>
                <a:gd name="T35" fmla="*/ 295 h 616"/>
                <a:gd name="T36" fmla="*/ 558 w 1101"/>
                <a:gd name="T37" fmla="*/ 295 h 616"/>
                <a:gd name="T38" fmla="*/ 569 w 1101"/>
                <a:gd name="T39" fmla="*/ 295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01" h="616">
                  <a:moveTo>
                    <a:pt x="569" y="295"/>
                  </a:moveTo>
                  <a:lnTo>
                    <a:pt x="569" y="283"/>
                  </a:lnTo>
                  <a:lnTo>
                    <a:pt x="23" y="283"/>
                  </a:lnTo>
                  <a:lnTo>
                    <a:pt x="23" y="24"/>
                  </a:lnTo>
                  <a:lnTo>
                    <a:pt x="1077" y="24"/>
                  </a:lnTo>
                  <a:lnTo>
                    <a:pt x="1077" y="593"/>
                  </a:lnTo>
                  <a:lnTo>
                    <a:pt x="581" y="593"/>
                  </a:lnTo>
                  <a:lnTo>
                    <a:pt x="581" y="283"/>
                  </a:lnTo>
                  <a:lnTo>
                    <a:pt x="569" y="283"/>
                  </a:lnTo>
                  <a:lnTo>
                    <a:pt x="569" y="295"/>
                  </a:lnTo>
                  <a:lnTo>
                    <a:pt x="558" y="295"/>
                  </a:lnTo>
                  <a:lnTo>
                    <a:pt x="558" y="616"/>
                  </a:lnTo>
                  <a:lnTo>
                    <a:pt x="1101" y="616"/>
                  </a:lnTo>
                  <a:lnTo>
                    <a:pt x="1101" y="0"/>
                  </a:lnTo>
                  <a:lnTo>
                    <a:pt x="0" y="0"/>
                  </a:lnTo>
                  <a:lnTo>
                    <a:pt x="0" y="306"/>
                  </a:lnTo>
                  <a:lnTo>
                    <a:pt x="569" y="306"/>
                  </a:lnTo>
                  <a:lnTo>
                    <a:pt x="569" y="295"/>
                  </a:lnTo>
                  <a:lnTo>
                    <a:pt x="558" y="295"/>
                  </a:lnTo>
                  <a:lnTo>
                    <a:pt x="569" y="295"/>
                  </a:lnTo>
                  <a:close/>
                </a:path>
              </a:pathLst>
            </a:custGeom>
            <a:solidFill>
              <a:srgbClr val="C3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Rectangle 49"/>
            <p:cNvSpPr>
              <a:spLocks noChangeArrowheads="1"/>
            </p:cNvSpPr>
            <p:nvPr/>
          </p:nvSpPr>
          <p:spPr bwMode="auto">
            <a:xfrm>
              <a:off x="2809875" y="5294313"/>
              <a:ext cx="731838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Bedroom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2381672" y="4615160"/>
            <a:ext cx="2236788" cy="1387476"/>
            <a:chOff x="1631950" y="4756150"/>
            <a:chExt cx="2236788" cy="1387476"/>
          </a:xfrm>
        </p:grpSpPr>
        <p:sp>
          <p:nvSpPr>
            <p:cNvPr id="48" name="Rectangle 32"/>
            <p:cNvSpPr>
              <a:spLocks noChangeArrowheads="1"/>
            </p:cNvSpPr>
            <p:nvPr/>
          </p:nvSpPr>
          <p:spPr bwMode="auto">
            <a:xfrm>
              <a:off x="1658938" y="4756150"/>
              <a:ext cx="204788" cy="34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r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33"/>
            <p:cNvSpPr>
              <a:spLocks noChangeArrowheads="1"/>
            </p:cNvSpPr>
            <p:nvPr/>
          </p:nvSpPr>
          <p:spPr bwMode="auto">
            <a:xfrm>
              <a:off x="1770063" y="4808538"/>
              <a:ext cx="103188" cy="15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1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34"/>
            <p:cNvSpPr>
              <a:spLocks noChangeArrowheads="1"/>
            </p:cNvSpPr>
            <p:nvPr/>
          </p:nvSpPr>
          <p:spPr bwMode="auto">
            <a:xfrm>
              <a:off x="1631950" y="5346700"/>
              <a:ext cx="204788" cy="34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r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35"/>
            <p:cNvSpPr>
              <a:spLocks noChangeArrowheads="1"/>
            </p:cNvSpPr>
            <p:nvPr/>
          </p:nvSpPr>
          <p:spPr bwMode="auto">
            <a:xfrm>
              <a:off x="1743075" y="5399088"/>
              <a:ext cx="103188" cy="15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2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36"/>
            <p:cNvSpPr>
              <a:spLocks noChangeArrowheads="1"/>
            </p:cNvSpPr>
            <p:nvPr/>
          </p:nvSpPr>
          <p:spPr bwMode="auto">
            <a:xfrm>
              <a:off x="2511425" y="5395913"/>
              <a:ext cx="204788" cy="34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r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37"/>
            <p:cNvSpPr>
              <a:spLocks noChangeArrowheads="1"/>
            </p:cNvSpPr>
            <p:nvPr/>
          </p:nvSpPr>
          <p:spPr bwMode="auto">
            <a:xfrm>
              <a:off x="2622550" y="5448300"/>
              <a:ext cx="103188" cy="15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3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38"/>
            <p:cNvSpPr>
              <a:spLocks noChangeArrowheads="1"/>
            </p:cNvSpPr>
            <p:nvPr/>
          </p:nvSpPr>
          <p:spPr bwMode="auto">
            <a:xfrm>
              <a:off x="2511425" y="5799138"/>
              <a:ext cx="204788" cy="34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r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39"/>
            <p:cNvSpPr>
              <a:spLocks noChangeArrowheads="1"/>
            </p:cNvSpPr>
            <p:nvPr/>
          </p:nvSpPr>
          <p:spPr bwMode="auto">
            <a:xfrm>
              <a:off x="2622550" y="5851525"/>
              <a:ext cx="103188" cy="15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4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40"/>
            <p:cNvSpPr>
              <a:spLocks noChangeArrowheads="1"/>
            </p:cNvSpPr>
            <p:nvPr/>
          </p:nvSpPr>
          <p:spPr bwMode="auto">
            <a:xfrm>
              <a:off x="3624263" y="5799138"/>
              <a:ext cx="204788" cy="34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r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41"/>
            <p:cNvSpPr>
              <a:spLocks noChangeArrowheads="1"/>
            </p:cNvSpPr>
            <p:nvPr/>
          </p:nvSpPr>
          <p:spPr bwMode="auto">
            <a:xfrm>
              <a:off x="3735388" y="5851525"/>
              <a:ext cx="103188" cy="15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5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42"/>
            <p:cNvSpPr>
              <a:spLocks noChangeArrowheads="1"/>
            </p:cNvSpPr>
            <p:nvPr/>
          </p:nvSpPr>
          <p:spPr bwMode="auto">
            <a:xfrm>
              <a:off x="3656013" y="4795838"/>
              <a:ext cx="204788" cy="34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r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43"/>
            <p:cNvSpPr>
              <a:spLocks noChangeArrowheads="1"/>
            </p:cNvSpPr>
            <p:nvPr/>
          </p:nvSpPr>
          <p:spPr bwMode="auto">
            <a:xfrm>
              <a:off x="3765550" y="4851400"/>
              <a:ext cx="103188" cy="15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6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Oval 50"/>
            <p:cNvSpPr>
              <a:spLocks noChangeArrowheads="1"/>
            </p:cNvSpPr>
            <p:nvPr/>
          </p:nvSpPr>
          <p:spPr bwMode="auto">
            <a:xfrm>
              <a:off x="1803400" y="4935538"/>
              <a:ext cx="82550" cy="825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Oval 51"/>
            <p:cNvSpPr>
              <a:spLocks noChangeArrowheads="1"/>
            </p:cNvSpPr>
            <p:nvPr/>
          </p:nvSpPr>
          <p:spPr bwMode="auto">
            <a:xfrm>
              <a:off x="2689225" y="5384800"/>
              <a:ext cx="82550" cy="825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Oval 52"/>
            <p:cNvSpPr>
              <a:spLocks noChangeArrowheads="1"/>
            </p:cNvSpPr>
            <p:nvPr/>
          </p:nvSpPr>
          <p:spPr bwMode="auto">
            <a:xfrm>
              <a:off x="1803400" y="5384800"/>
              <a:ext cx="82550" cy="825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Oval 53"/>
            <p:cNvSpPr>
              <a:spLocks noChangeArrowheads="1"/>
            </p:cNvSpPr>
            <p:nvPr/>
          </p:nvSpPr>
          <p:spPr bwMode="auto">
            <a:xfrm>
              <a:off x="2689225" y="5876925"/>
              <a:ext cx="82550" cy="825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Oval 54"/>
            <p:cNvSpPr>
              <a:spLocks noChangeArrowheads="1"/>
            </p:cNvSpPr>
            <p:nvPr/>
          </p:nvSpPr>
          <p:spPr bwMode="auto">
            <a:xfrm>
              <a:off x="3514725" y="5876925"/>
              <a:ext cx="82550" cy="825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Oval 55"/>
            <p:cNvSpPr>
              <a:spLocks noChangeArrowheads="1"/>
            </p:cNvSpPr>
            <p:nvPr/>
          </p:nvSpPr>
          <p:spPr bwMode="auto">
            <a:xfrm>
              <a:off x="3514725" y="4935538"/>
              <a:ext cx="82550" cy="825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636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Layout </a:t>
            </a:r>
            <a:r>
              <a:rPr lang="en-US" altLang="zh-CN" dirty="0"/>
              <a:t>representation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604883" y="1590824"/>
            <a:ext cx="3289483" cy="36561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latin typeface="+mn-lt"/>
              </a:rPr>
              <a:t>Parametric Representation</a:t>
            </a:r>
            <a:endParaRPr lang="en-US" sz="2000" dirty="0">
              <a:latin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741" y="2221536"/>
            <a:ext cx="3295876" cy="24535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l="8032"/>
          <a:stretch/>
        </p:blipFill>
        <p:spPr>
          <a:xfrm>
            <a:off x="7519020" y="2231039"/>
            <a:ext cx="2281782" cy="12084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5843" y="2446244"/>
            <a:ext cx="1666248" cy="5218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0282" y="2170636"/>
            <a:ext cx="3149392" cy="2316269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732727" y="1590824"/>
            <a:ext cx="3289483" cy="36561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latin typeface="+mn-lt"/>
              </a:rPr>
              <a:t>Interior Layout</a:t>
            </a:r>
            <a:endParaRPr lang="en-US" sz="2000" dirty="0">
              <a:latin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3482" y="2221536"/>
            <a:ext cx="2096543" cy="122679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2468" y="2761288"/>
            <a:ext cx="650020" cy="201415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2381672" y="4615160"/>
            <a:ext cx="2236788" cy="1387476"/>
            <a:chOff x="1619672" y="4725144"/>
            <a:chExt cx="2236788" cy="1387476"/>
          </a:xfrm>
        </p:grpSpPr>
        <p:grpSp>
          <p:nvGrpSpPr>
            <p:cNvPr id="15" name="组合 14"/>
            <p:cNvGrpSpPr/>
            <p:nvPr/>
          </p:nvGrpSpPr>
          <p:grpSpPr>
            <a:xfrm>
              <a:off x="1816050" y="4918422"/>
              <a:ext cx="1747838" cy="977900"/>
              <a:chOff x="1825625" y="4956175"/>
              <a:chExt cx="1747838" cy="977900"/>
            </a:xfrm>
          </p:grpSpPr>
          <p:sp>
            <p:nvSpPr>
              <p:cNvPr id="35" name="Freeform 44"/>
              <p:cNvSpPr>
                <a:spLocks/>
              </p:cNvSpPr>
              <p:nvPr/>
            </p:nvSpPr>
            <p:spPr bwMode="auto">
              <a:xfrm>
                <a:off x="1862138" y="4994275"/>
                <a:ext cx="1673225" cy="903288"/>
              </a:xfrm>
              <a:custGeom>
                <a:avLst/>
                <a:gdLst>
                  <a:gd name="T0" fmla="*/ 1054 w 1054"/>
                  <a:gd name="T1" fmla="*/ 0 h 569"/>
                  <a:gd name="T2" fmla="*/ 0 w 1054"/>
                  <a:gd name="T3" fmla="*/ 0 h 569"/>
                  <a:gd name="T4" fmla="*/ 0 w 1054"/>
                  <a:gd name="T5" fmla="*/ 259 h 569"/>
                  <a:gd name="T6" fmla="*/ 546 w 1054"/>
                  <a:gd name="T7" fmla="*/ 259 h 569"/>
                  <a:gd name="T8" fmla="*/ 558 w 1054"/>
                  <a:gd name="T9" fmla="*/ 259 h 569"/>
                  <a:gd name="T10" fmla="*/ 558 w 1054"/>
                  <a:gd name="T11" fmla="*/ 569 h 569"/>
                  <a:gd name="T12" fmla="*/ 1054 w 1054"/>
                  <a:gd name="T13" fmla="*/ 569 h 569"/>
                  <a:gd name="T14" fmla="*/ 1054 w 1054"/>
                  <a:gd name="T15" fmla="*/ 0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54" h="569">
                    <a:moveTo>
                      <a:pt x="1054" y="0"/>
                    </a:moveTo>
                    <a:lnTo>
                      <a:pt x="0" y="0"/>
                    </a:lnTo>
                    <a:lnTo>
                      <a:pt x="0" y="259"/>
                    </a:lnTo>
                    <a:lnTo>
                      <a:pt x="546" y="259"/>
                    </a:lnTo>
                    <a:lnTo>
                      <a:pt x="558" y="259"/>
                    </a:lnTo>
                    <a:lnTo>
                      <a:pt x="558" y="569"/>
                    </a:lnTo>
                    <a:lnTo>
                      <a:pt x="1054" y="569"/>
                    </a:lnTo>
                    <a:lnTo>
                      <a:pt x="1054" y="0"/>
                    </a:lnTo>
                    <a:close/>
                  </a:path>
                </a:pathLst>
              </a:custGeom>
              <a:solidFill>
                <a:srgbClr val="F5AF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Freeform 45"/>
              <p:cNvSpPr>
                <a:spLocks/>
              </p:cNvSpPr>
              <p:nvPr/>
            </p:nvSpPr>
            <p:spPr bwMode="auto">
              <a:xfrm>
                <a:off x="1862138" y="4994275"/>
                <a:ext cx="1673225" cy="903288"/>
              </a:xfrm>
              <a:custGeom>
                <a:avLst/>
                <a:gdLst>
                  <a:gd name="T0" fmla="*/ 1054 w 1054"/>
                  <a:gd name="T1" fmla="*/ 0 h 569"/>
                  <a:gd name="T2" fmla="*/ 0 w 1054"/>
                  <a:gd name="T3" fmla="*/ 0 h 569"/>
                  <a:gd name="T4" fmla="*/ 0 w 1054"/>
                  <a:gd name="T5" fmla="*/ 259 h 569"/>
                  <a:gd name="T6" fmla="*/ 546 w 1054"/>
                  <a:gd name="T7" fmla="*/ 259 h 569"/>
                  <a:gd name="T8" fmla="*/ 558 w 1054"/>
                  <a:gd name="T9" fmla="*/ 259 h 569"/>
                  <a:gd name="T10" fmla="*/ 558 w 1054"/>
                  <a:gd name="T11" fmla="*/ 569 h 569"/>
                  <a:gd name="T12" fmla="*/ 1054 w 1054"/>
                  <a:gd name="T13" fmla="*/ 569 h 569"/>
                  <a:gd name="T14" fmla="*/ 1054 w 1054"/>
                  <a:gd name="T15" fmla="*/ 0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54" h="569">
                    <a:moveTo>
                      <a:pt x="1054" y="0"/>
                    </a:moveTo>
                    <a:lnTo>
                      <a:pt x="0" y="0"/>
                    </a:lnTo>
                    <a:lnTo>
                      <a:pt x="0" y="259"/>
                    </a:lnTo>
                    <a:lnTo>
                      <a:pt x="546" y="259"/>
                    </a:lnTo>
                    <a:lnTo>
                      <a:pt x="558" y="259"/>
                    </a:lnTo>
                    <a:lnTo>
                      <a:pt x="558" y="569"/>
                    </a:lnTo>
                    <a:lnTo>
                      <a:pt x="1054" y="569"/>
                    </a:lnTo>
                    <a:lnTo>
                      <a:pt x="105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Freeform 46"/>
              <p:cNvSpPr>
                <a:spLocks noEditPoints="1"/>
              </p:cNvSpPr>
              <p:nvPr/>
            </p:nvSpPr>
            <p:spPr bwMode="auto">
              <a:xfrm>
                <a:off x="1825625" y="4956175"/>
                <a:ext cx="1747838" cy="977900"/>
              </a:xfrm>
              <a:custGeom>
                <a:avLst/>
                <a:gdLst>
                  <a:gd name="T0" fmla="*/ 558 w 1101"/>
                  <a:gd name="T1" fmla="*/ 295 h 616"/>
                  <a:gd name="T2" fmla="*/ 569 w 1101"/>
                  <a:gd name="T3" fmla="*/ 295 h 616"/>
                  <a:gd name="T4" fmla="*/ 558 w 1101"/>
                  <a:gd name="T5" fmla="*/ 295 h 616"/>
                  <a:gd name="T6" fmla="*/ 23 w 1101"/>
                  <a:gd name="T7" fmla="*/ 283 h 616"/>
                  <a:gd name="T8" fmla="*/ 23 w 1101"/>
                  <a:gd name="T9" fmla="*/ 24 h 616"/>
                  <a:gd name="T10" fmla="*/ 1077 w 1101"/>
                  <a:gd name="T11" fmla="*/ 24 h 616"/>
                  <a:gd name="T12" fmla="*/ 1077 w 1101"/>
                  <a:gd name="T13" fmla="*/ 593 h 616"/>
                  <a:gd name="T14" fmla="*/ 581 w 1101"/>
                  <a:gd name="T15" fmla="*/ 593 h 616"/>
                  <a:gd name="T16" fmla="*/ 581 w 1101"/>
                  <a:gd name="T17" fmla="*/ 283 h 616"/>
                  <a:gd name="T18" fmla="*/ 569 w 1101"/>
                  <a:gd name="T19" fmla="*/ 283 h 616"/>
                  <a:gd name="T20" fmla="*/ 23 w 1101"/>
                  <a:gd name="T21" fmla="*/ 283 h 616"/>
                  <a:gd name="T22" fmla="*/ 1101 w 1101"/>
                  <a:gd name="T23" fmla="*/ 0 h 616"/>
                  <a:gd name="T24" fmla="*/ 0 w 1101"/>
                  <a:gd name="T25" fmla="*/ 0 h 616"/>
                  <a:gd name="T26" fmla="*/ 0 w 1101"/>
                  <a:gd name="T27" fmla="*/ 306 h 616"/>
                  <a:gd name="T28" fmla="*/ 558 w 1101"/>
                  <a:gd name="T29" fmla="*/ 306 h 616"/>
                  <a:gd name="T30" fmla="*/ 558 w 1101"/>
                  <a:gd name="T31" fmla="*/ 616 h 616"/>
                  <a:gd name="T32" fmla="*/ 1101 w 1101"/>
                  <a:gd name="T33" fmla="*/ 616 h 616"/>
                  <a:gd name="T34" fmla="*/ 1101 w 1101"/>
                  <a:gd name="T35" fmla="*/ 0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01" h="616">
                    <a:moveTo>
                      <a:pt x="558" y="295"/>
                    </a:moveTo>
                    <a:lnTo>
                      <a:pt x="569" y="295"/>
                    </a:lnTo>
                    <a:lnTo>
                      <a:pt x="558" y="295"/>
                    </a:lnTo>
                    <a:close/>
                    <a:moveTo>
                      <a:pt x="23" y="283"/>
                    </a:moveTo>
                    <a:lnTo>
                      <a:pt x="23" y="24"/>
                    </a:lnTo>
                    <a:lnTo>
                      <a:pt x="1077" y="24"/>
                    </a:lnTo>
                    <a:lnTo>
                      <a:pt x="1077" y="593"/>
                    </a:lnTo>
                    <a:lnTo>
                      <a:pt x="581" y="593"/>
                    </a:lnTo>
                    <a:lnTo>
                      <a:pt x="581" y="283"/>
                    </a:lnTo>
                    <a:lnTo>
                      <a:pt x="569" y="283"/>
                    </a:lnTo>
                    <a:lnTo>
                      <a:pt x="23" y="283"/>
                    </a:lnTo>
                    <a:close/>
                    <a:moveTo>
                      <a:pt x="1101" y="0"/>
                    </a:moveTo>
                    <a:lnTo>
                      <a:pt x="0" y="0"/>
                    </a:lnTo>
                    <a:lnTo>
                      <a:pt x="0" y="306"/>
                    </a:lnTo>
                    <a:lnTo>
                      <a:pt x="558" y="306"/>
                    </a:lnTo>
                    <a:lnTo>
                      <a:pt x="558" y="616"/>
                    </a:lnTo>
                    <a:lnTo>
                      <a:pt x="1101" y="616"/>
                    </a:lnTo>
                    <a:lnTo>
                      <a:pt x="1101" y="0"/>
                    </a:lnTo>
                    <a:close/>
                  </a:path>
                </a:pathLst>
              </a:custGeom>
              <a:solidFill>
                <a:srgbClr val="DF92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Freeform 47"/>
              <p:cNvSpPr>
                <a:spLocks noEditPoints="1"/>
              </p:cNvSpPr>
              <p:nvPr/>
            </p:nvSpPr>
            <p:spPr bwMode="auto">
              <a:xfrm>
                <a:off x="1825625" y="4956175"/>
                <a:ext cx="1747838" cy="977900"/>
              </a:xfrm>
              <a:custGeom>
                <a:avLst/>
                <a:gdLst>
                  <a:gd name="T0" fmla="*/ 558 w 1101"/>
                  <a:gd name="T1" fmla="*/ 295 h 616"/>
                  <a:gd name="T2" fmla="*/ 569 w 1101"/>
                  <a:gd name="T3" fmla="*/ 295 h 616"/>
                  <a:gd name="T4" fmla="*/ 558 w 1101"/>
                  <a:gd name="T5" fmla="*/ 295 h 616"/>
                  <a:gd name="T6" fmla="*/ 23 w 1101"/>
                  <a:gd name="T7" fmla="*/ 283 h 616"/>
                  <a:gd name="T8" fmla="*/ 23 w 1101"/>
                  <a:gd name="T9" fmla="*/ 24 h 616"/>
                  <a:gd name="T10" fmla="*/ 1077 w 1101"/>
                  <a:gd name="T11" fmla="*/ 24 h 616"/>
                  <a:gd name="T12" fmla="*/ 1077 w 1101"/>
                  <a:gd name="T13" fmla="*/ 593 h 616"/>
                  <a:gd name="T14" fmla="*/ 581 w 1101"/>
                  <a:gd name="T15" fmla="*/ 593 h 616"/>
                  <a:gd name="T16" fmla="*/ 581 w 1101"/>
                  <a:gd name="T17" fmla="*/ 283 h 616"/>
                  <a:gd name="T18" fmla="*/ 569 w 1101"/>
                  <a:gd name="T19" fmla="*/ 283 h 616"/>
                  <a:gd name="T20" fmla="*/ 23 w 1101"/>
                  <a:gd name="T21" fmla="*/ 283 h 616"/>
                  <a:gd name="T22" fmla="*/ 1101 w 1101"/>
                  <a:gd name="T23" fmla="*/ 0 h 616"/>
                  <a:gd name="T24" fmla="*/ 0 w 1101"/>
                  <a:gd name="T25" fmla="*/ 0 h 616"/>
                  <a:gd name="T26" fmla="*/ 0 w 1101"/>
                  <a:gd name="T27" fmla="*/ 306 h 616"/>
                  <a:gd name="T28" fmla="*/ 558 w 1101"/>
                  <a:gd name="T29" fmla="*/ 306 h 616"/>
                  <a:gd name="T30" fmla="*/ 558 w 1101"/>
                  <a:gd name="T31" fmla="*/ 616 h 616"/>
                  <a:gd name="T32" fmla="*/ 1101 w 1101"/>
                  <a:gd name="T33" fmla="*/ 616 h 616"/>
                  <a:gd name="T34" fmla="*/ 1101 w 1101"/>
                  <a:gd name="T35" fmla="*/ 0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01" h="616">
                    <a:moveTo>
                      <a:pt x="558" y="295"/>
                    </a:moveTo>
                    <a:lnTo>
                      <a:pt x="569" y="295"/>
                    </a:lnTo>
                    <a:lnTo>
                      <a:pt x="558" y="295"/>
                    </a:lnTo>
                    <a:moveTo>
                      <a:pt x="23" y="283"/>
                    </a:moveTo>
                    <a:lnTo>
                      <a:pt x="23" y="24"/>
                    </a:lnTo>
                    <a:lnTo>
                      <a:pt x="1077" y="24"/>
                    </a:lnTo>
                    <a:lnTo>
                      <a:pt x="1077" y="593"/>
                    </a:lnTo>
                    <a:lnTo>
                      <a:pt x="581" y="593"/>
                    </a:lnTo>
                    <a:lnTo>
                      <a:pt x="581" y="283"/>
                    </a:lnTo>
                    <a:lnTo>
                      <a:pt x="569" y="283"/>
                    </a:lnTo>
                    <a:lnTo>
                      <a:pt x="23" y="283"/>
                    </a:lnTo>
                    <a:moveTo>
                      <a:pt x="1101" y="0"/>
                    </a:moveTo>
                    <a:lnTo>
                      <a:pt x="0" y="0"/>
                    </a:lnTo>
                    <a:lnTo>
                      <a:pt x="0" y="306"/>
                    </a:lnTo>
                    <a:lnTo>
                      <a:pt x="558" y="306"/>
                    </a:lnTo>
                    <a:lnTo>
                      <a:pt x="558" y="616"/>
                    </a:lnTo>
                    <a:lnTo>
                      <a:pt x="1101" y="616"/>
                    </a:lnTo>
                    <a:lnTo>
                      <a:pt x="11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48"/>
              <p:cNvSpPr>
                <a:spLocks/>
              </p:cNvSpPr>
              <p:nvPr/>
            </p:nvSpPr>
            <p:spPr bwMode="auto">
              <a:xfrm>
                <a:off x="1825625" y="4956175"/>
                <a:ext cx="1747838" cy="977900"/>
              </a:xfrm>
              <a:custGeom>
                <a:avLst/>
                <a:gdLst>
                  <a:gd name="T0" fmla="*/ 569 w 1101"/>
                  <a:gd name="T1" fmla="*/ 295 h 616"/>
                  <a:gd name="T2" fmla="*/ 569 w 1101"/>
                  <a:gd name="T3" fmla="*/ 283 h 616"/>
                  <a:gd name="T4" fmla="*/ 23 w 1101"/>
                  <a:gd name="T5" fmla="*/ 283 h 616"/>
                  <a:gd name="T6" fmla="*/ 23 w 1101"/>
                  <a:gd name="T7" fmla="*/ 24 h 616"/>
                  <a:gd name="T8" fmla="*/ 1077 w 1101"/>
                  <a:gd name="T9" fmla="*/ 24 h 616"/>
                  <a:gd name="T10" fmla="*/ 1077 w 1101"/>
                  <a:gd name="T11" fmla="*/ 593 h 616"/>
                  <a:gd name="T12" fmla="*/ 581 w 1101"/>
                  <a:gd name="T13" fmla="*/ 593 h 616"/>
                  <a:gd name="T14" fmla="*/ 581 w 1101"/>
                  <a:gd name="T15" fmla="*/ 283 h 616"/>
                  <a:gd name="T16" fmla="*/ 569 w 1101"/>
                  <a:gd name="T17" fmla="*/ 283 h 616"/>
                  <a:gd name="T18" fmla="*/ 569 w 1101"/>
                  <a:gd name="T19" fmla="*/ 295 h 616"/>
                  <a:gd name="T20" fmla="*/ 558 w 1101"/>
                  <a:gd name="T21" fmla="*/ 295 h 616"/>
                  <a:gd name="T22" fmla="*/ 558 w 1101"/>
                  <a:gd name="T23" fmla="*/ 616 h 616"/>
                  <a:gd name="T24" fmla="*/ 1101 w 1101"/>
                  <a:gd name="T25" fmla="*/ 616 h 616"/>
                  <a:gd name="T26" fmla="*/ 1101 w 1101"/>
                  <a:gd name="T27" fmla="*/ 0 h 616"/>
                  <a:gd name="T28" fmla="*/ 0 w 1101"/>
                  <a:gd name="T29" fmla="*/ 0 h 616"/>
                  <a:gd name="T30" fmla="*/ 0 w 1101"/>
                  <a:gd name="T31" fmla="*/ 306 h 616"/>
                  <a:gd name="T32" fmla="*/ 569 w 1101"/>
                  <a:gd name="T33" fmla="*/ 306 h 616"/>
                  <a:gd name="T34" fmla="*/ 569 w 1101"/>
                  <a:gd name="T35" fmla="*/ 295 h 616"/>
                  <a:gd name="T36" fmla="*/ 558 w 1101"/>
                  <a:gd name="T37" fmla="*/ 295 h 616"/>
                  <a:gd name="T38" fmla="*/ 569 w 1101"/>
                  <a:gd name="T39" fmla="*/ 295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01" h="616">
                    <a:moveTo>
                      <a:pt x="569" y="295"/>
                    </a:moveTo>
                    <a:lnTo>
                      <a:pt x="569" y="283"/>
                    </a:lnTo>
                    <a:lnTo>
                      <a:pt x="23" y="283"/>
                    </a:lnTo>
                    <a:lnTo>
                      <a:pt x="23" y="24"/>
                    </a:lnTo>
                    <a:lnTo>
                      <a:pt x="1077" y="24"/>
                    </a:lnTo>
                    <a:lnTo>
                      <a:pt x="1077" y="593"/>
                    </a:lnTo>
                    <a:lnTo>
                      <a:pt x="581" y="593"/>
                    </a:lnTo>
                    <a:lnTo>
                      <a:pt x="581" y="283"/>
                    </a:lnTo>
                    <a:lnTo>
                      <a:pt x="569" y="283"/>
                    </a:lnTo>
                    <a:lnTo>
                      <a:pt x="569" y="295"/>
                    </a:lnTo>
                    <a:lnTo>
                      <a:pt x="558" y="295"/>
                    </a:lnTo>
                    <a:lnTo>
                      <a:pt x="558" y="616"/>
                    </a:lnTo>
                    <a:lnTo>
                      <a:pt x="1101" y="616"/>
                    </a:lnTo>
                    <a:lnTo>
                      <a:pt x="1101" y="0"/>
                    </a:lnTo>
                    <a:lnTo>
                      <a:pt x="0" y="0"/>
                    </a:lnTo>
                    <a:lnTo>
                      <a:pt x="0" y="306"/>
                    </a:lnTo>
                    <a:lnTo>
                      <a:pt x="569" y="306"/>
                    </a:lnTo>
                    <a:lnTo>
                      <a:pt x="569" y="295"/>
                    </a:lnTo>
                    <a:lnTo>
                      <a:pt x="558" y="295"/>
                    </a:lnTo>
                    <a:lnTo>
                      <a:pt x="569" y="295"/>
                    </a:lnTo>
                    <a:close/>
                  </a:path>
                </a:pathLst>
              </a:custGeom>
              <a:solidFill>
                <a:srgbClr val="C30D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Rectangle 49"/>
              <p:cNvSpPr>
                <a:spLocks noChangeArrowheads="1"/>
              </p:cNvSpPr>
              <p:nvPr/>
            </p:nvSpPr>
            <p:spPr bwMode="auto">
              <a:xfrm>
                <a:off x="2809875" y="5294313"/>
                <a:ext cx="731838" cy="246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Bedroom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1619672" y="4725144"/>
              <a:ext cx="2236788" cy="1387476"/>
              <a:chOff x="1631950" y="4756150"/>
              <a:chExt cx="2236788" cy="1387476"/>
            </a:xfrm>
          </p:grpSpPr>
          <p:sp>
            <p:nvSpPr>
              <p:cNvPr id="17" name="Rectangle 32"/>
              <p:cNvSpPr>
                <a:spLocks noChangeArrowheads="1"/>
              </p:cNvSpPr>
              <p:nvPr/>
            </p:nvSpPr>
            <p:spPr bwMode="auto">
              <a:xfrm>
                <a:off x="1658938" y="4756150"/>
                <a:ext cx="204788" cy="344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9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r</a:t>
                </a:r>
                <a:endParaRPr kumimoji="0" lang="zh-CN" altLang="zh-CN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" name="Rectangle 33"/>
              <p:cNvSpPr>
                <a:spLocks noChangeArrowheads="1"/>
              </p:cNvSpPr>
              <p:nvPr/>
            </p:nvSpPr>
            <p:spPr bwMode="auto">
              <a:xfrm>
                <a:off x="1770063" y="4808538"/>
                <a:ext cx="103188" cy="157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1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" name="Rectangle 34"/>
              <p:cNvSpPr>
                <a:spLocks noChangeArrowheads="1"/>
              </p:cNvSpPr>
              <p:nvPr/>
            </p:nvSpPr>
            <p:spPr bwMode="auto">
              <a:xfrm>
                <a:off x="1631950" y="5346700"/>
                <a:ext cx="204788" cy="344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9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r</a:t>
                </a:r>
                <a:endParaRPr kumimoji="0" lang="zh-CN" altLang="zh-CN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" name="Rectangle 35"/>
              <p:cNvSpPr>
                <a:spLocks noChangeArrowheads="1"/>
              </p:cNvSpPr>
              <p:nvPr/>
            </p:nvSpPr>
            <p:spPr bwMode="auto">
              <a:xfrm>
                <a:off x="1743075" y="5399088"/>
                <a:ext cx="103188" cy="157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2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" name="Rectangle 36"/>
              <p:cNvSpPr>
                <a:spLocks noChangeArrowheads="1"/>
              </p:cNvSpPr>
              <p:nvPr/>
            </p:nvSpPr>
            <p:spPr bwMode="auto">
              <a:xfrm>
                <a:off x="2511425" y="5395913"/>
                <a:ext cx="204788" cy="344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900" b="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r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" name="Rectangle 37"/>
              <p:cNvSpPr>
                <a:spLocks noChangeArrowheads="1"/>
              </p:cNvSpPr>
              <p:nvPr/>
            </p:nvSpPr>
            <p:spPr bwMode="auto">
              <a:xfrm>
                <a:off x="2622550" y="5448300"/>
                <a:ext cx="103188" cy="157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3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" name="Rectangle 38"/>
              <p:cNvSpPr>
                <a:spLocks noChangeArrowheads="1"/>
              </p:cNvSpPr>
              <p:nvPr/>
            </p:nvSpPr>
            <p:spPr bwMode="auto">
              <a:xfrm>
                <a:off x="2511425" y="5799138"/>
                <a:ext cx="204788" cy="344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9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r</a:t>
                </a:r>
                <a:endParaRPr kumimoji="0" lang="zh-CN" altLang="zh-CN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" name="Rectangle 39"/>
              <p:cNvSpPr>
                <a:spLocks noChangeArrowheads="1"/>
              </p:cNvSpPr>
              <p:nvPr/>
            </p:nvSpPr>
            <p:spPr bwMode="auto">
              <a:xfrm>
                <a:off x="2622550" y="5851525"/>
                <a:ext cx="103188" cy="157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4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" name="Rectangle 40"/>
              <p:cNvSpPr>
                <a:spLocks noChangeArrowheads="1"/>
              </p:cNvSpPr>
              <p:nvPr/>
            </p:nvSpPr>
            <p:spPr bwMode="auto">
              <a:xfrm>
                <a:off x="3624263" y="5799138"/>
                <a:ext cx="204788" cy="344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9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r</a:t>
                </a:r>
                <a:endParaRPr kumimoji="0" lang="zh-CN" altLang="zh-CN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" name="Rectangle 41"/>
              <p:cNvSpPr>
                <a:spLocks noChangeArrowheads="1"/>
              </p:cNvSpPr>
              <p:nvPr/>
            </p:nvSpPr>
            <p:spPr bwMode="auto">
              <a:xfrm>
                <a:off x="3735388" y="5851525"/>
                <a:ext cx="103188" cy="157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5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" name="Rectangle 42"/>
              <p:cNvSpPr>
                <a:spLocks noChangeArrowheads="1"/>
              </p:cNvSpPr>
              <p:nvPr/>
            </p:nvSpPr>
            <p:spPr bwMode="auto">
              <a:xfrm>
                <a:off x="3656013" y="4795838"/>
                <a:ext cx="204788" cy="344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900" b="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r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8" name="Rectangle 43"/>
              <p:cNvSpPr>
                <a:spLocks noChangeArrowheads="1"/>
              </p:cNvSpPr>
              <p:nvPr/>
            </p:nvSpPr>
            <p:spPr bwMode="auto">
              <a:xfrm>
                <a:off x="3765550" y="4851400"/>
                <a:ext cx="103188" cy="157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6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" name="Oval 50"/>
              <p:cNvSpPr>
                <a:spLocks noChangeArrowheads="1"/>
              </p:cNvSpPr>
              <p:nvPr/>
            </p:nvSpPr>
            <p:spPr bwMode="auto">
              <a:xfrm>
                <a:off x="1803400" y="4935538"/>
                <a:ext cx="82550" cy="8255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Oval 51"/>
              <p:cNvSpPr>
                <a:spLocks noChangeArrowheads="1"/>
              </p:cNvSpPr>
              <p:nvPr/>
            </p:nvSpPr>
            <p:spPr bwMode="auto">
              <a:xfrm>
                <a:off x="2689225" y="5384800"/>
                <a:ext cx="82550" cy="8255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Oval 52"/>
              <p:cNvSpPr>
                <a:spLocks noChangeArrowheads="1"/>
              </p:cNvSpPr>
              <p:nvPr/>
            </p:nvSpPr>
            <p:spPr bwMode="auto">
              <a:xfrm>
                <a:off x="1803400" y="5384800"/>
                <a:ext cx="82550" cy="8255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Oval 53"/>
              <p:cNvSpPr>
                <a:spLocks noChangeArrowheads="1"/>
              </p:cNvSpPr>
              <p:nvPr/>
            </p:nvSpPr>
            <p:spPr bwMode="auto">
              <a:xfrm>
                <a:off x="2689225" y="5876925"/>
                <a:ext cx="82550" cy="8255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Oval 54"/>
              <p:cNvSpPr>
                <a:spLocks noChangeArrowheads="1"/>
              </p:cNvSpPr>
              <p:nvPr/>
            </p:nvSpPr>
            <p:spPr bwMode="auto">
              <a:xfrm>
                <a:off x="3514725" y="5876925"/>
                <a:ext cx="82550" cy="8255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Oval 55"/>
              <p:cNvSpPr>
                <a:spLocks noChangeArrowheads="1"/>
              </p:cNvSpPr>
              <p:nvPr/>
            </p:nvSpPr>
            <p:spPr bwMode="auto">
              <a:xfrm>
                <a:off x="3514725" y="4935538"/>
                <a:ext cx="82550" cy="8255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41" name="组合 40"/>
          <p:cNvGrpSpPr/>
          <p:nvPr/>
        </p:nvGrpSpPr>
        <p:grpSpPr>
          <a:xfrm>
            <a:off x="7212013" y="4734966"/>
            <a:ext cx="2487612" cy="1176338"/>
            <a:chOff x="5345113" y="4927600"/>
            <a:chExt cx="2487612" cy="1176338"/>
          </a:xfrm>
        </p:grpSpPr>
        <p:sp>
          <p:nvSpPr>
            <p:cNvPr id="42" name="AutoShape 101"/>
            <p:cNvSpPr>
              <a:spLocks noChangeAspect="1" noChangeArrowheads="1" noTextEdit="1"/>
            </p:cNvSpPr>
            <p:nvPr/>
          </p:nvSpPr>
          <p:spPr bwMode="auto">
            <a:xfrm>
              <a:off x="5348288" y="4927600"/>
              <a:ext cx="2379662" cy="1173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Rectangle 104"/>
            <p:cNvSpPr>
              <a:spLocks noChangeArrowheads="1"/>
            </p:cNvSpPr>
            <p:nvPr/>
          </p:nvSpPr>
          <p:spPr bwMode="auto">
            <a:xfrm>
              <a:off x="5394325" y="4964113"/>
              <a:ext cx="912812" cy="1087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06"/>
            <p:cNvSpPr>
              <a:spLocks noEditPoints="1"/>
            </p:cNvSpPr>
            <p:nvPr/>
          </p:nvSpPr>
          <p:spPr bwMode="auto">
            <a:xfrm>
              <a:off x="5357813" y="4927600"/>
              <a:ext cx="985837" cy="1160463"/>
            </a:xfrm>
            <a:custGeom>
              <a:avLst/>
              <a:gdLst>
                <a:gd name="T0" fmla="*/ 609 w 621"/>
                <a:gd name="T1" fmla="*/ 720 h 731"/>
                <a:gd name="T2" fmla="*/ 609 w 621"/>
                <a:gd name="T3" fmla="*/ 720 h 731"/>
                <a:gd name="T4" fmla="*/ 609 w 621"/>
                <a:gd name="T5" fmla="*/ 708 h 731"/>
                <a:gd name="T6" fmla="*/ 609 w 621"/>
                <a:gd name="T7" fmla="*/ 720 h 731"/>
                <a:gd name="T8" fmla="*/ 621 w 621"/>
                <a:gd name="T9" fmla="*/ 720 h 731"/>
                <a:gd name="T10" fmla="*/ 609 w 621"/>
                <a:gd name="T11" fmla="*/ 720 h 731"/>
                <a:gd name="T12" fmla="*/ 23 w 621"/>
                <a:gd name="T13" fmla="*/ 23 h 731"/>
                <a:gd name="T14" fmla="*/ 23 w 621"/>
                <a:gd name="T15" fmla="*/ 23 h 731"/>
                <a:gd name="T16" fmla="*/ 598 w 621"/>
                <a:gd name="T17" fmla="*/ 23 h 731"/>
                <a:gd name="T18" fmla="*/ 598 w 621"/>
                <a:gd name="T19" fmla="*/ 708 h 731"/>
                <a:gd name="T20" fmla="*/ 23 w 621"/>
                <a:gd name="T21" fmla="*/ 708 h 731"/>
                <a:gd name="T22" fmla="*/ 23 w 621"/>
                <a:gd name="T23" fmla="*/ 23 h 731"/>
                <a:gd name="T24" fmla="*/ 621 w 621"/>
                <a:gd name="T25" fmla="*/ 0 h 731"/>
                <a:gd name="T26" fmla="*/ 0 w 621"/>
                <a:gd name="T27" fmla="*/ 0 h 731"/>
                <a:gd name="T28" fmla="*/ 0 w 621"/>
                <a:gd name="T29" fmla="*/ 731 h 731"/>
                <a:gd name="T30" fmla="*/ 621 w 621"/>
                <a:gd name="T31" fmla="*/ 731 h 731"/>
                <a:gd name="T32" fmla="*/ 621 w 621"/>
                <a:gd name="T33" fmla="*/ 720 h 731"/>
                <a:gd name="T34" fmla="*/ 609 w 621"/>
                <a:gd name="T35" fmla="*/ 720 h 731"/>
                <a:gd name="T36" fmla="*/ 609 w 621"/>
                <a:gd name="T37" fmla="*/ 708 h 731"/>
                <a:gd name="T38" fmla="*/ 609 w 621"/>
                <a:gd name="T39" fmla="*/ 720 h 731"/>
                <a:gd name="T40" fmla="*/ 621 w 621"/>
                <a:gd name="T41" fmla="*/ 720 h 731"/>
                <a:gd name="T42" fmla="*/ 621 w 621"/>
                <a:gd name="T43" fmla="*/ 0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21" h="731">
                  <a:moveTo>
                    <a:pt x="609" y="720"/>
                  </a:moveTo>
                  <a:lnTo>
                    <a:pt x="609" y="720"/>
                  </a:lnTo>
                  <a:lnTo>
                    <a:pt x="609" y="708"/>
                  </a:lnTo>
                  <a:lnTo>
                    <a:pt x="609" y="720"/>
                  </a:lnTo>
                  <a:lnTo>
                    <a:pt x="621" y="720"/>
                  </a:lnTo>
                  <a:lnTo>
                    <a:pt x="609" y="720"/>
                  </a:lnTo>
                  <a:moveTo>
                    <a:pt x="23" y="23"/>
                  </a:moveTo>
                  <a:lnTo>
                    <a:pt x="23" y="23"/>
                  </a:lnTo>
                  <a:lnTo>
                    <a:pt x="598" y="23"/>
                  </a:lnTo>
                  <a:lnTo>
                    <a:pt x="598" y="708"/>
                  </a:lnTo>
                  <a:lnTo>
                    <a:pt x="23" y="708"/>
                  </a:lnTo>
                  <a:lnTo>
                    <a:pt x="23" y="23"/>
                  </a:lnTo>
                  <a:moveTo>
                    <a:pt x="621" y="0"/>
                  </a:moveTo>
                  <a:lnTo>
                    <a:pt x="0" y="0"/>
                  </a:lnTo>
                  <a:lnTo>
                    <a:pt x="0" y="731"/>
                  </a:lnTo>
                  <a:lnTo>
                    <a:pt x="621" y="731"/>
                  </a:lnTo>
                  <a:lnTo>
                    <a:pt x="621" y="720"/>
                  </a:lnTo>
                  <a:lnTo>
                    <a:pt x="609" y="720"/>
                  </a:lnTo>
                  <a:lnTo>
                    <a:pt x="609" y="708"/>
                  </a:lnTo>
                  <a:lnTo>
                    <a:pt x="609" y="720"/>
                  </a:lnTo>
                  <a:lnTo>
                    <a:pt x="621" y="720"/>
                  </a:lnTo>
                  <a:lnTo>
                    <a:pt x="62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5357813" y="4927600"/>
              <a:ext cx="985837" cy="1160463"/>
              <a:chOff x="5357813" y="4927600"/>
              <a:chExt cx="985837" cy="1160463"/>
            </a:xfrm>
          </p:grpSpPr>
          <p:sp>
            <p:nvSpPr>
              <p:cNvPr id="56" name="Rectangle 103"/>
              <p:cNvSpPr>
                <a:spLocks noChangeArrowheads="1"/>
              </p:cNvSpPr>
              <p:nvPr/>
            </p:nvSpPr>
            <p:spPr bwMode="auto">
              <a:xfrm>
                <a:off x="5394325" y="4964113"/>
                <a:ext cx="912812" cy="1087438"/>
              </a:xfrm>
              <a:prstGeom prst="rect">
                <a:avLst/>
              </a:prstGeom>
              <a:solidFill>
                <a:srgbClr val="ADD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Freeform 105"/>
              <p:cNvSpPr>
                <a:spLocks noEditPoints="1"/>
              </p:cNvSpPr>
              <p:nvPr/>
            </p:nvSpPr>
            <p:spPr bwMode="auto">
              <a:xfrm>
                <a:off x="5357813" y="4927600"/>
                <a:ext cx="985837" cy="1160463"/>
              </a:xfrm>
              <a:custGeom>
                <a:avLst/>
                <a:gdLst>
                  <a:gd name="T0" fmla="*/ 609 w 621"/>
                  <a:gd name="T1" fmla="*/ 720 h 731"/>
                  <a:gd name="T2" fmla="*/ 609 w 621"/>
                  <a:gd name="T3" fmla="*/ 720 h 731"/>
                  <a:gd name="T4" fmla="*/ 609 w 621"/>
                  <a:gd name="T5" fmla="*/ 708 h 731"/>
                  <a:gd name="T6" fmla="*/ 609 w 621"/>
                  <a:gd name="T7" fmla="*/ 720 h 731"/>
                  <a:gd name="T8" fmla="*/ 621 w 621"/>
                  <a:gd name="T9" fmla="*/ 720 h 731"/>
                  <a:gd name="T10" fmla="*/ 609 w 621"/>
                  <a:gd name="T11" fmla="*/ 720 h 731"/>
                  <a:gd name="T12" fmla="*/ 23 w 621"/>
                  <a:gd name="T13" fmla="*/ 23 h 731"/>
                  <a:gd name="T14" fmla="*/ 23 w 621"/>
                  <a:gd name="T15" fmla="*/ 23 h 731"/>
                  <a:gd name="T16" fmla="*/ 598 w 621"/>
                  <a:gd name="T17" fmla="*/ 23 h 731"/>
                  <a:gd name="T18" fmla="*/ 598 w 621"/>
                  <a:gd name="T19" fmla="*/ 708 h 731"/>
                  <a:gd name="T20" fmla="*/ 23 w 621"/>
                  <a:gd name="T21" fmla="*/ 708 h 731"/>
                  <a:gd name="T22" fmla="*/ 23 w 621"/>
                  <a:gd name="T23" fmla="*/ 23 h 731"/>
                  <a:gd name="T24" fmla="*/ 621 w 621"/>
                  <a:gd name="T25" fmla="*/ 0 h 731"/>
                  <a:gd name="T26" fmla="*/ 0 w 621"/>
                  <a:gd name="T27" fmla="*/ 0 h 731"/>
                  <a:gd name="T28" fmla="*/ 0 w 621"/>
                  <a:gd name="T29" fmla="*/ 731 h 731"/>
                  <a:gd name="T30" fmla="*/ 621 w 621"/>
                  <a:gd name="T31" fmla="*/ 731 h 731"/>
                  <a:gd name="T32" fmla="*/ 621 w 621"/>
                  <a:gd name="T33" fmla="*/ 720 h 731"/>
                  <a:gd name="T34" fmla="*/ 609 w 621"/>
                  <a:gd name="T35" fmla="*/ 720 h 731"/>
                  <a:gd name="T36" fmla="*/ 609 w 621"/>
                  <a:gd name="T37" fmla="*/ 708 h 731"/>
                  <a:gd name="T38" fmla="*/ 609 w 621"/>
                  <a:gd name="T39" fmla="*/ 720 h 731"/>
                  <a:gd name="T40" fmla="*/ 621 w 621"/>
                  <a:gd name="T41" fmla="*/ 720 h 731"/>
                  <a:gd name="T42" fmla="*/ 621 w 621"/>
                  <a:gd name="T43" fmla="*/ 0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21" h="731">
                    <a:moveTo>
                      <a:pt x="609" y="720"/>
                    </a:moveTo>
                    <a:lnTo>
                      <a:pt x="609" y="720"/>
                    </a:lnTo>
                    <a:lnTo>
                      <a:pt x="609" y="708"/>
                    </a:lnTo>
                    <a:lnTo>
                      <a:pt x="609" y="720"/>
                    </a:lnTo>
                    <a:lnTo>
                      <a:pt x="621" y="720"/>
                    </a:lnTo>
                    <a:lnTo>
                      <a:pt x="609" y="720"/>
                    </a:lnTo>
                    <a:close/>
                    <a:moveTo>
                      <a:pt x="23" y="23"/>
                    </a:moveTo>
                    <a:lnTo>
                      <a:pt x="23" y="23"/>
                    </a:lnTo>
                    <a:lnTo>
                      <a:pt x="598" y="23"/>
                    </a:lnTo>
                    <a:lnTo>
                      <a:pt x="598" y="708"/>
                    </a:lnTo>
                    <a:lnTo>
                      <a:pt x="23" y="708"/>
                    </a:lnTo>
                    <a:lnTo>
                      <a:pt x="23" y="23"/>
                    </a:lnTo>
                    <a:close/>
                    <a:moveTo>
                      <a:pt x="621" y="0"/>
                    </a:moveTo>
                    <a:lnTo>
                      <a:pt x="0" y="0"/>
                    </a:lnTo>
                    <a:lnTo>
                      <a:pt x="0" y="731"/>
                    </a:lnTo>
                    <a:lnTo>
                      <a:pt x="621" y="731"/>
                    </a:lnTo>
                    <a:lnTo>
                      <a:pt x="621" y="720"/>
                    </a:lnTo>
                    <a:lnTo>
                      <a:pt x="609" y="720"/>
                    </a:lnTo>
                    <a:lnTo>
                      <a:pt x="609" y="708"/>
                    </a:lnTo>
                    <a:lnTo>
                      <a:pt x="609" y="720"/>
                    </a:lnTo>
                    <a:lnTo>
                      <a:pt x="621" y="720"/>
                    </a:lnTo>
                    <a:lnTo>
                      <a:pt x="621" y="0"/>
                    </a:lnTo>
                    <a:close/>
                  </a:path>
                </a:pathLst>
              </a:custGeom>
              <a:solidFill>
                <a:srgbClr val="2175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Rectangle 108"/>
              <p:cNvSpPr>
                <a:spLocks noChangeArrowheads="1"/>
              </p:cNvSpPr>
              <p:nvPr/>
            </p:nvSpPr>
            <p:spPr bwMode="auto">
              <a:xfrm>
                <a:off x="5545138" y="5399088"/>
                <a:ext cx="738187" cy="246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Bedroom</a:t>
                </a:r>
                <a:endParaRPr kumimoji="0" lang="zh-CN" altLang="zh-CN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5345113" y="5661025"/>
              <a:ext cx="2487612" cy="442913"/>
              <a:chOff x="5345113" y="5661025"/>
              <a:chExt cx="2487612" cy="442913"/>
            </a:xfrm>
          </p:grpSpPr>
          <p:sp>
            <p:nvSpPr>
              <p:cNvPr id="47" name="Rectangle 109"/>
              <p:cNvSpPr>
                <a:spLocks noChangeArrowheads="1"/>
              </p:cNvSpPr>
              <p:nvPr/>
            </p:nvSpPr>
            <p:spPr bwMode="auto">
              <a:xfrm>
                <a:off x="6442075" y="5661025"/>
                <a:ext cx="184150" cy="34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(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8" name="Rectangle 110"/>
              <p:cNvSpPr>
                <a:spLocks noChangeArrowheads="1"/>
              </p:cNvSpPr>
              <p:nvPr/>
            </p:nvSpPr>
            <p:spPr bwMode="auto">
              <a:xfrm>
                <a:off x="6524625" y="5661025"/>
                <a:ext cx="1200150" cy="34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900" b="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x ,y ,w ,d ,l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9" name="Rectangle 111"/>
              <p:cNvSpPr>
                <a:spLocks noChangeArrowheads="1"/>
              </p:cNvSpPr>
              <p:nvPr/>
            </p:nvSpPr>
            <p:spPr bwMode="auto">
              <a:xfrm>
                <a:off x="7648575" y="5661025"/>
                <a:ext cx="184150" cy="34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)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" name="Rectangle 112"/>
              <p:cNvSpPr>
                <a:spLocks noChangeArrowheads="1"/>
              </p:cNvSpPr>
              <p:nvPr/>
            </p:nvSpPr>
            <p:spPr bwMode="auto">
              <a:xfrm>
                <a:off x="6630988" y="5795963"/>
                <a:ext cx="85725" cy="169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i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" name="Rectangle 113"/>
              <p:cNvSpPr>
                <a:spLocks noChangeArrowheads="1"/>
              </p:cNvSpPr>
              <p:nvPr/>
            </p:nvSpPr>
            <p:spPr bwMode="auto">
              <a:xfrm>
                <a:off x="6864350" y="5795963"/>
                <a:ext cx="85725" cy="169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i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" name="Rectangle 114"/>
              <p:cNvSpPr>
                <a:spLocks noChangeArrowheads="1"/>
              </p:cNvSpPr>
              <p:nvPr/>
            </p:nvSpPr>
            <p:spPr bwMode="auto">
              <a:xfrm>
                <a:off x="7145338" y="5795963"/>
                <a:ext cx="85725" cy="169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i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3" name="Rectangle 115"/>
              <p:cNvSpPr>
                <a:spLocks noChangeArrowheads="1"/>
              </p:cNvSpPr>
              <p:nvPr/>
            </p:nvSpPr>
            <p:spPr bwMode="auto">
              <a:xfrm>
                <a:off x="7404100" y="5795963"/>
                <a:ext cx="85725" cy="169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i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4" name="Rectangle 116"/>
              <p:cNvSpPr>
                <a:spLocks noChangeArrowheads="1"/>
              </p:cNvSpPr>
              <p:nvPr/>
            </p:nvSpPr>
            <p:spPr bwMode="auto">
              <a:xfrm>
                <a:off x="7612063" y="5795963"/>
                <a:ext cx="85725" cy="169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i</a:t>
                </a: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5" name="Oval 107"/>
              <p:cNvSpPr>
                <a:spLocks noChangeArrowheads="1"/>
              </p:cNvSpPr>
              <p:nvPr/>
            </p:nvSpPr>
            <p:spPr bwMode="auto">
              <a:xfrm>
                <a:off x="5345113" y="6018213"/>
                <a:ext cx="73025" cy="85725"/>
              </a:xfrm>
              <a:prstGeom prst="ellipse">
                <a:avLst/>
              </a:pr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137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Basic </a:t>
            </a:r>
            <a:r>
              <a:rPr lang="en-US" altLang="zh-CN" dirty="0"/>
              <a:t>Formulation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Inside </a:t>
            </a:r>
            <a:r>
              <a:rPr lang="en-US" altLang="zh-CN" dirty="0"/>
              <a:t>constraint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2238906" y="2189946"/>
            <a:ext cx="7411010" cy="1620000"/>
            <a:chOff x="905406" y="2708920"/>
            <a:chExt cx="7411010" cy="1620000"/>
          </a:xfrm>
        </p:grpSpPr>
        <p:pic>
          <p:nvPicPr>
            <p:cNvPr id="7" name="图片 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8460" y="2708920"/>
              <a:ext cx="2438386" cy="16200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5406" y="3084322"/>
              <a:ext cx="786107" cy="73102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78030" y="2708920"/>
              <a:ext cx="2438386" cy="1620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28224" y="3061773"/>
              <a:ext cx="786107" cy="731024"/>
            </a:xfrm>
            <a:prstGeom prst="rect">
              <a:avLst/>
            </a:prstGeom>
          </p:spPr>
        </p:pic>
        <p:sp>
          <p:nvSpPr>
            <p:cNvPr id="11" name="右箭头 10"/>
            <p:cNvSpPr/>
            <p:nvPr/>
          </p:nvSpPr>
          <p:spPr>
            <a:xfrm>
              <a:off x="4362814" y="3283269"/>
              <a:ext cx="864096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9754838" y="2838018"/>
            <a:ext cx="2301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9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32"/>
          <p:cNvSpPr>
            <a:spLocks noChangeArrowheads="1"/>
          </p:cNvSpPr>
          <p:nvPr/>
        </p:nvSpPr>
        <p:spPr bwMode="auto">
          <a:xfrm>
            <a:off x="9748488" y="3774122"/>
            <a:ext cx="1587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33"/>
          <p:cNvSpPr>
            <a:spLocks/>
          </p:cNvSpPr>
          <p:nvPr/>
        </p:nvSpPr>
        <p:spPr bwMode="auto">
          <a:xfrm>
            <a:off x="9748488" y="3818200"/>
            <a:ext cx="158750" cy="19050"/>
          </a:xfrm>
          <a:custGeom>
            <a:avLst/>
            <a:gdLst>
              <a:gd name="T0" fmla="*/ 0 w 100"/>
              <a:gd name="T1" fmla="*/ 12 h 12"/>
              <a:gd name="T2" fmla="*/ 100 w 100"/>
              <a:gd name="T3" fmla="*/ 12 h 12"/>
              <a:gd name="T4" fmla="*/ 100 w 100"/>
              <a:gd name="T5" fmla="*/ 0 h 12"/>
              <a:gd name="T6" fmla="*/ 0 w 100"/>
              <a:gd name="T7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2">
                <a:moveTo>
                  <a:pt x="0" y="12"/>
                </a:moveTo>
                <a:lnTo>
                  <a:pt x="100" y="12"/>
                </a:lnTo>
                <a:lnTo>
                  <a:pt x="10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Rectangle 40"/>
          <p:cNvSpPr>
            <a:spLocks noChangeArrowheads="1"/>
          </p:cNvSpPr>
          <p:nvPr/>
        </p:nvSpPr>
        <p:spPr bwMode="auto">
          <a:xfrm>
            <a:off x="9821513" y="2334979"/>
            <a:ext cx="12700" cy="360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41"/>
          <p:cNvSpPr>
            <a:spLocks/>
          </p:cNvSpPr>
          <p:nvPr/>
        </p:nvSpPr>
        <p:spPr bwMode="auto">
          <a:xfrm>
            <a:off x="9821513" y="2414192"/>
            <a:ext cx="12700" cy="458788"/>
          </a:xfrm>
          <a:custGeom>
            <a:avLst/>
            <a:gdLst>
              <a:gd name="T0" fmla="*/ 0 w 8"/>
              <a:gd name="T1" fmla="*/ 0 h 289"/>
              <a:gd name="T2" fmla="*/ 0 w 8"/>
              <a:gd name="T3" fmla="*/ 289 h 289"/>
              <a:gd name="T4" fmla="*/ 8 w 8"/>
              <a:gd name="T5" fmla="*/ 289 h 289"/>
              <a:gd name="T6" fmla="*/ 8 w 8"/>
              <a:gd name="T7" fmla="*/ 0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289">
                <a:moveTo>
                  <a:pt x="0" y="0"/>
                </a:moveTo>
                <a:lnTo>
                  <a:pt x="0" y="289"/>
                </a:lnTo>
                <a:lnTo>
                  <a:pt x="8" y="289"/>
                </a:lnTo>
                <a:lnTo>
                  <a:pt x="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Freeform 42"/>
          <p:cNvSpPr>
            <a:spLocks/>
          </p:cNvSpPr>
          <p:nvPr/>
        </p:nvSpPr>
        <p:spPr bwMode="auto">
          <a:xfrm>
            <a:off x="9781826" y="2261954"/>
            <a:ext cx="92075" cy="106363"/>
          </a:xfrm>
          <a:custGeom>
            <a:avLst/>
            <a:gdLst>
              <a:gd name="T0" fmla="*/ 0 w 58"/>
              <a:gd name="T1" fmla="*/ 67 h 67"/>
              <a:gd name="T2" fmla="*/ 29 w 58"/>
              <a:gd name="T3" fmla="*/ 55 h 67"/>
              <a:gd name="T4" fmla="*/ 58 w 58"/>
              <a:gd name="T5" fmla="*/ 67 h 67"/>
              <a:gd name="T6" fmla="*/ 29 w 58"/>
              <a:gd name="T7" fmla="*/ 0 h 67"/>
              <a:gd name="T8" fmla="*/ 0 w 58"/>
              <a:gd name="T9" fmla="*/ 67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" h="67">
                <a:moveTo>
                  <a:pt x="0" y="67"/>
                </a:moveTo>
                <a:lnTo>
                  <a:pt x="29" y="55"/>
                </a:lnTo>
                <a:lnTo>
                  <a:pt x="58" y="67"/>
                </a:lnTo>
                <a:lnTo>
                  <a:pt x="29" y="0"/>
                </a:lnTo>
                <a:lnTo>
                  <a:pt x="0" y="6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Rectangle 43"/>
          <p:cNvSpPr>
            <a:spLocks noChangeArrowheads="1"/>
          </p:cNvSpPr>
          <p:nvPr/>
        </p:nvSpPr>
        <p:spPr bwMode="auto">
          <a:xfrm>
            <a:off x="9821513" y="3306243"/>
            <a:ext cx="12700" cy="360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Freeform 44"/>
          <p:cNvSpPr>
            <a:spLocks/>
          </p:cNvSpPr>
          <p:nvPr/>
        </p:nvSpPr>
        <p:spPr bwMode="auto">
          <a:xfrm>
            <a:off x="9821513" y="3244914"/>
            <a:ext cx="12700" cy="457200"/>
          </a:xfrm>
          <a:custGeom>
            <a:avLst/>
            <a:gdLst>
              <a:gd name="T0" fmla="*/ 8 w 8"/>
              <a:gd name="T1" fmla="*/ 288 h 288"/>
              <a:gd name="T2" fmla="*/ 8 w 8"/>
              <a:gd name="T3" fmla="*/ 0 h 288"/>
              <a:gd name="T4" fmla="*/ 0 w 8"/>
              <a:gd name="T5" fmla="*/ 0 h 288"/>
              <a:gd name="T6" fmla="*/ 0 w 8"/>
              <a:gd name="T7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288">
                <a:moveTo>
                  <a:pt x="8" y="288"/>
                </a:moveTo>
                <a:lnTo>
                  <a:pt x="8" y="0"/>
                </a:lnTo>
                <a:lnTo>
                  <a:pt x="0" y="0"/>
                </a:lnTo>
                <a:lnTo>
                  <a:pt x="0" y="28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45"/>
          <p:cNvSpPr>
            <a:spLocks/>
          </p:cNvSpPr>
          <p:nvPr/>
        </p:nvSpPr>
        <p:spPr bwMode="auto">
          <a:xfrm>
            <a:off x="9781826" y="3590989"/>
            <a:ext cx="92075" cy="111125"/>
          </a:xfrm>
          <a:custGeom>
            <a:avLst/>
            <a:gdLst>
              <a:gd name="T0" fmla="*/ 58 w 58"/>
              <a:gd name="T1" fmla="*/ 0 h 70"/>
              <a:gd name="T2" fmla="*/ 29 w 58"/>
              <a:gd name="T3" fmla="*/ 14 h 70"/>
              <a:gd name="T4" fmla="*/ 0 w 58"/>
              <a:gd name="T5" fmla="*/ 0 h 70"/>
              <a:gd name="T6" fmla="*/ 29 w 58"/>
              <a:gd name="T7" fmla="*/ 70 h 70"/>
              <a:gd name="T8" fmla="*/ 58 w 58"/>
              <a:gd name="T9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" h="70">
                <a:moveTo>
                  <a:pt x="58" y="0"/>
                </a:moveTo>
                <a:lnTo>
                  <a:pt x="29" y="14"/>
                </a:lnTo>
                <a:lnTo>
                  <a:pt x="0" y="0"/>
                </a:lnTo>
                <a:lnTo>
                  <a:pt x="29" y="70"/>
                </a:lnTo>
                <a:lnTo>
                  <a:pt x="5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8347831" y="1893994"/>
            <a:ext cx="2730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9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7218674" y="1979825"/>
            <a:ext cx="17463" cy="1381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Rectangle 34"/>
          <p:cNvSpPr>
            <a:spLocks noChangeArrowheads="1"/>
          </p:cNvSpPr>
          <p:nvPr/>
        </p:nvSpPr>
        <p:spPr bwMode="auto">
          <a:xfrm>
            <a:off x="7352952" y="2044864"/>
            <a:ext cx="6480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35"/>
          <p:cNvSpPr>
            <a:spLocks/>
          </p:cNvSpPr>
          <p:nvPr/>
        </p:nvSpPr>
        <p:spPr bwMode="auto">
          <a:xfrm>
            <a:off x="7352952" y="2044864"/>
            <a:ext cx="712788" cy="12700"/>
          </a:xfrm>
          <a:custGeom>
            <a:avLst/>
            <a:gdLst>
              <a:gd name="T0" fmla="*/ 0 w 449"/>
              <a:gd name="T1" fmla="*/ 8 h 8"/>
              <a:gd name="T2" fmla="*/ 449 w 449"/>
              <a:gd name="T3" fmla="*/ 8 h 8"/>
              <a:gd name="T4" fmla="*/ 449 w 449"/>
              <a:gd name="T5" fmla="*/ 0 h 8"/>
              <a:gd name="T6" fmla="*/ 0 w 449"/>
              <a:gd name="T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9" h="8">
                <a:moveTo>
                  <a:pt x="0" y="8"/>
                </a:moveTo>
                <a:lnTo>
                  <a:pt x="449" y="8"/>
                </a:lnTo>
                <a:lnTo>
                  <a:pt x="449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36"/>
          <p:cNvSpPr>
            <a:spLocks/>
          </p:cNvSpPr>
          <p:nvPr/>
        </p:nvSpPr>
        <p:spPr bwMode="auto">
          <a:xfrm>
            <a:off x="7279927" y="2005176"/>
            <a:ext cx="106363" cy="88900"/>
          </a:xfrm>
          <a:custGeom>
            <a:avLst/>
            <a:gdLst>
              <a:gd name="T0" fmla="*/ 67 w 67"/>
              <a:gd name="T1" fmla="*/ 56 h 56"/>
              <a:gd name="T2" fmla="*/ 55 w 67"/>
              <a:gd name="T3" fmla="*/ 29 h 56"/>
              <a:gd name="T4" fmla="*/ 67 w 67"/>
              <a:gd name="T5" fmla="*/ 0 h 56"/>
              <a:gd name="T6" fmla="*/ 0 w 67"/>
              <a:gd name="T7" fmla="*/ 29 h 56"/>
              <a:gd name="T8" fmla="*/ 67 w 67"/>
              <a:gd name="T9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" h="56">
                <a:moveTo>
                  <a:pt x="67" y="56"/>
                </a:moveTo>
                <a:lnTo>
                  <a:pt x="55" y="29"/>
                </a:lnTo>
                <a:lnTo>
                  <a:pt x="67" y="0"/>
                </a:lnTo>
                <a:lnTo>
                  <a:pt x="0" y="29"/>
                </a:lnTo>
                <a:lnTo>
                  <a:pt x="67" y="5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Rectangle 37"/>
          <p:cNvSpPr>
            <a:spLocks noChangeArrowheads="1"/>
          </p:cNvSpPr>
          <p:nvPr/>
        </p:nvSpPr>
        <p:spPr bwMode="auto">
          <a:xfrm>
            <a:off x="8857900" y="2044864"/>
            <a:ext cx="6480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Freeform 38"/>
          <p:cNvSpPr>
            <a:spLocks/>
          </p:cNvSpPr>
          <p:nvPr/>
        </p:nvSpPr>
        <p:spPr bwMode="auto">
          <a:xfrm>
            <a:off x="9119838" y="2044864"/>
            <a:ext cx="754063" cy="12700"/>
          </a:xfrm>
          <a:custGeom>
            <a:avLst/>
            <a:gdLst>
              <a:gd name="T0" fmla="*/ 475 w 475"/>
              <a:gd name="T1" fmla="*/ 0 h 8"/>
              <a:gd name="T2" fmla="*/ 0 w 475"/>
              <a:gd name="T3" fmla="*/ 0 h 8"/>
              <a:gd name="T4" fmla="*/ 0 w 475"/>
              <a:gd name="T5" fmla="*/ 8 h 8"/>
              <a:gd name="T6" fmla="*/ 475 w 475"/>
              <a:gd name="T7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5" h="8">
                <a:moveTo>
                  <a:pt x="475" y="0"/>
                </a:moveTo>
                <a:lnTo>
                  <a:pt x="0" y="0"/>
                </a:lnTo>
                <a:lnTo>
                  <a:pt x="0" y="8"/>
                </a:lnTo>
                <a:lnTo>
                  <a:pt x="475" y="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Freeform 39"/>
          <p:cNvSpPr>
            <a:spLocks/>
          </p:cNvSpPr>
          <p:nvPr/>
        </p:nvSpPr>
        <p:spPr bwMode="auto">
          <a:xfrm>
            <a:off x="9471545" y="2005176"/>
            <a:ext cx="106363" cy="88900"/>
          </a:xfrm>
          <a:custGeom>
            <a:avLst/>
            <a:gdLst>
              <a:gd name="T0" fmla="*/ 0 w 67"/>
              <a:gd name="T1" fmla="*/ 0 h 56"/>
              <a:gd name="T2" fmla="*/ 11 w 67"/>
              <a:gd name="T3" fmla="*/ 29 h 56"/>
              <a:gd name="T4" fmla="*/ 0 w 67"/>
              <a:gd name="T5" fmla="*/ 56 h 56"/>
              <a:gd name="T6" fmla="*/ 67 w 67"/>
              <a:gd name="T7" fmla="*/ 29 h 56"/>
              <a:gd name="T8" fmla="*/ 0 w 67"/>
              <a:gd name="T9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" h="56">
                <a:moveTo>
                  <a:pt x="0" y="0"/>
                </a:moveTo>
                <a:lnTo>
                  <a:pt x="11" y="29"/>
                </a:lnTo>
                <a:lnTo>
                  <a:pt x="0" y="56"/>
                </a:lnTo>
                <a:lnTo>
                  <a:pt x="67" y="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" name="Rectangle 32"/>
          <p:cNvSpPr>
            <a:spLocks noChangeArrowheads="1"/>
          </p:cNvSpPr>
          <p:nvPr/>
        </p:nvSpPr>
        <p:spPr bwMode="auto">
          <a:xfrm rot="5400000">
            <a:off x="9570541" y="2025803"/>
            <a:ext cx="1587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7607460" y="3306243"/>
            <a:ext cx="1194395" cy="341313"/>
            <a:chOff x="6442075" y="5722391"/>
            <a:chExt cx="1194395" cy="341313"/>
          </a:xfrm>
        </p:grpSpPr>
        <p:sp>
          <p:nvSpPr>
            <p:cNvPr id="37" name="Rectangle 109"/>
            <p:cNvSpPr>
              <a:spLocks noChangeArrowheads="1"/>
            </p:cNvSpPr>
            <p:nvPr/>
          </p:nvSpPr>
          <p:spPr bwMode="auto">
            <a:xfrm>
              <a:off x="6442075" y="5722391"/>
              <a:ext cx="184150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(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110"/>
            <p:cNvSpPr>
              <a:spLocks noChangeArrowheads="1"/>
            </p:cNvSpPr>
            <p:nvPr/>
          </p:nvSpPr>
          <p:spPr bwMode="auto">
            <a:xfrm>
              <a:off x="6524625" y="5722391"/>
              <a:ext cx="924933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x ,y ,w ,d 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111"/>
            <p:cNvSpPr>
              <a:spLocks noChangeArrowheads="1"/>
            </p:cNvSpPr>
            <p:nvPr/>
          </p:nvSpPr>
          <p:spPr bwMode="auto">
            <a:xfrm>
              <a:off x="7452320" y="5722391"/>
              <a:ext cx="184150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)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112"/>
            <p:cNvSpPr>
              <a:spLocks noChangeArrowheads="1"/>
            </p:cNvSpPr>
            <p:nvPr/>
          </p:nvSpPr>
          <p:spPr bwMode="auto">
            <a:xfrm>
              <a:off x="6630988" y="5857329"/>
              <a:ext cx="85725" cy="16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i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113"/>
            <p:cNvSpPr>
              <a:spLocks noChangeArrowheads="1"/>
            </p:cNvSpPr>
            <p:nvPr/>
          </p:nvSpPr>
          <p:spPr bwMode="auto">
            <a:xfrm>
              <a:off x="6864350" y="5857329"/>
              <a:ext cx="85725" cy="16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i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114"/>
            <p:cNvSpPr>
              <a:spLocks noChangeArrowheads="1"/>
            </p:cNvSpPr>
            <p:nvPr/>
          </p:nvSpPr>
          <p:spPr bwMode="auto">
            <a:xfrm>
              <a:off x="7145338" y="5857329"/>
              <a:ext cx="85725" cy="16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i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115"/>
            <p:cNvSpPr>
              <a:spLocks noChangeArrowheads="1"/>
            </p:cNvSpPr>
            <p:nvPr/>
          </p:nvSpPr>
          <p:spPr bwMode="auto">
            <a:xfrm>
              <a:off x="7404100" y="5857329"/>
              <a:ext cx="85725" cy="16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i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44" name="Oval 107"/>
          <p:cNvSpPr>
            <a:spLocks noChangeArrowheads="1"/>
          </p:cNvSpPr>
          <p:nvPr/>
        </p:nvSpPr>
        <p:spPr bwMode="auto">
          <a:xfrm>
            <a:off x="7535388" y="3218033"/>
            <a:ext cx="73025" cy="72000"/>
          </a:xfrm>
          <a:prstGeom prst="ellipse">
            <a:avLst/>
          </a:prstGeom>
          <a:solidFill>
            <a:srgbClr val="E600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/>
              <p:cNvSpPr txBox="1"/>
              <p:nvPr/>
            </p:nvSpPr>
            <p:spPr>
              <a:xfrm>
                <a:off x="4612306" y="4135324"/>
                <a:ext cx="3032112" cy="19452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type m:val="noBar"/>
                                  <m:ctrlP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sSubSup>
                                    <m:sSubSupPr>
                                      <m:ctrlP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          </m:t>
                                      </m:r>
                                      <m: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/>
                                  </m:sSubSup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      ≤</m:t>
                                  </m:r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𝒘</m:t>
                                  </m:r>
                                </m:num>
                                <m:den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sSubSup>
                                    <m:sSubSupPr>
                                      <m:ctrlPr>
                                        <a:rPr lang="en-US" altLang="zh-CN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         </m:t>
                                      </m:r>
                                      <m: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en-US" altLang="zh-CN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/>
                                  </m:sSubSup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      </m:t>
                                  </m:r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𝒅</m:t>
                                  </m:r>
                                </m:den>
                              </m:f>
                            </m:e>
                            <m:e>
                              <m:f>
                                <m:fPr>
                                  <m:type m:val="noBar"/>
                                  <m:ctrlP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altLang="zh-CN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          </m:t>
                                      </m:r>
                                      <m:r>
                                        <a:rPr lang="en-US" altLang="zh-CN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altLang="zh-CN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/>
                                  </m:sSubSup>
                                  <m:sSubSup>
                                    <m:sSubSupPr>
                                      <m:ctrlPr>
                                        <a:rPr lang="en-US" altLang="zh-CN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 </m:t>
                                      </m:r>
                                      <m: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  <m:sub>
                                      <m:r>
                                        <a:rPr lang="en-US" altLang="zh-CN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/>
                                  </m:sSubSup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  </m:t>
                                  </m:r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𝒘</m:t>
                                  </m:r>
                                </m:num>
                                <m:den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           </m:t>
                                  </m:r>
                                  <m:sSubSup>
                                    <m:sSubSupPr>
                                      <m:ctrlPr>
                                        <a:rPr lang="en-US" altLang="zh-CN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en-US" altLang="zh-CN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/>
                                  </m:sSubSup>
                                  <m:sSubSup>
                                    <m:sSubSupPr>
                                      <m:ctrlPr>
                                        <a:rPr lang="en-US" altLang="zh-CN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𝒅</m:t>
                                      </m:r>
                                    </m:e>
                                    <m:sub>
                                      <m:r>
                                        <a:rPr lang="en-US" altLang="zh-CN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/>
                                  </m:sSubSup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   </m:t>
                                  </m:r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𝒅</m:t>
                                  </m:r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45" name="文本框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306" y="4135324"/>
                <a:ext cx="3032112" cy="194527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32"/>
          <p:cNvSpPr>
            <a:spLocks noChangeArrowheads="1"/>
          </p:cNvSpPr>
          <p:nvPr/>
        </p:nvSpPr>
        <p:spPr bwMode="auto">
          <a:xfrm>
            <a:off x="9735401" y="2162090"/>
            <a:ext cx="1587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" name="Freeform 33"/>
          <p:cNvSpPr>
            <a:spLocks/>
          </p:cNvSpPr>
          <p:nvPr/>
        </p:nvSpPr>
        <p:spPr bwMode="auto">
          <a:xfrm>
            <a:off x="9722701" y="2168068"/>
            <a:ext cx="158750" cy="19050"/>
          </a:xfrm>
          <a:custGeom>
            <a:avLst/>
            <a:gdLst>
              <a:gd name="T0" fmla="*/ 0 w 100"/>
              <a:gd name="T1" fmla="*/ 12 h 12"/>
              <a:gd name="T2" fmla="*/ 100 w 100"/>
              <a:gd name="T3" fmla="*/ 12 h 12"/>
              <a:gd name="T4" fmla="*/ 100 w 100"/>
              <a:gd name="T5" fmla="*/ 0 h 12"/>
              <a:gd name="T6" fmla="*/ 0 w 100"/>
              <a:gd name="T7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2">
                <a:moveTo>
                  <a:pt x="0" y="12"/>
                </a:moveTo>
                <a:lnTo>
                  <a:pt x="100" y="12"/>
                </a:lnTo>
                <a:lnTo>
                  <a:pt x="10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31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7" grpId="0" animBg="1"/>
      <p:bldP spid="19" grpId="0" animBg="1"/>
      <p:bldP spid="20" grpId="0" animBg="1"/>
      <p:bldP spid="21" grpId="0"/>
      <p:bldP spid="22" grpId="0" animBg="1"/>
      <p:bldP spid="23" grpId="0"/>
      <p:bldP spid="24" grpId="0" animBg="1"/>
      <p:bldP spid="27" grpId="0" animBg="1"/>
      <p:bldP spid="28" grpId="0"/>
      <p:bldP spid="29" grpId="0" animBg="1"/>
      <p:bldP spid="30" grpId="0" animBg="1"/>
      <p:bldP spid="31" grpId="0"/>
      <p:bldP spid="32" grpId="0" animBg="1"/>
      <p:bldP spid="35" grpId="0" animBg="1"/>
      <p:bldP spid="44" grpId="0" animBg="1"/>
      <p:bldP spid="45" grpId="0"/>
      <p:bldP spid="47" grpId="0" animBg="1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Basic </a:t>
            </a:r>
            <a:r>
              <a:rPr lang="en-US" altLang="zh-CN" dirty="0"/>
              <a:t>Formulation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Non-overlap </a:t>
            </a:r>
            <a:r>
              <a:rPr lang="en-US" altLang="zh-CN" dirty="0"/>
              <a:t>constraint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17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/>
              <p:cNvSpPr txBox="1"/>
              <p:nvPr/>
            </p:nvSpPr>
            <p:spPr>
              <a:xfrm>
                <a:off x="4534599" y="4112309"/>
                <a:ext cx="3353162" cy="1955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type m:val="noBar"/>
                                  <m:ctrlPr>
                                    <a:rPr lang="en-US" altLang="zh-CN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/>
                                  </m:sSubSup>
                                  <m:sSubSup>
                                    <m:sSubSup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  <m:sub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  <m:sup/>
                                  </m:sSubSup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≥</m:t>
                                  </m:r>
                                  <m:sSubSup>
                                    <m:sSubSupPr>
                                      <m:ctrlP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  <m:sup/>
                                  </m:sSubSup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 </m:t>
                                  </m:r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𝑴</m:t>
                                  </m:r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∙( </m:t>
                                  </m:r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𝝈</m:t>
                                      </m:r>
                                    </m:e>
                                    <m:sub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  <m:sup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𝑹</m:t>
                                      </m:r>
                                    </m:sup>
                                  </m:sSubSup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)</m:t>
                                  </m:r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/>
                                  </m:sSubSup>
                                  <m:sSubSup>
                                    <m:sSubSup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  <m:sub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/>
                                  </m:sSubSup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sSubSup>
                                    <m:sSubSup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  <m:sup/>
                                  </m:sSubSup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 </m:t>
                                  </m:r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𝑴</m:t>
                                  </m:r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∙( </m:t>
                                  </m:r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𝝈</m:t>
                                      </m:r>
                                    </m:e>
                                    <m:sub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  <m:sup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𝑳</m:t>
                                      </m:r>
                                    </m:sup>
                                  </m:sSubSup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  <m:e>
                              <m:f>
                                <m:fPr>
                                  <m:type m:val="noBar"/>
                                  <m:ctrlPr>
                                    <a:rPr lang="en-US" altLang="zh-CN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/>
                                  </m:sSubSup>
                                  <m:sSubSup>
                                    <m:sSubSup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 </m:t>
                                      </m:r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𝒅</m:t>
                                      </m:r>
                                    </m:e>
                                    <m:sub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  <m:sup/>
                                  </m:sSubSup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≥</m:t>
                                  </m:r>
                                  <m:sSubSup>
                                    <m:sSubSup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  <m:sup/>
                                  </m:sSubSup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𝑴</m:t>
                                  </m:r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∙( </m:t>
                                  </m:r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𝝈</m:t>
                                      </m:r>
                                    </m:e>
                                    <m:sub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  <m:sup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𝑭</m:t>
                                      </m:r>
                                    </m:sup>
                                  </m:sSubSup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eqArr>
                                    <m:eqArr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sSubSup>
                                        <m:sSubSupPr>
                                          <m:ctrlP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CN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/>
                                      </m:sSubSup>
                                      <m:sSubSup>
                                        <m:sSubSupPr>
                                          <m:ctrlP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CN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altLang="zh-CN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𝒅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/>
                                      </m:sSubSup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≤</m:t>
                                      </m:r>
                                      <m:sSubSup>
                                        <m:sSubSupPr>
                                          <m:ctrlP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CN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𝒋</m:t>
                                          </m:r>
                                        </m:sub>
                                        <m:sup/>
                                      </m:sSubSup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 </m:t>
                                      </m:r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𝑴</m:t>
                                      </m:r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∙( </m:t>
                                      </m:r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</m:t>
                                      </m:r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zh-CN" altLang="en-US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𝝈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  <m: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𝒋</m:t>
                                          </m:r>
                                        </m:sub>
                                        <m:sup>
                                          <m:r>
                                            <a:rPr lang="en-US" altLang="zh-CN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𝑩</m:t>
                                          </m:r>
                                        </m:sup>
                                      </m:sSubSup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e>
                                      <m:nary>
                                        <m:naryPr>
                                          <m:chr m:val="∑"/>
                                          <m:ctrlPr>
                                            <a:rPr lang="en-US" altLang="zh-CN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23"/>
                                            </m:rPr>
                                            <a:rPr lang="en-US" altLang="zh-CN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𝒅</m:t>
                                          </m:r>
                                          <m:r>
                                            <a:rPr lang="en-US" altLang="zh-CN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n-US" altLang="zh-CN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sub>
                                        <m:sup>
                                          <m:r>
                                            <a:rPr lang="en-US" altLang="zh-CN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𝟒</m:t>
                                          </m:r>
                                        </m:sup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zh-CN" b="1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zh-CN" altLang="en-US" b="1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𝝈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b="1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  <m:r>
                                                <a:rPr lang="en-US" altLang="zh-CN" b="1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altLang="zh-CN" b="1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𝒋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zh-CN" b="1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𝒅</m:t>
                                              </m:r>
                                            </m:sup>
                                          </m:sSubSup>
                                          <m: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≥</m:t>
                                          </m:r>
                                          <m:r>
                                            <a:rPr lang="en-US" altLang="zh-CN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e>
                                      </m:nary>
                                    </m:e>
                                  </m:eqArr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599" y="4112309"/>
                <a:ext cx="3353162" cy="1955407"/>
              </a:xfrm>
              <a:prstGeom prst="rect">
                <a:avLst/>
              </a:prstGeom>
              <a:blipFill rotWithShape="0">
                <a:blip r:embed="rId3"/>
                <a:stretch>
                  <a:fillRect b="-3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4" name="组合 93"/>
          <p:cNvGrpSpPr/>
          <p:nvPr/>
        </p:nvGrpSpPr>
        <p:grpSpPr>
          <a:xfrm>
            <a:off x="2625757" y="2190210"/>
            <a:ext cx="7017956" cy="1620000"/>
            <a:chOff x="1298460" y="2708920"/>
            <a:chExt cx="7017956" cy="1620000"/>
          </a:xfrm>
        </p:grpSpPr>
        <p:pic>
          <p:nvPicPr>
            <p:cNvPr id="95" name="图片 9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13224" y="2993409"/>
              <a:ext cx="793733" cy="887755"/>
            </a:xfrm>
            <a:prstGeom prst="rect">
              <a:avLst/>
            </a:prstGeom>
          </p:spPr>
        </p:pic>
        <p:pic>
          <p:nvPicPr>
            <p:cNvPr id="96" name="图片 9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9215" y="2743531"/>
              <a:ext cx="1166466" cy="559132"/>
            </a:xfrm>
            <a:prstGeom prst="rect">
              <a:avLst/>
            </a:prstGeom>
          </p:spPr>
        </p:pic>
        <p:pic>
          <p:nvPicPr>
            <p:cNvPr id="97" name="图片 9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83013" y="2982805"/>
              <a:ext cx="793733" cy="887755"/>
            </a:xfrm>
            <a:prstGeom prst="rect">
              <a:avLst/>
            </a:prstGeom>
          </p:spPr>
        </p:pic>
        <p:pic>
          <p:nvPicPr>
            <p:cNvPr id="98" name="图片 9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35670" y="2735304"/>
              <a:ext cx="1166466" cy="559132"/>
            </a:xfrm>
            <a:prstGeom prst="rect">
              <a:avLst/>
            </a:prstGeom>
          </p:spPr>
        </p:pic>
        <p:sp>
          <p:nvSpPr>
            <p:cNvPr id="99" name="右箭头 98"/>
            <p:cNvSpPr/>
            <p:nvPr/>
          </p:nvSpPr>
          <p:spPr>
            <a:xfrm>
              <a:off x="4362814" y="3283269"/>
              <a:ext cx="864096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0" name="图片 99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98460" y="2708920"/>
              <a:ext cx="2438386" cy="1620000"/>
            </a:xfrm>
            <a:prstGeom prst="rect">
              <a:avLst/>
            </a:prstGeom>
          </p:spPr>
        </p:pic>
        <p:pic>
          <p:nvPicPr>
            <p:cNvPr id="101" name="图片 100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78030" y="2708920"/>
              <a:ext cx="2438386" cy="1620000"/>
            </a:xfrm>
            <a:prstGeom prst="rect">
              <a:avLst/>
            </a:prstGeom>
          </p:spPr>
        </p:pic>
      </p:grpSp>
      <p:grpSp>
        <p:nvGrpSpPr>
          <p:cNvPr id="102" name="组合 101"/>
          <p:cNvGrpSpPr/>
          <p:nvPr/>
        </p:nvGrpSpPr>
        <p:grpSpPr>
          <a:xfrm>
            <a:off x="7610310" y="3401303"/>
            <a:ext cx="1194395" cy="341313"/>
            <a:chOff x="6283013" y="3631981"/>
            <a:chExt cx="1194395" cy="341313"/>
          </a:xfrm>
        </p:grpSpPr>
        <p:sp>
          <p:nvSpPr>
            <p:cNvPr id="103" name="Rectangle 109"/>
            <p:cNvSpPr>
              <a:spLocks noChangeArrowheads="1"/>
            </p:cNvSpPr>
            <p:nvPr/>
          </p:nvSpPr>
          <p:spPr bwMode="auto">
            <a:xfrm>
              <a:off x="6283013" y="3631981"/>
              <a:ext cx="184150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(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" name="Rectangle 110"/>
            <p:cNvSpPr>
              <a:spLocks noChangeArrowheads="1"/>
            </p:cNvSpPr>
            <p:nvPr/>
          </p:nvSpPr>
          <p:spPr bwMode="auto">
            <a:xfrm>
              <a:off x="6365563" y="3631981"/>
              <a:ext cx="924933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x ,y ,w ,d 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" name="Rectangle 111"/>
            <p:cNvSpPr>
              <a:spLocks noChangeArrowheads="1"/>
            </p:cNvSpPr>
            <p:nvPr/>
          </p:nvSpPr>
          <p:spPr bwMode="auto">
            <a:xfrm>
              <a:off x="7293258" y="3631981"/>
              <a:ext cx="184150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)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" name="Rectangle 112"/>
            <p:cNvSpPr>
              <a:spLocks noChangeArrowheads="1"/>
            </p:cNvSpPr>
            <p:nvPr/>
          </p:nvSpPr>
          <p:spPr bwMode="auto">
            <a:xfrm>
              <a:off x="6471926" y="3766919"/>
              <a:ext cx="85725" cy="16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i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" name="Rectangle 113"/>
            <p:cNvSpPr>
              <a:spLocks noChangeArrowheads="1"/>
            </p:cNvSpPr>
            <p:nvPr/>
          </p:nvSpPr>
          <p:spPr bwMode="auto">
            <a:xfrm>
              <a:off x="6705288" y="3766919"/>
              <a:ext cx="85725" cy="16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i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" name="Rectangle 114"/>
            <p:cNvSpPr>
              <a:spLocks noChangeArrowheads="1"/>
            </p:cNvSpPr>
            <p:nvPr/>
          </p:nvSpPr>
          <p:spPr bwMode="auto">
            <a:xfrm>
              <a:off x="6986276" y="3766919"/>
              <a:ext cx="85725" cy="16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i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9" name="Rectangle 115"/>
            <p:cNvSpPr>
              <a:spLocks noChangeArrowheads="1"/>
            </p:cNvSpPr>
            <p:nvPr/>
          </p:nvSpPr>
          <p:spPr bwMode="auto">
            <a:xfrm>
              <a:off x="7245038" y="3766919"/>
              <a:ext cx="85725" cy="16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i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8462967" y="2820193"/>
            <a:ext cx="1194395" cy="341313"/>
            <a:chOff x="6283013" y="3631981"/>
            <a:chExt cx="1194395" cy="341313"/>
          </a:xfrm>
        </p:grpSpPr>
        <p:sp>
          <p:nvSpPr>
            <p:cNvPr id="111" name="Rectangle 109"/>
            <p:cNvSpPr>
              <a:spLocks noChangeArrowheads="1"/>
            </p:cNvSpPr>
            <p:nvPr/>
          </p:nvSpPr>
          <p:spPr bwMode="auto">
            <a:xfrm>
              <a:off x="6283013" y="3631981"/>
              <a:ext cx="184150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(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2" name="Rectangle 110"/>
            <p:cNvSpPr>
              <a:spLocks noChangeArrowheads="1"/>
            </p:cNvSpPr>
            <p:nvPr/>
          </p:nvSpPr>
          <p:spPr bwMode="auto">
            <a:xfrm>
              <a:off x="6365563" y="3631981"/>
              <a:ext cx="924933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x ,y ,w ,d 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3" name="Rectangle 111"/>
            <p:cNvSpPr>
              <a:spLocks noChangeArrowheads="1"/>
            </p:cNvSpPr>
            <p:nvPr/>
          </p:nvSpPr>
          <p:spPr bwMode="auto">
            <a:xfrm>
              <a:off x="7293258" y="3631981"/>
              <a:ext cx="184150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)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4" name="Rectangle 112"/>
            <p:cNvSpPr>
              <a:spLocks noChangeArrowheads="1"/>
            </p:cNvSpPr>
            <p:nvPr/>
          </p:nvSpPr>
          <p:spPr bwMode="auto">
            <a:xfrm>
              <a:off x="6471926" y="3766919"/>
              <a:ext cx="3526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j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5" name="Rectangle 113"/>
            <p:cNvSpPr>
              <a:spLocks noChangeArrowheads="1"/>
            </p:cNvSpPr>
            <p:nvPr/>
          </p:nvSpPr>
          <p:spPr bwMode="auto">
            <a:xfrm>
              <a:off x="6705288" y="3766919"/>
              <a:ext cx="3526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j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6" name="Rectangle 114"/>
            <p:cNvSpPr>
              <a:spLocks noChangeArrowheads="1"/>
            </p:cNvSpPr>
            <p:nvPr/>
          </p:nvSpPr>
          <p:spPr bwMode="auto">
            <a:xfrm>
              <a:off x="6986276" y="3766919"/>
              <a:ext cx="3526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j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7" name="Rectangle 115"/>
            <p:cNvSpPr>
              <a:spLocks noChangeArrowheads="1"/>
            </p:cNvSpPr>
            <p:nvPr/>
          </p:nvSpPr>
          <p:spPr bwMode="auto">
            <a:xfrm>
              <a:off x="7245038" y="3766919"/>
              <a:ext cx="3526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j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18" name="Oval 107"/>
          <p:cNvSpPr>
            <a:spLocks noChangeArrowheads="1"/>
          </p:cNvSpPr>
          <p:nvPr/>
        </p:nvSpPr>
        <p:spPr bwMode="auto">
          <a:xfrm>
            <a:off x="7586423" y="3299922"/>
            <a:ext cx="73025" cy="72000"/>
          </a:xfrm>
          <a:prstGeom prst="ellipse">
            <a:avLst/>
          </a:prstGeom>
          <a:solidFill>
            <a:srgbClr val="E600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9" name="Oval 107"/>
          <p:cNvSpPr>
            <a:spLocks noChangeArrowheads="1"/>
          </p:cNvSpPr>
          <p:nvPr/>
        </p:nvSpPr>
        <p:spPr bwMode="auto">
          <a:xfrm>
            <a:off x="8431217" y="2721696"/>
            <a:ext cx="73025" cy="72000"/>
          </a:xfrm>
          <a:prstGeom prst="ellipse">
            <a:avLst/>
          </a:prstGeom>
          <a:solidFill>
            <a:srgbClr val="E600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202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8" grpId="0" animBg="1"/>
      <p:bldP spid="1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Basic Formulation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18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1278237" y="3317790"/>
                <a:ext cx="5143909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𝒄𝒐𝒗𝒆𝒓</m:t>
                          </m:r>
                        </m:sub>
                        <m:sup/>
                      </m:sSubSup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</m:d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𝑨𝒓𝒆𝒂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/>
                          </m:sSub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Sup>
                            <m:sSubSupPr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/>
                          </m:sSubSup>
                        </m:e>
                      </m:nary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237" y="3317790"/>
                <a:ext cx="5143909" cy="89620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37" y="2020723"/>
            <a:ext cx="4209816" cy="349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2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High-level </a:t>
            </a:r>
            <a:r>
              <a:rPr lang="en-US" altLang="zh-CN" dirty="0"/>
              <a:t>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Size </a:t>
            </a:r>
            <a:r>
              <a:rPr lang="en-US" altLang="zh-CN" dirty="0"/>
              <a:t>control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19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7040222" y="2728172"/>
                <a:ext cx="3056158" cy="1367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bar>
                                    <m:barPr>
                                      <m:ctrlP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bar>
                                </m:e>
                                <m:sub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sSubSup>
                                <m:sSubSupPr>
                                  <m:ctrlP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≤    </m:t>
                              </m:r>
                              <m:sSubSup>
                                <m:sSubSupPr>
                                  <m:ctrlP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bar>
                                    <m:barPr>
                                      <m:pos m:val="top"/>
                                      <m:ctrlP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bar>
                                </m:e>
                                <m:sub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bar>
                                    <m:barPr>
                                      <m:ctrlP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</a:rPr>
                                        <m:t>𝒅</m:t>
                                      </m:r>
                                    </m:e>
                                  </m:bar>
                                </m:e>
                                <m:sub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sSubSup>
                                <m:sSubSupPr>
                                  <m:ctrlP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≤    </m:t>
                              </m:r>
                              <m:sSubSup>
                                <m:sSubSupPr>
                                  <m:ctrlP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bar>
                                    <m:barPr>
                                      <m:pos m:val="top"/>
                                      <m:ctrlP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𝒅</m:t>
                                      </m:r>
                                    </m:e>
                                  </m:bar>
                                </m:e>
                                <m:sub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0222" y="2728172"/>
                <a:ext cx="3056158" cy="136755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641" y="3674468"/>
            <a:ext cx="1800435" cy="210050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030016" y="5098378"/>
            <a:ext cx="981737" cy="64143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030016" y="2632968"/>
            <a:ext cx="2565913" cy="3098047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16704" y="3154763"/>
                <a:ext cx="574307" cy="5143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</m:sSubSup>
                    </m:oMath>
                  </m:oMathPara>
                </a14:m>
                <a:endParaRPr lang="zh-CN" altLang="en-US" dirty="0">
                  <a:latin typeface="+mn-ea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6704" y="3154763"/>
                <a:ext cx="574307" cy="51437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3745916" y="4466637"/>
                <a:ext cx="584623" cy="5263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</m:sSubSup>
                    </m:oMath>
                  </m:oMathPara>
                </a14:m>
                <a:endParaRPr lang="zh-CN" altLang="en-US" dirty="0">
                  <a:latin typeface="+mn-ea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5916" y="4466637"/>
                <a:ext cx="584623" cy="52636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992901" y="2036113"/>
                <a:ext cx="640141" cy="5470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bar>
                            <m:barPr>
                              <m:pos m:val="top"/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ba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</m:sSubSup>
                    </m:oMath>
                  </m:oMathPara>
                </a14:m>
                <a:endParaRPr lang="zh-CN" altLang="en-US" dirty="0">
                  <a:latin typeface="+mn-ea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2901" y="2036113"/>
                <a:ext cx="640141" cy="54700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4622304" y="3872868"/>
                <a:ext cx="620474" cy="6182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bar>
                            <m:barPr>
                              <m:pos m:val="top"/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ba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</m:sSubSup>
                    </m:oMath>
                  </m:oMathPara>
                </a14:m>
                <a:endParaRPr lang="zh-CN" altLang="en-US" sz="2400" dirty="0">
                  <a:latin typeface="+mn-ea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2304" y="3872868"/>
                <a:ext cx="620474" cy="61824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247825" y="4512490"/>
                <a:ext cx="640141" cy="527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bar>
                            <m:bar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ba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</m:sSubSup>
                    </m:oMath>
                  </m:oMathPara>
                </a14:m>
                <a:endParaRPr lang="zh-CN" altLang="en-US" dirty="0">
                  <a:latin typeface="+mn-ea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825" y="4512490"/>
                <a:ext cx="640141" cy="52783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3038128" y="5155174"/>
                <a:ext cx="640141" cy="527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bar>
                            <m:bar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ba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</m:sSubSup>
                    </m:oMath>
                  </m:oMathPara>
                </a14:m>
                <a:endParaRPr lang="zh-CN" altLang="en-US" dirty="0">
                  <a:latin typeface="+mn-ea"/>
                </a:endParaRPr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128" y="5155174"/>
                <a:ext cx="640141" cy="52783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6010069" y="4466637"/>
                <a:ext cx="5116464" cy="9882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𝒔𝒊𝒛𝒆</m:t>
                          </m:r>
                        </m:sub>
                        <m:sup/>
                      </m:sSubSup>
                      <m:r>
                        <a:rPr lang="en-US" altLang="zh-CN" sz="2400" b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nary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/>
                          </m:sSub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069" y="4466637"/>
                <a:ext cx="5116464" cy="988284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组合 29"/>
          <p:cNvGrpSpPr/>
          <p:nvPr/>
        </p:nvGrpSpPr>
        <p:grpSpPr>
          <a:xfrm>
            <a:off x="8509000" y="4694335"/>
            <a:ext cx="2206332" cy="1316163"/>
            <a:chOff x="8509000" y="4694335"/>
            <a:chExt cx="2206332" cy="1316163"/>
          </a:xfrm>
        </p:grpSpPr>
        <p:sp>
          <p:nvSpPr>
            <p:cNvPr id="20" name="矩形 19"/>
            <p:cNvSpPr/>
            <p:nvPr/>
          </p:nvSpPr>
          <p:spPr>
            <a:xfrm>
              <a:off x="8509000" y="4694335"/>
              <a:ext cx="424261" cy="460839"/>
            </a:xfrm>
            <a:prstGeom prst="rect">
              <a:avLst/>
            </a:prstGeom>
            <a:noFill/>
            <a:ln w="317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TextBox 20480"/>
            <p:cNvSpPr txBox="1"/>
            <p:nvPr/>
          </p:nvSpPr>
          <p:spPr>
            <a:xfrm>
              <a:off x="9029700" y="5641166"/>
              <a:ext cx="1402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dirty="0" smtClean="0">
                  <a:solidFill>
                    <a:schemeClr val="accent1">
                      <a:lumMod val="75000"/>
                    </a:schemeClr>
                  </a:solidFill>
                </a:rPr>
                <a:t>Target sizes</a:t>
              </a:r>
              <a:endParaRPr lang="zh-CN" alt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22" name="直接箭头连接符 21"/>
            <p:cNvCxnSpPr>
              <a:endCxn id="21" idx="0"/>
            </p:cNvCxnSpPr>
            <p:nvPr/>
          </p:nvCxnSpPr>
          <p:spPr>
            <a:xfrm>
              <a:off x="8721131" y="5182906"/>
              <a:ext cx="1009971" cy="45826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矩形 23"/>
            <p:cNvSpPr/>
            <p:nvPr/>
          </p:nvSpPr>
          <p:spPr>
            <a:xfrm>
              <a:off x="10347401" y="4702102"/>
              <a:ext cx="367931" cy="460839"/>
            </a:xfrm>
            <a:prstGeom prst="rect">
              <a:avLst/>
            </a:prstGeom>
            <a:noFill/>
            <a:ln w="317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7" name="直接箭头连接符 26"/>
            <p:cNvCxnSpPr>
              <a:endCxn id="21" idx="0"/>
            </p:cNvCxnSpPr>
            <p:nvPr/>
          </p:nvCxnSpPr>
          <p:spPr>
            <a:xfrm flipH="1">
              <a:off x="9731102" y="5182906"/>
              <a:ext cx="772100" cy="45826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193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14" grpId="0"/>
      <p:bldP spid="15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980" y="1438031"/>
            <a:ext cx="10515600" cy="4510187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Motivation </a:t>
            </a:r>
            <a:r>
              <a:rPr lang="en-US" altLang="zh-CN" dirty="0">
                <a:solidFill>
                  <a:srgbClr val="FF0000"/>
                </a:solidFill>
              </a:rPr>
              <a:t>&amp; Related </a:t>
            </a:r>
            <a:r>
              <a:rPr lang="en-US" altLang="zh-CN" dirty="0" smtClean="0">
                <a:solidFill>
                  <a:srgbClr val="FF0000"/>
                </a:solidFill>
              </a:rPr>
              <a:t>work</a:t>
            </a:r>
          </a:p>
          <a:p>
            <a:pPr marL="0" indent="0">
              <a:buNone/>
            </a:pPr>
            <a:r>
              <a:rPr lang="en-US" altLang="zh-CN" dirty="0" smtClean="0"/>
              <a:t> </a:t>
            </a:r>
            <a:endParaRPr lang="en-US" altLang="zh-CN" dirty="0"/>
          </a:p>
          <a:p>
            <a:r>
              <a:rPr lang="en-US" altLang="zh-CN" dirty="0"/>
              <a:t>Basic </a:t>
            </a:r>
            <a:r>
              <a:rPr lang="en-US" altLang="zh-CN" dirty="0" smtClean="0"/>
              <a:t>algorithm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Hierarchical algorithm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Results </a:t>
            </a:r>
            <a:r>
              <a:rPr lang="en-US" altLang="zh-CN" dirty="0"/>
              <a:t>&amp; </a:t>
            </a:r>
            <a:r>
              <a:rPr lang="en-US" altLang="zh-CN" dirty="0" smtClean="0"/>
              <a:t>Conclusions</a:t>
            </a:r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12957" y="6411204"/>
            <a:ext cx="5433646" cy="304625"/>
          </a:xfrm>
        </p:spPr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87379" y="6411203"/>
            <a:ext cx="2259227" cy="304625"/>
          </a:xfrm>
        </p:spPr>
        <p:txBody>
          <a:bodyPr/>
          <a:lstStyle/>
          <a:p>
            <a:fld id="{7AD14076-261D-44E2-B486-4068BDBB861D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442" y="1918067"/>
            <a:ext cx="6275164" cy="268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9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High-level </a:t>
            </a:r>
            <a:r>
              <a:rPr lang="en-US" altLang="zh-CN" dirty="0"/>
              <a:t>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Aspect </a:t>
            </a:r>
            <a:r>
              <a:rPr lang="en-US" altLang="zh-CN" dirty="0"/>
              <a:t>ratio constraint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511" y="2831278"/>
            <a:ext cx="2167116" cy="2528303"/>
          </a:xfrm>
          <a:prstGeom prst="rect">
            <a:avLst/>
          </a:prstGeom>
        </p:spPr>
      </p:pic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4498396" y="5382982"/>
            <a:ext cx="1587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Rectangle 40"/>
          <p:cNvSpPr>
            <a:spLocks noChangeArrowheads="1"/>
          </p:cNvSpPr>
          <p:nvPr/>
        </p:nvSpPr>
        <p:spPr bwMode="auto">
          <a:xfrm>
            <a:off x="4571421" y="2953760"/>
            <a:ext cx="12700" cy="720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41"/>
          <p:cNvSpPr>
            <a:spLocks/>
          </p:cNvSpPr>
          <p:nvPr/>
        </p:nvSpPr>
        <p:spPr bwMode="auto">
          <a:xfrm>
            <a:off x="4571421" y="3027764"/>
            <a:ext cx="12700" cy="458788"/>
          </a:xfrm>
          <a:custGeom>
            <a:avLst/>
            <a:gdLst>
              <a:gd name="T0" fmla="*/ 0 w 8"/>
              <a:gd name="T1" fmla="*/ 0 h 289"/>
              <a:gd name="T2" fmla="*/ 0 w 8"/>
              <a:gd name="T3" fmla="*/ 289 h 289"/>
              <a:gd name="T4" fmla="*/ 8 w 8"/>
              <a:gd name="T5" fmla="*/ 289 h 289"/>
              <a:gd name="T6" fmla="*/ 8 w 8"/>
              <a:gd name="T7" fmla="*/ 0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289">
                <a:moveTo>
                  <a:pt x="0" y="0"/>
                </a:moveTo>
                <a:lnTo>
                  <a:pt x="0" y="289"/>
                </a:lnTo>
                <a:lnTo>
                  <a:pt x="8" y="289"/>
                </a:lnTo>
                <a:lnTo>
                  <a:pt x="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42"/>
          <p:cNvSpPr>
            <a:spLocks/>
          </p:cNvSpPr>
          <p:nvPr/>
        </p:nvSpPr>
        <p:spPr bwMode="auto">
          <a:xfrm>
            <a:off x="4531734" y="2875526"/>
            <a:ext cx="92075" cy="106363"/>
          </a:xfrm>
          <a:custGeom>
            <a:avLst/>
            <a:gdLst>
              <a:gd name="T0" fmla="*/ 0 w 58"/>
              <a:gd name="T1" fmla="*/ 67 h 67"/>
              <a:gd name="T2" fmla="*/ 29 w 58"/>
              <a:gd name="T3" fmla="*/ 55 h 67"/>
              <a:gd name="T4" fmla="*/ 58 w 58"/>
              <a:gd name="T5" fmla="*/ 67 h 67"/>
              <a:gd name="T6" fmla="*/ 29 w 58"/>
              <a:gd name="T7" fmla="*/ 0 h 67"/>
              <a:gd name="T8" fmla="*/ 0 w 58"/>
              <a:gd name="T9" fmla="*/ 67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" h="67">
                <a:moveTo>
                  <a:pt x="0" y="67"/>
                </a:moveTo>
                <a:lnTo>
                  <a:pt x="29" y="55"/>
                </a:lnTo>
                <a:lnTo>
                  <a:pt x="58" y="67"/>
                </a:lnTo>
                <a:lnTo>
                  <a:pt x="29" y="0"/>
                </a:lnTo>
                <a:lnTo>
                  <a:pt x="0" y="6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Rectangle 43"/>
          <p:cNvSpPr>
            <a:spLocks noChangeArrowheads="1"/>
          </p:cNvSpPr>
          <p:nvPr/>
        </p:nvSpPr>
        <p:spPr bwMode="auto">
          <a:xfrm>
            <a:off x="4571421" y="4538016"/>
            <a:ext cx="12700" cy="720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45"/>
          <p:cNvSpPr>
            <a:spLocks/>
          </p:cNvSpPr>
          <p:nvPr/>
        </p:nvSpPr>
        <p:spPr bwMode="auto">
          <a:xfrm>
            <a:off x="4531734" y="5218899"/>
            <a:ext cx="92075" cy="111125"/>
          </a:xfrm>
          <a:custGeom>
            <a:avLst/>
            <a:gdLst>
              <a:gd name="T0" fmla="*/ 58 w 58"/>
              <a:gd name="T1" fmla="*/ 0 h 70"/>
              <a:gd name="T2" fmla="*/ 29 w 58"/>
              <a:gd name="T3" fmla="*/ 14 h 70"/>
              <a:gd name="T4" fmla="*/ 0 w 58"/>
              <a:gd name="T5" fmla="*/ 0 h 70"/>
              <a:gd name="T6" fmla="*/ 29 w 58"/>
              <a:gd name="T7" fmla="*/ 70 h 70"/>
              <a:gd name="T8" fmla="*/ 58 w 58"/>
              <a:gd name="T9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" h="70">
                <a:moveTo>
                  <a:pt x="58" y="0"/>
                </a:moveTo>
                <a:lnTo>
                  <a:pt x="29" y="14"/>
                </a:lnTo>
                <a:lnTo>
                  <a:pt x="0" y="0"/>
                </a:lnTo>
                <a:lnTo>
                  <a:pt x="29" y="70"/>
                </a:lnTo>
                <a:lnTo>
                  <a:pt x="5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Rectangle 26"/>
          <p:cNvSpPr>
            <a:spLocks noChangeArrowheads="1"/>
          </p:cNvSpPr>
          <p:nvPr/>
        </p:nvSpPr>
        <p:spPr bwMode="auto">
          <a:xfrm>
            <a:off x="2242548" y="2623765"/>
            <a:ext cx="17463" cy="1381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35"/>
          <p:cNvSpPr>
            <a:spLocks/>
          </p:cNvSpPr>
          <p:nvPr/>
        </p:nvSpPr>
        <p:spPr bwMode="auto">
          <a:xfrm>
            <a:off x="2144432" y="2688804"/>
            <a:ext cx="712788" cy="12700"/>
          </a:xfrm>
          <a:custGeom>
            <a:avLst/>
            <a:gdLst>
              <a:gd name="T0" fmla="*/ 0 w 449"/>
              <a:gd name="T1" fmla="*/ 8 h 8"/>
              <a:gd name="T2" fmla="*/ 449 w 449"/>
              <a:gd name="T3" fmla="*/ 8 h 8"/>
              <a:gd name="T4" fmla="*/ 449 w 449"/>
              <a:gd name="T5" fmla="*/ 0 h 8"/>
              <a:gd name="T6" fmla="*/ 0 w 449"/>
              <a:gd name="T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9" h="8">
                <a:moveTo>
                  <a:pt x="0" y="8"/>
                </a:moveTo>
                <a:lnTo>
                  <a:pt x="449" y="8"/>
                </a:lnTo>
                <a:lnTo>
                  <a:pt x="449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36"/>
          <p:cNvSpPr>
            <a:spLocks/>
          </p:cNvSpPr>
          <p:nvPr/>
        </p:nvSpPr>
        <p:spPr bwMode="auto">
          <a:xfrm>
            <a:off x="2303801" y="2649116"/>
            <a:ext cx="106363" cy="88900"/>
          </a:xfrm>
          <a:custGeom>
            <a:avLst/>
            <a:gdLst>
              <a:gd name="T0" fmla="*/ 67 w 67"/>
              <a:gd name="T1" fmla="*/ 56 h 56"/>
              <a:gd name="T2" fmla="*/ 55 w 67"/>
              <a:gd name="T3" fmla="*/ 29 h 56"/>
              <a:gd name="T4" fmla="*/ 67 w 67"/>
              <a:gd name="T5" fmla="*/ 0 h 56"/>
              <a:gd name="T6" fmla="*/ 0 w 67"/>
              <a:gd name="T7" fmla="*/ 29 h 56"/>
              <a:gd name="T8" fmla="*/ 67 w 67"/>
              <a:gd name="T9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" h="56">
                <a:moveTo>
                  <a:pt x="67" y="56"/>
                </a:moveTo>
                <a:lnTo>
                  <a:pt x="55" y="29"/>
                </a:lnTo>
                <a:lnTo>
                  <a:pt x="67" y="0"/>
                </a:lnTo>
                <a:lnTo>
                  <a:pt x="0" y="29"/>
                </a:lnTo>
                <a:lnTo>
                  <a:pt x="67" y="5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39"/>
          <p:cNvSpPr>
            <a:spLocks/>
          </p:cNvSpPr>
          <p:nvPr/>
        </p:nvSpPr>
        <p:spPr bwMode="auto">
          <a:xfrm>
            <a:off x="4263025" y="2649116"/>
            <a:ext cx="106363" cy="88900"/>
          </a:xfrm>
          <a:custGeom>
            <a:avLst/>
            <a:gdLst>
              <a:gd name="T0" fmla="*/ 0 w 67"/>
              <a:gd name="T1" fmla="*/ 0 h 56"/>
              <a:gd name="T2" fmla="*/ 11 w 67"/>
              <a:gd name="T3" fmla="*/ 29 h 56"/>
              <a:gd name="T4" fmla="*/ 0 w 67"/>
              <a:gd name="T5" fmla="*/ 56 h 56"/>
              <a:gd name="T6" fmla="*/ 67 w 67"/>
              <a:gd name="T7" fmla="*/ 29 h 56"/>
              <a:gd name="T8" fmla="*/ 0 w 67"/>
              <a:gd name="T9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" h="56">
                <a:moveTo>
                  <a:pt x="0" y="0"/>
                </a:moveTo>
                <a:lnTo>
                  <a:pt x="11" y="29"/>
                </a:lnTo>
                <a:lnTo>
                  <a:pt x="0" y="56"/>
                </a:lnTo>
                <a:lnTo>
                  <a:pt x="67" y="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Rectangle 32"/>
          <p:cNvSpPr>
            <a:spLocks noChangeArrowheads="1"/>
          </p:cNvSpPr>
          <p:nvPr/>
        </p:nvSpPr>
        <p:spPr bwMode="auto">
          <a:xfrm rot="10800000">
            <a:off x="4504746" y="2809744"/>
            <a:ext cx="1587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Rectangle 32"/>
          <p:cNvSpPr>
            <a:spLocks noChangeArrowheads="1"/>
          </p:cNvSpPr>
          <p:nvPr/>
        </p:nvSpPr>
        <p:spPr bwMode="auto">
          <a:xfrm rot="10800000">
            <a:off x="4485795" y="2809744"/>
            <a:ext cx="1587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Rectangle 32"/>
          <p:cNvSpPr>
            <a:spLocks noChangeArrowheads="1"/>
          </p:cNvSpPr>
          <p:nvPr/>
        </p:nvSpPr>
        <p:spPr bwMode="auto">
          <a:xfrm rot="5400000">
            <a:off x="4362021" y="2669743"/>
            <a:ext cx="158750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Rectangle 40"/>
          <p:cNvSpPr>
            <a:spLocks noChangeArrowheads="1"/>
          </p:cNvSpPr>
          <p:nvPr/>
        </p:nvSpPr>
        <p:spPr bwMode="auto">
          <a:xfrm rot="16200000">
            <a:off x="2680467" y="2374754"/>
            <a:ext cx="21600" cy="64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Rectangle 40"/>
          <p:cNvSpPr>
            <a:spLocks noChangeArrowheads="1"/>
          </p:cNvSpPr>
          <p:nvPr/>
        </p:nvSpPr>
        <p:spPr bwMode="auto">
          <a:xfrm rot="16200000">
            <a:off x="3972808" y="2369354"/>
            <a:ext cx="21600" cy="64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/>
              <p:cNvSpPr/>
              <p:nvPr/>
            </p:nvSpPr>
            <p:spPr>
              <a:xfrm>
                <a:off x="3058236" y="2331547"/>
                <a:ext cx="574307" cy="5143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</m:sSubSup>
                    </m:oMath>
                  </m:oMathPara>
                </a14:m>
                <a:endParaRPr lang="zh-CN" altLang="en-US" dirty="0">
                  <a:latin typeface="+mn-ea"/>
                </a:endParaRPr>
              </a:p>
            </p:txBody>
          </p:sp>
        </mc:Choice>
        <mc:Fallback xmlns="">
          <p:sp>
            <p:nvSpPr>
              <p:cNvPr id="22" name="矩形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236" y="2331547"/>
                <a:ext cx="574307" cy="51437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/>
              <p:cNvSpPr/>
              <p:nvPr/>
            </p:nvSpPr>
            <p:spPr>
              <a:xfrm>
                <a:off x="4371184" y="3809020"/>
                <a:ext cx="584623" cy="5263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</m:sSubSup>
                    </m:oMath>
                  </m:oMathPara>
                </a14:m>
                <a:endParaRPr lang="zh-CN" altLang="en-US" dirty="0">
                  <a:latin typeface="+mn-ea"/>
                </a:endParaRPr>
              </a:p>
            </p:txBody>
          </p:sp>
        </mc:Choice>
        <mc:Fallback xmlns="">
          <p:sp>
            <p:nvSpPr>
              <p:cNvPr id="23" name="矩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184" y="3809020"/>
                <a:ext cx="584623" cy="52636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组合 23"/>
          <p:cNvGrpSpPr/>
          <p:nvPr/>
        </p:nvGrpSpPr>
        <p:grpSpPr>
          <a:xfrm>
            <a:off x="8172383" y="2130867"/>
            <a:ext cx="3263900" cy="1444394"/>
            <a:chOff x="5754667" y="2808024"/>
            <a:chExt cx="3263900" cy="1444394"/>
          </a:xfrm>
        </p:grpSpPr>
        <p:sp>
          <p:nvSpPr>
            <p:cNvPr id="25" name="矩形 24"/>
            <p:cNvSpPr/>
            <p:nvPr/>
          </p:nvSpPr>
          <p:spPr>
            <a:xfrm>
              <a:off x="7216139" y="3848899"/>
              <a:ext cx="355174" cy="403519"/>
            </a:xfrm>
            <a:prstGeom prst="rect">
              <a:avLst/>
            </a:prstGeom>
            <a:noFill/>
            <a:ln w="317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TextBox 20480"/>
            <p:cNvSpPr txBox="1"/>
            <p:nvPr/>
          </p:nvSpPr>
          <p:spPr>
            <a:xfrm>
              <a:off x="5754667" y="2808024"/>
              <a:ext cx="3263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accent1">
                      <a:lumMod val="75000"/>
                    </a:schemeClr>
                  </a:solidFill>
                </a:rPr>
                <a:t>Auxiliary </a:t>
              </a:r>
              <a:r>
                <a:rPr lang="en-US" altLang="zh-CN" dirty="0">
                  <a:solidFill>
                    <a:schemeClr val="accent1">
                      <a:lumMod val="75000"/>
                    </a:schemeClr>
                  </a:solidFill>
                </a:rPr>
                <a:t>binary </a:t>
              </a:r>
              <a:r>
                <a:rPr lang="en-US" altLang="zh-CN" dirty="0" smtClean="0">
                  <a:solidFill>
                    <a:schemeClr val="accent1">
                      <a:lumMod val="75000"/>
                    </a:schemeClr>
                  </a:solidFill>
                </a:rPr>
                <a:t>variable</a:t>
              </a:r>
            </a:p>
            <a:p>
              <a:r>
                <a:rPr lang="en-US" altLang="zh-CN" dirty="0" smtClean="0">
                  <a:solidFill>
                    <a:schemeClr val="accent1">
                      <a:lumMod val="75000"/>
                    </a:schemeClr>
                  </a:solidFill>
                </a:rPr>
                <a:t>{horizontal or vertical room} </a:t>
              </a:r>
              <a:endParaRPr lang="zh-CN" alt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27" name="直接箭头连接符 26"/>
            <p:cNvCxnSpPr>
              <a:stCxn id="25" idx="0"/>
              <a:endCxn id="26" idx="2"/>
            </p:cNvCxnSpPr>
            <p:nvPr/>
          </p:nvCxnSpPr>
          <p:spPr>
            <a:xfrm flipH="1" flipV="1">
              <a:off x="7386617" y="3454355"/>
              <a:ext cx="7109" cy="39454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/>
          <p:cNvGrpSpPr/>
          <p:nvPr/>
        </p:nvGrpSpPr>
        <p:grpSpPr>
          <a:xfrm>
            <a:off x="5374746" y="3142211"/>
            <a:ext cx="1755397" cy="923330"/>
            <a:chOff x="3627939" y="3809676"/>
            <a:chExt cx="1893494" cy="923330"/>
          </a:xfrm>
        </p:grpSpPr>
        <p:sp>
          <p:nvSpPr>
            <p:cNvPr id="29" name="矩形 28"/>
            <p:cNvSpPr/>
            <p:nvPr/>
          </p:nvSpPr>
          <p:spPr>
            <a:xfrm>
              <a:off x="5148063" y="3861048"/>
              <a:ext cx="373370" cy="871958"/>
            </a:xfrm>
            <a:prstGeom prst="rect">
              <a:avLst/>
            </a:prstGeom>
            <a:noFill/>
            <a:ln w="317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TextBox 20480"/>
            <p:cNvSpPr txBox="1"/>
            <p:nvPr/>
          </p:nvSpPr>
          <p:spPr>
            <a:xfrm>
              <a:off x="3627939" y="3809676"/>
              <a:ext cx="102614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dirty="0" smtClean="0">
                  <a:solidFill>
                    <a:schemeClr val="accent1">
                      <a:lumMod val="75000"/>
                    </a:schemeClr>
                  </a:solidFill>
                </a:rPr>
                <a:t>Aspect </a:t>
              </a:r>
            </a:p>
            <a:p>
              <a:pPr algn="r"/>
              <a:r>
                <a:rPr lang="en-US" altLang="zh-CN" dirty="0" smtClean="0">
                  <a:solidFill>
                    <a:schemeClr val="accent1">
                      <a:lumMod val="75000"/>
                    </a:schemeClr>
                  </a:solidFill>
                </a:rPr>
                <a:t>ratio </a:t>
              </a:r>
            </a:p>
            <a:p>
              <a:pPr algn="r"/>
              <a:r>
                <a:rPr lang="en-US" altLang="zh-CN" dirty="0" smtClean="0">
                  <a:solidFill>
                    <a:schemeClr val="accent1">
                      <a:lumMod val="75000"/>
                    </a:schemeClr>
                  </a:solidFill>
                </a:rPr>
                <a:t>range</a:t>
              </a:r>
              <a:endParaRPr lang="en-US" altLang="zh-CN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31" name="直接箭头连接符 30"/>
            <p:cNvCxnSpPr>
              <a:endCxn id="30" idx="3"/>
            </p:cNvCxnSpPr>
            <p:nvPr/>
          </p:nvCxnSpPr>
          <p:spPr>
            <a:xfrm flipH="1">
              <a:off x="4654081" y="4267007"/>
              <a:ext cx="493982" cy="433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/>
              <p:cNvSpPr txBox="1"/>
              <p:nvPr/>
            </p:nvSpPr>
            <p:spPr>
              <a:xfrm>
                <a:off x="6562414" y="3042111"/>
                <a:ext cx="4320798" cy="20601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bar>
                                    <m:barPr>
                                      <m:ctrlPr>
                                        <a:rPr lang="en-US" altLang="zh-CN" sz="2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altLang="zh-CN" sz="2400" b="1" i="1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</m:ba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𝑴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</m:e>
                            <m:e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&amp;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bar>
                                    <m:barPr>
                                      <m:pos m:val="top"/>
                                      <m:ctrlPr>
                                        <a:rPr lang="en-US" altLang="zh-CN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altLang="zh-CN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</m:ba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𝑴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</m:e>
                            <m:e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&amp;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bar>
                                    <m:barPr>
                                      <m:ctrlPr>
                                        <a:rPr lang="en-US" altLang="zh-CN" sz="2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altLang="zh-CN" sz="2400" b="1" i="1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</m:ba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𝑴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∙(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bar>
                                    <m:barPr>
                                      <m:pos m:val="top"/>
                                      <m:ctrlPr>
                                        <a:rPr lang="en-US" altLang="zh-CN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altLang="zh-CN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</m:ba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𝑴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32" name="文本框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2414" y="3042111"/>
                <a:ext cx="4320798" cy="206017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350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High-level </a:t>
            </a:r>
            <a:r>
              <a:rPr lang="en-US" altLang="zh-CN" dirty="0"/>
              <a:t>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Boundary </a:t>
            </a:r>
            <a:r>
              <a:rPr lang="en-US" altLang="zh-CN" dirty="0"/>
              <a:t>constraint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35"/>
          <a:stretch/>
        </p:blipFill>
        <p:spPr>
          <a:xfrm>
            <a:off x="1751693" y="2481380"/>
            <a:ext cx="3628812" cy="36259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6293998" y="2992101"/>
                <a:ext cx="5167184" cy="22035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&amp;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          </m:t>
                                  </m:r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𝑴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∙( 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</m:sSub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)</m:t>
                              </m:r>
                            </m:e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&amp;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          </m:t>
                                  </m:r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𝑴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∙( 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</m:sSub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)</m:t>
                              </m:r>
                            </m:e>
                            <m:e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&amp;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          </m:t>
                                  </m:r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𝑴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∙( 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</m:sSub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)</m:t>
                              </m:r>
                            </m:e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&amp;</m:t>
                              </m:r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𝒌</m:t>
                                  </m:r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altLang="zh-CN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𝝆</m:t>
                                      </m:r>
                                    </m:e>
                                    <m:sub>
                                      <m:r>
                                        <a:rPr lang="en-US" altLang="zh-CN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𝒌</m:t>
                                      </m:r>
                                    </m:sub>
                                  </m:sSub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≥</m:t>
                                  </m:r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nary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&amp;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3998" y="2992101"/>
                <a:ext cx="5167184" cy="220355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/>
          <p:cNvGrpSpPr/>
          <p:nvPr/>
        </p:nvGrpSpPr>
        <p:grpSpPr>
          <a:xfrm>
            <a:off x="8423380" y="2003155"/>
            <a:ext cx="3187700" cy="1514907"/>
            <a:chOff x="5792767" y="2749424"/>
            <a:chExt cx="3187700" cy="1514907"/>
          </a:xfrm>
        </p:grpSpPr>
        <p:sp>
          <p:nvSpPr>
            <p:cNvPr id="9" name="矩形 8"/>
            <p:cNvSpPr/>
            <p:nvPr/>
          </p:nvSpPr>
          <p:spPr>
            <a:xfrm>
              <a:off x="7192871" y="3897903"/>
              <a:ext cx="387491" cy="366428"/>
            </a:xfrm>
            <a:prstGeom prst="rect">
              <a:avLst/>
            </a:prstGeom>
            <a:noFill/>
            <a:ln w="317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TextBox 20480"/>
            <p:cNvSpPr txBox="1"/>
            <p:nvPr/>
          </p:nvSpPr>
          <p:spPr>
            <a:xfrm>
              <a:off x="5792767" y="2749424"/>
              <a:ext cx="3187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dirty="0" smtClean="0">
                  <a:solidFill>
                    <a:schemeClr val="accent1">
                      <a:lumMod val="75000"/>
                    </a:schemeClr>
                  </a:solidFill>
                </a:rPr>
                <a:t>Auxiliary </a:t>
              </a:r>
              <a:r>
                <a:rPr lang="en-US" altLang="zh-CN" dirty="0">
                  <a:solidFill>
                    <a:schemeClr val="accent1">
                      <a:lumMod val="75000"/>
                    </a:schemeClr>
                  </a:solidFill>
                </a:rPr>
                <a:t>binary </a:t>
              </a:r>
              <a:r>
                <a:rPr lang="en-US" altLang="zh-CN" dirty="0" smtClean="0">
                  <a:solidFill>
                    <a:schemeClr val="accent1">
                      <a:lumMod val="75000"/>
                    </a:schemeClr>
                  </a:solidFill>
                </a:rPr>
                <a:t>variable</a:t>
              </a:r>
            </a:p>
            <a:p>
              <a:pPr algn="just"/>
              <a:r>
                <a:rPr lang="en-US" altLang="zh-CN" dirty="0" smtClean="0">
                  <a:solidFill>
                    <a:schemeClr val="accent1">
                      <a:lumMod val="75000"/>
                    </a:schemeClr>
                  </a:solidFill>
                </a:rPr>
                <a:t>{adjacent to edge k or not}</a:t>
              </a:r>
              <a:endParaRPr lang="en-US" altLang="zh-CN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11" name="直接箭头连接符 10"/>
            <p:cNvCxnSpPr>
              <a:stCxn id="9" idx="0"/>
              <a:endCxn id="10" idx="2"/>
            </p:cNvCxnSpPr>
            <p:nvPr/>
          </p:nvCxnSpPr>
          <p:spPr>
            <a:xfrm flipV="1">
              <a:off x="7386617" y="3395755"/>
              <a:ext cx="0" cy="5021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695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High-level </a:t>
            </a:r>
            <a:r>
              <a:rPr lang="en-US" altLang="zh-CN" dirty="0"/>
              <a:t>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Adjacency </a:t>
            </a:r>
            <a:r>
              <a:rPr lang="en-US" altLang="zh-CN" dirty="0"/>
              <a:t>constraint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7"/>
          <a:stretch/>
        </p:blipFill>
        <p:spPr>
          <a:xfrm>
            <a:off x="1741835" y="2459984"/>
            <a:ext cx="3117579" cy="30961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6096000" y="2917254"/>
                <a:ext cx="5073889" cy="21100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sSubSup>
                                <m:sSubSupPr>
                                  <m:ctrlP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𝒄</m:t>
                              </m:r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Sup>
                                <m:sSubSupPr>
                                  <m:ctrlP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  <m:sup/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𝒄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  <m:sup/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𝒄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𝒄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917254"/>
                <a:ext cx="5073889" cy="21100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/>
          <p:cNvGrpSpPr/>
          <p:nvPr/>
        </p:nvGrpSpPr>
        <p:grpSpPr>
          <a:xfrm>
            <a:off x="7280138" y="2174943"/>
            <a:ext cx="4073662" cy="1788983"/>
            <a:chOff x="5367930" y="2453136"/>
            <a:chExt cx="4073662" cy="1788983"/>
          </a:xfrm>
        </p:grpSpPr>
        <p:sp>
          <p:nvSpPr>
            <p:cNvPr id="9" name="矩形 8"/>
            <p:cNvSpPr/>
            <p:nvPr/>
          </p:nvSpPr>
          <p:spPr>
            <a:xfrm>
              <a:off x="7186716" y="3804350"/>
              <a:ext cx="436089" cy="437769"/>
            </a:xfrm>
            <a:prstGeom prst="rect">
              <a:avLst/>
            </a:prstGeom>
            <a:noFill/>
            <a:ln w="317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TextBox 20480"/>
            <p:cNvSpPr txBox="1"/>
            <p:nvPr/>
          </p:nvSpPr>
          <p:spPr>
            <a:xfrm>
              <a:off x="5367930" y="2453136"/>
              <a:ext cx="40736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accent1">
                      <a:lumMod val="75000"/>
                    </a:schemeClr>
                  </a:solidFill>
                </a:rPr>
                <a:t>Auxiliary </a:t>
              </a:r>
              <a:r>
                <a:rPr lang="en-US" altLang="zh-CN" dirty="0">
                  <a:solidFill>
                    <a:schemeClr val="accent1">
                      <a:lumMod val="75000"/>
                    </a:schemeClr>
                  </a:solidFill>
                </a:rPr>
                <a:t>binary </a:t>
              </a:r>
              <a:r>
                <a:rPr lang="en-US" altLang="zh-CN" dirty="0" smtClean="0">
                  <a:solidFill>
                    <a:schemeClr val="accent1">
                      <a:lumMod val="75000"/>
                    </a:schemeClr>
                  </a:solidFill>
                </a:rPr>
                <a:t>variable</a:t>
              </a:r>
            </a:p>
            <a:p>
              <a:r>
                <a:rPr lang="en-US" altLang="zh-CN" dirty="0">
                  <a:solidFill>
                    <a:schemeClr val="accent1">
                      <a:lumMod val="75000"/>
                    </a:schemeClr>
                  </a:solidFill>
                </a:rPr>
                <a:t>{</a:t>
              </a:r>
              <a:r>
                <a:rPr lang="en-US" altLang="zh-CN" dirty="0" smtClean="0">
                  <a:solidFill>
                    <a:schemeClr val="accent1">
                      <a:lumMod val="75000"/>
                    </a:schemeClr>
                  </a:solidFill>
                </a:rPr>
                <a:t>horizontal or vertical connection}</a:t>
              </a:r>
              <a:endParaRPr lang="en-US" altLang="zh-CN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11" name="直接箭头连接符 10"/>
            <p:cNvCxnSpPr>
              <a:stCxn id="9" idx="0"/>
              <a:endCxn id="10" idx="2"/>
            </p:cNvCxnSpPr>
            <p:nvPr/>
          </p:nvCxnSpPr>
          <p:spPr>
            <a:xfrm flipV="1">
              <a:off x="7404761" y="3099467"/>
              <a:ext cx="0" cy="70488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7893124" y="4616071"/>
            <a:ext cx="1838703" cy="968952"/>
            <a:chOff x="5992910" y="4784730"/>
            <a:chExt cx="1838703" cy="968952"/>
          </a:xfrm>
        </p:grpSpPr>
        <p:grpSp>
          <p:nvGrpSpPr>
            <p:cNvPr id="13" name="组合 12"/>
            <p:cNvGrpSpPr/>
            <p:nvPr/>
          </p:nvGrpSpPr>
          <p:grpSpPr>
            <a:xfrm rot="16200000">
              <a:off x="6612452" y="4957335"/>
              <a:ext cx="599620" cy="254409"/>
              <a:chOff x="4742339" y="3769837"/>
              <a:chExt cx="646791" cy="254409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5089387" y="3769837"/>
                <a:ext cx="299743" cy="254409"/>
              </a:xfrm>
              <a:prstGeom prst="rect">
                <a:avLst/>
              </a:prstGeom>
              <a:noFill/>
              <a:ln w="3175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6" name="直接箭头连接符 15"/>
              <p:cNvCxnSpPr>
                <a:stCxn id="15" idx="1"/>
                <a:endCxn id="14" idx="0"/>
              </p:cNvCxnSpPr>
              <p:nvPr/>
            </p:nvCxnSpPr>
            <p:spPr>
              <a:xfrm rot="5400000">
                <a:off x="4915863" y="3723519"/>
                <a:ext cx="0" cy="34704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20480"/>
            <p:cNvSpPr txBox="1"/>
            <p:nvPr/>
          </p:nvSpPr>
          <p:spPr>
            <a:xfrm>
              <a:off x="5992910" y="5384350"/>
              <a:ext cx="1838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accent1">
                      <a:lumMod val="75000"/>
                    </a:schemeClr>
                  </a:solidFill>
                </a:rPr>
                <a:t>Contact length</a:t>
              </a:r>
              <a:endParaRPr lang="en-US" altLang="zh-CN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157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Object function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矩形 5"/>
          <p:cNvSpPr/>
          <p:nvPr/>
        </p:nvSpPr>
        <p:spPr>
          <a:xfrm>
            <a:off x="5020490" y="2217449"/>
            <a:ext cx="1241457" cy="79208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426577" y="2206259"/>
            <a:ext cx="1438468" cy="79208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759396" y="2357760"/>
                <a:ext cx="5602688" cy="4891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fName>
                        <m:e>
                          <m:sSubSup>
                            <m:sSubSupPr>
                              <m:ctrlPr>
                                <a:rPr lang="en-US" altLang="zh-CN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US" altLang="zh-CN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sz="2800" b="1" i="1" smtClean="0"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US" altLang="zh-CN" sz="2800" b="1" i="1" smtClean="0">
                                      <a:latin typeface="Cambria Math" panose="02040503050406030204" pitchFamily="18" charset="0"/>
                                    </a:rPr>
                                    <m:t>𝒄𝒐𝒗𝒆𝒓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800" b="1" i="1" smtClean="0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altLang="zh-CN" sz="2800" b="1" i="1" smtClean="0">
                                  <a:latin typeface="Cambria Math" panose="02040503050406030204" pitchFamily="18" charset="0"/>
                                </a:rPr>
                                <m:t>𝒄𝒐𝒗𝒆𝒓</m:t>
                              </m:r>
                            </m:sub>
                            <m:sup/>
                          </m:sSubSup>
                          <m:d>
                            <m:dPr>
                              <m:ctrlPr>
                                <a:rPr lang="en-US" altLang="zh-CN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800" b="1" i="1" smtClean="0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</m:d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2800" b="1" i="1" smtClean="0"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e>
                            <m:sub>
                              <m:r>
                                <a:rPr lang="en-US" altLang="zh-CN" sz="2800" b="1" i="1" smtClean="0">
                                  <a:latin typeface="Cambria Math" panose="02040503050406030204" pitchFamily="18" charset="0"/>
                                </a:rPr>
                                <m:t>𝒔𝒊𝒛𝒆</m:t>
                              </m:r>
                            </m:sub>
                            <m:sup/>
                          </m:sSubSup>
                          <m:sSubSup>
                            <m:sSubSupPr>
                              <m:ctrlPr>
                                <a:rPr lang="en-US" altLang="zh-CN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800" b="1" i="1" smtClean="0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altLang="zh-CN" sz="2800" b="1" i="1" smtClean="0">
                                  <a:latin typeface="Cambria Math" panose="02040503050406030204" pitchFamily="18" charset="0"/>
                                </a:rPr>
                                <m:t>𝒔𝒊𝒛𝒆</m:t>
                              </m:r>
                            </m:sub>
                            <m:sup/>
                          </m:sSubSup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396" y="2357760"/>
                <a:ext cx="5602688" cy="48917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993931" y="3293864"/>
                <a:ext cx="5161156" cy="9882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𝒄𝒐𝒗𝒆𝒓</m:t>
                          </m:r>
                        </m:sub>
                        <m:sup/>
                      </m:sSubSup>
                      <m:d>
                        <m:d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</m:d>
                      <m:r>
                        <a:rPr lang="en-US" altLang="zh-CN" sz="2400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1" i="1">
                          <a:latin typeface="Cambria Math" panose="02040503050406030204" pitchFamily="18" charset="0"/>
                        </a:rPr>
                        <m:t>𝑨𝒓𝒆𝒂</m:t>
                      </m:r>
                      <m:d>
                        <m:d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</m:d>
                      <m:r>
                        <a:rPr lang="en-US" altLang="zh-CN" sz="2400" b="1" i="1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/>
                          </m:sSub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Sup>
                            <m:sSubSupPr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/>
                          </m:sSubSup>
                        </m:e>
                      </m:nary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931" y="3293864"/>
                <a:ext cx="5161156" cy="9882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993931" y="4365103"/>
                <a:ext cx="5546647" cy="9882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𝒔𝒊𝒛𝒆</m:t>
                          </m:r>
                        </m:sub>
                        <m:sup/>
                      </m:sSubSup>
                      <m:d>
                        <m:d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</m:d>
                      <m:r>
                        <a:rPr lang="en-US" altLang="zh-CN" sz="2400" b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/>
                              </m:sSub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nary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/>
                          </m:sSub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931" y="4365103"/>
                <a:ext cx="5546647" cy="98828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911" y="2141820"/>
            <a:ext cx="4207915" cy="341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3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980" y="1438031"/>
            <a:ext cx="10515600" cy="4510187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Motivation </a:t>
            </a:r>
            <a:r>
              <a:rPr lang="en-US" altLang="zh-CN" dirty="0"/>
              <a:t>&amp; Related </a:t>
            </a:r>
            <a:r>
              <a:rPr lang="en-US" altLang="zh-CN" dirty="0" smtClean="0"/>
              <a:t>work</a:t>
            </a:r>
          </a:p>
          <a:p>
            <a:pPr marL="0" indent="0">
              <a:buNone/>
            </a:pPr>
            <a:r>
              <a:rPr lang="en-US" altLang="zh-CN" dirty="0" smtClean="0"/>
              <a:t> </a:t>
            </a:r>
            <a:endParaRPr lang="en-US" altLang="zh-CN" dirty="0"/>
          </a:p>
          <a:p>
            <a:r>
              <a:rPr lang="en-US" altLang="zh-CN" dirty="0"/>
              <a:t>Basic </a:t>
            </a:r>
            <a:r>
              <a:rPr lang="en-US" altLang="zh-CN" dirty="0" smtClean="0"/>
              <a:t>algorithm</a:t>
            </a:r>
          </a:p>
          <a:p>
            <a:endParaRPr lang="en-US" altLang="zh-CN" dirty="0" smtClean="0"/>
          </a:p>
          <a:p>
            <a:r>
              <a:rPr lang="en-US" altLang="zh-CN" dirty="0" smtClean="0">
                <a:solidFill>
                  <a:srgbClr val="FF0000"/>
                </a:solidFill>
              </a:rPr>
              <a:t>Hierarchical algorithm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Results </a:t>
            </a:r>
            <a:r>
              <a:rPr lang="en-US" altLang="zh-CN" dirty="0"/>
              <a:t>&amp; </a:t>
            </a:r>
            <a:r>
              <a:rPr lang="en-US" altLang="zh-CN" dirty="0" smtClean="0"/>
              <a:t>Conclusions</a:t>
            </a:r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12957" y="6411204"/>
            <a:ext cx="5433646" cy="304625"/>
          </a:xfrm>
        </p:spPr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87379" y="6411203"/>
            <a:ext cx="2259227" cy="304625"/>
          </a:xfrm>
        </p:spPr>
        <p:txBody>
          <a:bodyPr/>
          <a:lstStyle/>
          <a:p>
            <a:fld id="{7AD14076-261D-44E2-B486-4068BDBB861D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442" y="1918067"/>
            <a:ext cx="6275164" cy="268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3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623" y="2806776"/>
            <a:ext cx="3136939" cy="253992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11" y="2787658"/>
            <a:ext cx="3157954" cy="255599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62" y="2858824"/>
            <a:ext cx="3040494" cy="24574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Hierarchical </a:t>
            </a:r>
            <a:r>
              <a:rPr lang="en-US" altLang="zh-CN" dirty="0"/>
              <a:t>Framework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7" name="右箭头 16"/>
          <p:cNvSpPr/>
          <p:nvPr/>
        </p:nvSpPr>
        <p:spPr>
          <a:xfrm>
            <a:off x="3811484" y="4033500"/>
            <a:ext cx="480053" cy="144016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右箭头 17"/>
          <p:cNvSpPr/>
          <p:nvPr/>
        </p:nvSpPr>
        <p:spPr>
          <a:xfrm>
            <a:off x="7811741" y="4033500"/>
            <a:ext cx="480053" cy="144016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8"/>
          <p:cNvSpPr txBox="1"/>
          <p:nvPr/>
        </p:nvSpPr>
        <p:spPr>
          <a:xfrm>
            <a:off x="545412" y="2141287"/>
            <a:ext cx="3109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Input Layout Domain </a:t>
            </a:r>
            <a:r>
              <a:rPr lang="en-US" altLang="zh-CN" sz="2000" dirty="0" smtClean="0"/>
              <a:t> </a:t>
            </a:r>
            <a:endParaRPr lang="zh-CN" altLang="en-US" sz="2000" dirty="0"/>
          </a:p>
        </p:txBody>
      </p:sp>
      <p:sp>
        <p:nvSpPr>
          <p:cNvPr id="22" name="TextBox 8"/>
          <p:cNvSpPr txBox="1"/>
          <p:nvPr/>
        </p:nvSpPr>
        <p:spPr>
          <a:xfrm>
            <a:off x="4574274" y="2136208"/>
            <a:ext cx="2942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/>
              <a:t>Intermediate </a:t>
            </a:r>
            <a:r>
              <a:rPr lang="en-US" altLang="zh-CN" sz="2000" dirty="0"/>
              <a:t>Result </a:t>
            </a:r>
            <a:endParaRPr lang="zh-CN" altLang="en-US" sz="2000" dirty="0"/>
          </a:p>
          <a:p>
            <a:pPr algn="ctr"/>
            <a:r>
              <a:rPr lang="en-US" altLang="zh-CN" sz="2000" dirty="0" smtClean="0"/>
              <a:t> </a:t>
            </a:r>
            <a:endParaRPr lang="zh-CN" altLang="en-US" sz="2000" dirty="0"/>
          </a:p>
        </p:txBody>
      </p:sp>
      <p:sp>
        <p:nvSpPr>
          <p:cNvPr id="24" name="TextBox 8"/>
          <p:cNvSpPr txBox="1"/>
          <p:nvPr/>
        </p:nvSpPr>
        <p:spPr>
          <a:xfrm>
            <a:off x="8531255" y="2136460"/>
            <a:ext cx="3039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Sub-domain Selection </a:t>
            </a:r>
            <a:endParaRPr lang="zh-CN" altLang="en-US" sz="2000" dirty="0"/>
          </a:p>
          <a:p>
            <a:pPr algn="ctr"/>
            <a:r>
              <a:rPr lang="en-US" altLang="zh-CN" sz="2000" dirty="0" smtClean="0"/>
              <a:t> 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2271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2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623" y="2819136"/>
            <a:ext cx="3138520" cy="2540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225" y="2806260"/>
            <a:ext cx="3154427" cy="255314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73" y="2844202"/>
            <a:ext cx="3107547" cy="25151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Hierarchical </a:t>
            </a:r>
            <a:r>
              <a:rPr lang="en-US" altLang="zh-CN" dirty="0"/>
              <a:t>Framework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7" name="右箭头 16"/>
          <p:cNvSpPr/>
          <p:nvPr/>
        </p:nvSpPr>
        <p:spPr>
          <a:xfrm>
            <a:off x="3811484" y="4033500"/>
            <a:ext cx="480053" cy="144016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右箭头 17"/>
          <p:cNvSpPr/>
          <p:nvPr/>
        </p:nvSpPr>
        <p:spPr>
          <a:xfrm>
            <a:off x="7811741" y="4033500"/>
            <a:ext cx="480053" cy="144016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8"/>
          <p:cNvSpPr txBox="1"/>
          <p:nvPr/>
        </p:nvSpPr>
        <p:spPr>
          <a:xfrm>
            <a:off x="548573" y="1982319"/>
            <a:ext cx="31099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/>
              <a:t>Initialization </a:t>
            </a:r>
            <a:r>
              <a:rPr lang="en-US" altLang="zh-CN" sz="2000" dirty="0"/>
              <a:t>&amp;</a:t>
            </a:r>
            <a:br>
              <a:rPr lang="en-US" altLang="zh-CN" sz="2000" dirty="0"/>
            </a:br>
            <a:r>
              <a:rPr lang="en-US" altLang="zh-CN" sz="2000" dirty="0"/>
              <a:t>Constraints Update </a:t>
            </a:r>
            <a:endParaRPr lang="zh-CN" altLang="en-US" sz="2000" dirty="0"/>
          </a:p>
          <a:p>
            <a:pPr algn="ctr"/>
            <a:r>
              <a:rPr lang="en-US" altLang="zh-CN" sz="2000" dirty="0" smtClean="0"/>
              <a:t> </a:t>
            </a:r>
            <a:endParaRPr lang="zh-CN" altLang="en-US" sz="2000" dirty="0"/>
          </a:p>
        </p:txBody>
      </p:sp>
      <p:sp>
        <p:nvSpPr>
          <p:cNvPr id="22" name="TextBox 8"/>
          <p:cNvSpPr txBox="1"/>
          <p:nvPr/>
        </p:nvSpPr>
        <p:spPr>
          <a:xfrm>
            <a:off x="4574274" y="2136208"/>
            <a:ext cx="2942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/>
              <a:t>Intermediate </a:t>
            </a:r>
            <a:r>
              <a:rPr lang="en-US" altLang="zh-CN" sz="2000" dirty="0"/>
              <a:t>Result </a:t>
            </a:r>
            <a:endParaRPr lang="zh-CN" altLang="en-US" sz="2000" dirty="0"/>
          </a:p>
          <a:p>
            <a:pPr algn="ctr"/>
            <a:r>
              <a:rPr lang="en-US" altLang="zh-CN" sz="2000" dirty="0" smtClean="0"/>
              <a:t> </a:t>
            </a:r>
            <a:endParaRPr lang="zh-CN" altLang="en-US" sz="2000" dirty="0"/>
          </a:p>
        </p:txBody>
      </p:sp>
      <p:sp>
        <p:nvSpPr>
          <p:cNvPr id="24" name="TextBox 8"/>
          <p:cNvSpPr txBox="1"/>
          <p:nvPr/>
        </p:nvSpPr>
        <p:spPr>
          <a:xfrm>
            <a:off x="8531255" y="2136460"/>
            <a:ext cx="3039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/>
              <a:t>Final </a:t>
            </a:r>
            <a:r>
              <a:rPr lang="en-US" altLang="zh-CN" sz="2000" dirty="0"/>
              <a:t>Result </a:t>
            </a:r>
            <a:endParaRPr lang="zh-CN" altLang="en-US" sz="2000" dirty="0"/>
          </a:p>
          <a:p>
            <a:pPr algn="ctr"/>
            <a:r>
              <a:rPr lang="en-US" altLang="zh-CN" sz="2000" dirty="0" smtClean="0"/>
              <a:t> 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22938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2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Large-scale </a:t>
            </a:r>
            <a:r>
              <a:rPr lang="en-US" altLang="zh-CN" dirty="0"/>
              <a:t>layout generation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2187352"/>
            <a:ext cx="4415857" cy="297150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73"/>
          <a:stretch/>
        </p:blipFill>
        <p:spPr>
          <a:xfrm>
            <a:off x="6736790" y="2038474"/>
            <a:ext cx="4507216" cy="3120380"/>
          </a:xfrm>
          <a:prstGeom prst="rect">
            <a:avLst/>
          </a:prstGeom>
        </p:spPr>
      </p:pic>
      <p:sp>
        <p:nvSpPr>
          <p:cNvPr id="9" name="右箭头 8"/>
          <p:cNvSpPr/>
          <p:nvPr/>
        </p:nvSpPr>
        <p:spPr>
          <a:xfrm>
            <a:off x="5831597" y="3454648"/>
            <a:ext cx="480053" cy="144016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1462640" y="2731864"/>
            <a:ext cx="1094509" cy="1661676"/>
            <a:chOff x="6365008" y="4784733"/>
            <a:chExt cx="1094509" cy="1661676"/>
          </a:xfrm>
        </p:grpSpPr>
        <p:grpSp>
          <p:nvGrpSpPr>
            <p:cNvPr id="12" name="组合 11"/>
            <p:cNvGrpSpPr/>
            <p:nvPr/>
          </p:nvGrpSpPr>
          <p:grpSpPr>
            <a:xfrm rot="16200000">
              <a:off x="6266092" y="5303700"/>
              <a:ext cx="1292344" cy="254409"/>
              <a:chOff x="3995119" y="3769837"/>
              <a:chExt cx="1394011" cy="254409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5089387" y="3769837"/>
                <a:ext cx="299743" cy="254409"/>
              </a:xfrm>
              <a:prstGeom prst="rect">
                <a:avLst/>
              </a:prstGeom>
              <a:noFill/>
              <a:ln w="3175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5" name="直接箭头连接符 14"/>
              <p:cNvCxnSpPr>
                <a:stCxn id="14" idx="1"/>
                <a:endCxn id="13" idx="0"/>
              </p:cNvCxnSpPr>
              <p:nvPr/>
            </p:nvCxnSpPr>
            <p:spPr>
              <a:xfrm rot="5400000" flipH="1">
                <a:off x="4542252" y="3349907"/>
                <a:ext cx="1" cy="10942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20480"/>
            <p:cNvSpPr txBox="1"/>
            <p:nvPr/>
          </p:nvSpPr>
          <p:spPr>
            <a:xfrm>
              <a:off x="6365008" y="6077077"/>
              <a:ext cx="10945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accent1">
                      <a:lumMod val="75000"/>
                    </a:schemeClr>
                  </a:solidFill>
                </a:rPr>
                <a:t>O</a:t>
              </a:r>
              <a:r>
                <a:rPr lang="en-US" altLang="zh-CN" dirty="0" smtClean="0">
                  <a:solidFill>
                    <a:schemeClr val="accent1">
                      <a:lumMod val="75000"/>
                    </a:schemeClr>
                  </a:solidFill>
                </a:rPr>
                <a:t>bstacle</a:t>
              </a:r>
              <a:endParaRPr lang="en-US" altLang="zh-CN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23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Large-scale </a:t>
            </a:r>
            <a:r>
              <a:rPr lang="en-US" altLang="zh-CN" dirty="0"/>
              <a:t>layout generation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3" name="video_v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2954" t="27176" r="22216" b="26342"/>
          <a:stretch/>
        </p:blipFill>
        <p:spPr>
          <a:xfrm>
            <a:off x="3186384" y="1714499"/>
            <a:ext cx="5819232" cy="393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980" y="1438031"/>
            <a:ext cx="10515600" cy="4510187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Motivation </a:t>
            </a:r>
            <a:r>
              <a:rPr lang="en-US" altLang="zh-CN" dirty="0"/>
              <a:t>&amp; Related </a:t>
            </a:r>
            <a:r>
              <a:rPr lang="en-US" altLang="zh-CN" dirty="0" smtClean="0"/>
              <a:t>work</a:t>
            </a:r>
          </a:p>
          <a:p>
            <a:pPr marL="0" indent="0">
              <a:buNone/>
            </a:pPr>
            <a:r>
              <a:rPr lang="en-US" altLang="zh-CN" dirty="0" smtClean="0"/>
              <a:t> </a:t>
            </a:r>
            <a:endParaRPr lang="en-US" altLang="zh-CN" dirty="0"/>
          </a:p>
          <a:p>
            <a:r>
              <a:rPr lang="en-US" altLang="zh-CN" dirty="0"/>
              <a:t>Basic </a:t>
            </a:r>
            <a:r>
              <a:rPr lang="en-US" altLang="zh-CN" dirty="0" smtClean="0"/>
              <a:t>algorithm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Hierarchical algorithm</a:t>
            </a:r>
          </a:p>
          <a:p>
            <a:endParaRPr lang="en-US" altLang="zh-CN" dirty="0" smtClean="0"/>
          </a:p>
          <a:p>
            <a:r>
              <a:rPr lang="en-US" altLang="zh-CN" dirty="0" smtClean="0">
                <a:solidFill>
                  <a:srgbClr val="FF0000"/>
                </a:solidFill>
              </a:rPr>
              <a:t>Results </a:t>
            </a:r>
            <a:r>
              <a:rPr lang="en-US" altLang="zh-CN" dirty="0">
                <a:solidFill>
                  <a:srgbClr val="FF0000"/>
                </a:solidFill>
              </a:rPr>
              <a:t>&amp; </a:t>
            </a:r>
            <a:r>
              <a:rPr lang="en-US" altLang="zh-CN" dirty="0" smtClean="0">
                <a:solidFill>
                  <a:srgbClr val="FF0000"/>
                </a:solidFill>
              </a:rPr>
              <a:t>Conclusions</a:t>
            </a:r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12957" y="6411204"/>
            <a:ext cx="5433646" cy="304625"/>
          </a:xfrm>
        </p:spPr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87379" y="6411203"/>
            <a:ext cx="2259227" cy="304625"/>
          </a:xfrm>
        </p:spPr>
        <p:txBody>
          <a:bodyPr/>
          <a:lstStyle/>
          <a:p>
            <a:fld id="{7AD14076-261D-44E2-B486-4068BDBB861D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442" y="1918067"/>
            <a:ext cx="6275164" cy="268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Building layouts in </a:t>
            </a:r>
            <a:r>
              <a:rPr lang="en-US" altLang="zh-CN" dirty="0" smtClean="0"/>
              <a:t>the real-world</a:t>
            </a:r>
            <a:endParaRPr lang="en-US" altLang="zh-CN" dirty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" name="Picture 2" descr="C:\Users\wuw0a\Documents\Visual Studio 2013\Project_2\Floorplan\arab-08-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21"/>
          <a:stretch/>
        </p:blipFill>
        <p:spPr bwMode="auto">
          <a:xfrm>
            <a:off x="1852118" y="2391418"/>
            <a:ext cx="2707190" cy="355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3900" y="2853882"/>
            <a:ext cx="4721484" cy="261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93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Apartment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" name="内容占位符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512" y="2338450"/>
            <a:ext cx="9408170" cy="321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5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Bungalow-style house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内容占位符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501" y="2184028"/>
            <a:ext cx="7716998" cy="376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7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Multi-story </a:t>
            </a:r>
            <a:r>
              <a:rPr lang="en-US" altLang="zh-CN" dirty="0"/>
              <a:t>house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7" y="2451554"/>
            <a:ext cx="8011886" cy="314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0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Office </a:t>
            </a:r>
            <a:r>
              <a:rPr lang="en-US" altLang="zh-CN" dirty="0"/>
              <a:t>building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812" y="2601970"/>
            <a:ext cx="10174375" cy="324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6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Shopping </a:t>
            </a:r>
            <a:r>
              <a:rPr lang="en-US" altLang="zh-CN" dirty="0"/>
              <a:t>mall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82" y="2416944"/>
            <a:ext cx="10039835" cy="32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1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Supermarket</a:t>
            </a:r>
            <a:endParaRPr lang="en-US" altLang="zh-CN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610" y="2327920"/>
            <a:ext cx="9686779" cy="341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7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Comparisons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519" y="1621662"/>
            <a:ext cx="8758961" cy="3600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979722" y="5553787"/>
            <a:ext cx="14593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/>
              <a:t>Our </a:t>
            </a:r>
            <a:r>
              <a:rPr lang="en-US" altLang="zh-CN" sz="2000" dirty="0" smtClean="0"/>
              <a:t>method</a:t>
            </a:r>
            <a:endParaRPr lang="zh-CN" altLang="en-US" sz="2000" dirty="0"/>
          </a:p>
        </p:txBody>
      </p:sp>
      <p:sp>
        <p:nvSpPr>
          <p:cNvPr id="9" name="矩形 8"/>
          <p:cNvSpPr/>
          <p:nvPr/>
        </p:nvSpPr>
        <p:spPr>
          <a:xfrm>
            <a:off x="7387487" y="5553787"/>
            <a:ext cx="21368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/>
              <a:t>Stochastic Method</a:t>
            </a:r>
          </a:p>
        </p:txBody>
      </p:sp>
    </p:spTree>
    <p:extLst>
      <p:ext uri="{BB962C8B-B14F-4D97-AF65-F5344CB8AC3E}">
        <p14:creationId xmlns:p14="http://schemas.microsoft.com/office/powerpoint/2010/main" val="291765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Comparisons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t="37576" b="32243"/>
          <a:stretch/>
        </p:blipFill>
        <p:spPr>
          <a:xfrm>
            <a:off x="966997" y="1540025"/>
            <a:ext cx="10258006" cy="437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Limitation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 dirty="0" smtClean="0"/>
              <a:t>Non </a:t>
            </a:r>
            <a:r>
              <a:rPr lang="en-US" altLang="zh-CN" sz="2400" dirty="0"/>
              <a:t>axis‐aligned </a:t>
            </a:r>
            <a:r>
              <a:rPr lang="en-US" altLang="zh-CN" sz="2400" dirty="0" smtClean="0"/>
              <a:t>layout </a:t>
            </a:r>
            <a:r>
              <a:rPr lang="en-US" altLang="zh-CN" sz="2400" dirty="0"/>
              <a:t/>
            </a:r>
            <a:br>
              <a:rPr lang="en-US" altLang="zh-CN" sz="2400" dirty="0"/>
            </a:b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 b="14300"/>
          <a:stretch/>
        </p:blipFill>
        <p:spPr>
          <a:xfrm>
            <a:off x="3723737" y="2419610"/>
            <a:ext cx="4744525" cy="309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1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 dirty="0"/>
              <a:t>A layout computation method that </a:t>
            </a:r>
            <a:r>
              <a:rPr lang="en-US" altLang="zh-CN" sz="2400"/>
              <a:t>is </a:t>
            </a:r>
            <a:r>
              <a:rPr lang="en-US" altLang="zh-CN" sz="2400" smtClean="0"/>
              <a:t>much faster </a:t>
            </a:r>
            <a:r>
              <a:rPr lang="en-US" altLang="zh-CN" sz="2400" dirty="0"/>
              <a:t>than previous work built on stochastic optimization </a:t>
            </a:r>
            <a:br>
              <a:rPr lang="en-US" altLang="zh-CN" sz="2400" dirty="0"/>
            </a:br>
            <a:endParaRPr lang="en-US" altLang="zh-CN" sz="2400" dirty="0"/>
          </a:p>
          <a:p>
            <a:pPr>
              <a:lnSpc>
                <a:spcPct val="100000"/>
              </a:lnSpc>
            </a:pPr>
            <a:r>
              <a:rPr lang="en-US" altLang="zh-CN" sz="2400" dirty="0"/>
              <a:t>A parametric representation of interior layouts that is more general than previous methods built on tiling</a:t>
            </a:r>
          </a:p>
          <a:p>
            <a:pPr>
              <a:lnSpc>
                <a:spcPct val="100000"/>
              </a:lnSpc>
            </a:pPr>
            <a:endParaRPr lang="en-US" altLang="zh-CN" sz="2400" dirty="0"/>
          </a:p>
          <a:p>
            <a:pPr>
              <a:lnSpc>
                <a:spcPct val="100000"/>
              </a:lnSpc>
            </a:pPr>
            <a:r>
              <a:rPr lang="en-US" altLang="zh-CN" sz="2400" dirty="0"/>
              <a:t>Building </a:t>
            </a:r>
            <a:r>
              <a:rPr lang="en-US" altLang="zh-CN" sz="2400" dirty="0" smtClean="0"/>
              <a:t>interiors on </a:t>
            </a:r>
            <a:r>
              <a:rPr lang="en-US" altLang="zh-CN" sz="2400" dirty="0"/>
              <a:t>a larger scale than previous work </a:t>
            </a:r>
            <a:endParaRPr lang="zh-CN" alt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86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Architectural </a:t>
            </a:r>
            <a:r>
              <a:rPr lang="en-US" altLang="zh-CN" dirty="0"/>
              <a:t>layout design in </a:t>
            </a:r>
            <a:r>
              <a:rPr lang="en-US" altLang="zh-CN" dirty="0" smtClean="0"/>
              <a:t>the real-world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1357176" y="2608191"/>
            <a:ext cx="9477647" cy="2852809"/>
            <a:chOff x="755576" y="1794736"/>
            <a:chExt cx="7910239" cy="238101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391" y="1794736"/>
              <a:ext cx="3816424" cy="2381013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1794736"/>
              <a:ext cx="3583920" cy="2381013"/>
            </a:xfrm>
            <a:prstGeom prst="rect">
              <a:avLst/>
            </a:prstGeom>
          </p:spPr>
        </p:pic>
      </p:grpSp>
      <p:sp>
        <p:nvSpPr>
          <p:cNvPr id="9" name="TextBox 26"/>
          <p:cNvSpPr txBox="1"/>
          <p:nvPr/>
        </p:nvSpPr>
        <p:spPr>
          <a:xfrm rot="20850539">
            <a:off x="8184264" y="1223469"/>
            <a:ext cx="3096344" cy="101566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Automatic </a:t>
            </a:r>
            <a:r>
              <a:rPr lang="en-US" altLang="zh-CN" sz="3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</a:t>
            </a:r>
            <a:endParaRPr lang="zh-CN" altLang="en-US" sz="3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170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Thanks!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8" name="内容占位符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937" y="1690370"/>
            <a:ext cx="7926125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5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sz="2400" dirty="0"/>
              <a:t>Funding agencies</a:t>
            </a:r>
            <a:r>
              <a:rPr lang="en-US" altLang="zh-CN" sz="2400" dirty="0" smtClean="0"/>
              <a:t>:</a:t>
            </a:r>
            <a:endParaRPr lang="en-US" altLang="zh-CN" sz="2400" dirty="0"/>
          </a:p>
          <a:p>
            <a:pPr lvl="1">
              <a:lnSpc>
                <a:spcPct val="100000"/>
              </a:lnSpc>
            </a:pPr>
            <a:r>
              <a:rPr lang="en-US" altLang="zh-CN" dirty="0"/>
              <a:t>KAUST Office of Sponsored Research (OSR) under Award No. OCRF-2014-CGR3-62140401 </a:t>
            </a:r>
          </a:p>
          <a:p>
            <a:pPr lvl="1">
              <a:lnSpc>
                <a:spcPct val="100000"/>
              </a:lnSpc>
            </a:pPr>
            <a:r>
              <a:rPr lang="en-US" altLang="zh-CN" dirty="0"/>
              <a:t>The Visual Computing Center at KAUST </a:t>
            </a:r>
          </a:p>
          <a:p>
            <a:pPr lvl="1">
              <a:lnSpc>
                <a:spcPct val="100000"/>
              </a:lnSpc>
            </a:pPr>
            <a:r>
              <a:rPr lang="en-US" altLang="zh-CN" dirty="0"/>
              <a:t>National Natural Science Foundation of China (61070071,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zh-CN" dirty="0"/>
              <a:t>    61672481, 11626253</a:t>
            </a:r>
            <a:r>
              <a:rPr lang="en-US" altLang="zh-CN" dirty="0" smtClean="0"/>
              <a:t>)</a:t>
            </a:r>
            <a:endParaRPr lang="en-US" altLang="zh-CN" dirty="0"/>
          </a:p>
          <a:p>
            <a:pPr lvl="1">
              <a:lnSpc>
                <a:spcPct val="100000"/>
              </a:lnSpc>
            </a:pPr>
            <a:r>
              <a:rPr lang="en-US" altLang="zh-CN" dirty="0"/>
              <a:t>The One Hundred Talent Project of the Chinese Academy of </a:t>
            </a:r>
            <a:r>
              <a:rPr lang="en-US" altLang="zh-CN" dirty="0" smtClean="0"/>
              <a:t>Sciences</a:t>
            </a:r>
            <a:endParaRPr lang="en-US" altLang="zh-C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12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Problem </a:t>
            </a:r>
            <a:r>
              <a:rPr lang="en-US" altLang="zh-CN" dirty="0"/>
              <a:t>statement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050" y="2030120"/>
            <a:ext cx="4448182" cy="345628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1141596" y="1586438"/>
            <a:ext cx="2858904" cy="4604066"/>
            <a:chOff x="1141596" y="1586438"/>
            <a:chExt cx="2858904" cy="460406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567" y="1586438"/>
              <a:ext cx="2746010" cy="2129122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1141596" y="4403097"/>
              <a:ext cx="2858904" cy="169850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330691" y="4476004"/>
              <a:ext cx="2489201" cy="171450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rm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zh-CN" dirty="0" smtClean="0"/>
                <a:t>Size constraint</a:t>
              </a:r>
            </a:p>
            <a:p>
              <a:pPr>
                <a:lnSpc>
                  <a:spcPct val="110000"/>
                </a:lnSpc>
              </a:pPr>
              <a:r>
                <a:rPr lang="en-US" altLang="zh-CN" dirty="0" smtClean="0"/>
                <a:t>Aspect ration constraint</a:t>
              </a:r>
            </a:p>
            <a:p>
              <a:pPr>
                <a:lnSpc>
                  <a:spcPct val="110000"/>
                </a:lnSpc>
              </a:pPr>
              <a:r>
                <a:rPr lang="en-US" altLang="zh-CN" dirty="0" smtClean="0"/>
                <a:t>Boundary constraint</a:t>
              </a:r>
            </a:p>
            <a:p>
              <a:pPr>
                <a:lnSpc>
                  <a:spcPct val="110000"/>
                </a:lnSpc>
              </a:pPr>
              <a:r>
                <a:rPr lang="en-US" altLang="zh-CN" dirty="0" smtClean="0"/>
                <a:t>Adjacency constraint</a:t>
              </a:r>
            </a:p>
            <a:p>
              <a:pPr>
                <a:lnSpc>
                  <a:spcPct val="110000"/>
                </a:lnSpc>
              </a:pPr>
              <a:r>
                <a:rPr lang="en-US" altLang="zh-CN" dirty="0" smtClean="0"/>
                <a:t>……</a:t>
              </a:r>
            </a:p>
          </p:txBody>
        </p:sp>
        <p:sp>
          <p:nvSpPr>
            <p:cNvPr id="21" name="加号 20"/>
            <p:cNvSpPr>
              <a:spLocks noChangeAspect="1"/>
            </p:cNvSpPr>
            <p:nvPr/>
          </p:nvSpPr>
          <p:spPr>
            <a:xfrm>
              <a:off x="2310972" y="3830233"/>
              <a:ext cx="457200" cy="479165"/>
            </a:xfrm>
            <a:prstGeom prst="mathPlus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右箭头 22"/>
          <p:cNvSpPr/>
          <p:nvPr/>
        </p:nvSpPr>
        <p:spPr>
          <a:xfrm>
            <a:off x="5109874" y="3830233"/>
            <a:ext cx="86409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82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Related </a:t>
            </a:r>
            <a:r>
              <a:rPr lang="en-US" altLang="zh-CN" dirty="0"/>
              <a:t>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CN" dirty="0" smtClean="0"/>
              <a:t>Architectural floorplan design</a:t>
            </a:r>
          </a:p>
          <a:p>
            <a:pPr lvl="1">
              <a:lnSpc>
                <a:spcPct val="110000"/>
              </a:lnSpc>
              <a:buFont typeface="Wingdings" charset="0"/>
              <a:buChar char="q"/>
              <a:defRPr/>
            </a:pPr>
            <a:r>
              <a:rPr lang="en-US" altLang="zh-CN" sz="2200" dirty="0" smtClean="0"/>
              <a:t> Stochastic </a:t>
            </a:r>
            <a:r>
              <a:rPr lang="en-US" altLang="zh-CN" sz="2200" dirty="0"/>
              <a:t>method [Merrell et al. 2010]</a:t>
            </a:r>
          </a:p>
          <a:p>
            <a:pPr lvl="1">
              <a:lnSpc>
                <a:spcPct val="110000"/>
              </a:lnSpc>
              <a:buFont typeface="Wingdings" charset="0"/>
              <a:buChar char="q"/>
              <a:defRPr/>
            </a:pPr>
            <a:r>
              <a:rPr lang="en-US" altLang="zh-CN" sz="2200" dirty="0" smtClean="0"/>
              <a:t> Component-based </a:t>
            </a:r>
            <a:r>
              <a:rPr lang="en-US" altLang="zh-CN" sz="2200" dirty="0"/>
              <a:t>[Leblanc et al. 2011]</a:t>
            </a:r>
          </a:p>
          <a:p>
            <a:pPr lvl="1">
              <a:lnSpc>
                <a:spcPct val="110000"/>
              </a:lnSpc>
              <a:buFont typeface="Wingdings" charset="0"/>
              <a:buChar char="q"/>
              <a:defRPr/>
            </a:pPr>
            <a:r>
              <a:rPr lang="en-US" altLang="zh-CN" sz="2200" dirty="0" smtClean="0"/>
              <a:t> Constraint, </a:t>
            </a:r>
            <a:r>
              <a:rPr lang="en-US" altLang="zh-CN" sz="2200" dirty="0"/>
              <a:t>concrete-based [Liu et al. 2013]</a:t>
            </a:r>
          </a:p>
          <a:p>
            <a:pPr lvl="1">
              <a:lnSpc>
                <a:spcPct val="110000"/>
              </a:lnSpc>
              <a:buFont typeface="Wingdings" charset="0"/>
              <a:buChar char="q"/>
              <a:defRPr/>
            </a:pPr>
            <a:r>
              <a:rPr lang="en-US" altLang="zh-CN" sz="2200" dirty="0" smtClean="0"/>
              <a:t> Layout exploring </a:t>
            </a:r>
            <a:r>
              <a:rPr lang="en-US" altLang="zh-CN" sz="2200" dirty="0"/>
              <a:t>[Bao et al. 2013]</a:t>
            </a:r>
          </a:p>
          <a:p>
            <a:pPr marL="457200" lvl="1" indent="0">
              <a:lnSpc>
                <a:spcPct val="110000"/>
              </a:lnSpc>
              <a:buNone/>
              <a:defRPr/>
            </a:pPr>
            <a:r>
              <a:rPr lang="en-US" altLang="zh-CN" sz="2200" dirty="0" smtClean="0"/>
              <a:t>……</a:t>
            </a:r>
            <a:endParaRPr lang="en-US" altLang="zh-CN" sz="2200" dirty="0"/>
          </a:p>
          <a:p>
            <a:pPr marL="457200" lvl="1" indent="0">
              <a:buNone/>
              <a:defRPr/>
            </a:pPr>
            <a:endParaRPr lang="en-US" altLang="zh-CN" sz="2200" dirty="0"/>
          </a:p>
          <a:p>
            <a:r>
              <a:rPr lang="en-US" altLang="zh-CN" dirty="0"/>
              <a:t>Urban layout </a:t>
            </a:r>
            <a:r>
              <a:rPr lang="en-US" altLang="zh-CN" dirty="0" smtClean="0"/>
              <a:t>modeling</a:t>
            </a:r>
            <a:endParaRPr lang="en-US" altLang="zh-CN" dirty="0"/>
          </a:p>
          <a:p>
            <a:pPr lvl="1">
              <a:lnSpc>
                <a:spcPct val="120000"/>
              </a:lnSpc>
              <a:buFont typeface="Wingdings" charset="0"/>
              <a:buChar char="q"/>
              <a:defRPr/>
            </a:pPr>
            <a:r>
              <a:rPr lang="en-US" altLang="zh-CN" sz="2200" dirty="0"/>
              <a:t> </a:t>
            </a:r>
            <a:r>
              <a:rPr lang="en-US" altLang="zh-CN" sz="2200" dirty="0" smtClean="0"/>
              <a:t>Hierarchical </a:t>
            </a:r>
            <a:r>
              <a:rPr lang="en-US" altLang="zh-CN" sz="2200" dirty="0"/>
              <a:t>splitting [Yan et al. 2013</a:t>
            </a:r>
            <a:r>
              <a:rPr lang="en-US" altLang="zh-CN" sz="2200" dirty="0" smtClean="0"/>
              <a:t>]</a:t>
            </a:r>
          </a:p>
          <a:p>
            <a:pPr lvl="1">
              <a:lnSpc>
                <a:spcPct val="120000"/>
              </a:lnSpc>
              <a:buFont typeface="Wingdings" charset="0"/>
              <a:buChar char="q"/>
              <a:defRPr/>
            </a:pPr>
            <a:r>
              <a:rPr lang="en-US" altLang="zh-CN" sz="2200" dirty="0" smtClean="0"/>
              <a:t> Tiling-based </a:t>
            </a:r>
            <a:r>
              <a:rPr lang="en-US" altLang="zh-CN" sz="2200" dirty="0"/>
              <a:t>[Peng et al. 2014</a:t>
            </a:r>
            <a:r>
              <a:rPr lang="en-US" altLang="zh-CN" sz="2200" dirty="0" smtClean="0"/>
              <a:t>]</a:t>
            </a:r>
          </a:p>
          <a:p>
            <a:pPr lvl="1">
              <a:lnSpc>
                <a:spcPct val="120000"/>
              </a:lnSpc>
              <a:buFont typeface="Wingdings" charset="0"/>
              <a:buChar char="q"/>
              <a:defRPr/>
            </a:pPr>
            <a:r>
              <a:rPr lang="en-US" altLang="zh-CN" sz="2200" dirty="0"/>
              <a:t> </a:t>
            </a:r>
            <a:r>
              <a:rPr lang="en-US" altLang="zh-CN" sz="2200" dirty="0" smtClean="0"/>
              <a:t>Network </a:t>
            </a:r>
            <a:r>
              <a:rPr lang="en-US" altLang="zh-CN" sz="2200" dirty="0"/>
              <a:t>design [Peng et al. 2016]</a:t>
            </a:r>
          </a:p>
          <a:p>
            <a:pPr lvl="1">
              <a:lnSpc>
                <a:spcPct val="120000"/>
              </a:lnSpc>
              <a:buFont typeface="Wingdings" charset="0"/>
              <a:buChar char="q"/>
              <a:defRPr/>
            </a:pPr>
            <a:r>
              <a:rPr lang="en-US" altLang="zh-CN" sz="2200" dirty="0"/>
              <a:t> Crowd-driven [Feng et al. 2016]</a:t>
            </a:r>
          </a:p>
          <a:p>
            <a:pPr marL="457200" lvl="1" indent="0">
              <a:lnSpc>
                <a:spcPct val="120000"/>
              </a:lnSpc>
              <a:buNone/>
              <a:defRPr/>
            </a:pPr>
            <a:r>
              <a:rPr lang="en-US" altLang="zh-CN" sz="2200" dirty="0" smtClean="0"/>
              <a:t>……</a:t>
            </a:r>
            <a:endParaRPr lang="en-US" altLang="zh-CN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959" y="1209305"/>
            <a:ext cx="3013641" cy="20127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6"/>
          <a:stretch/>
        </p:blipFill>
        <p:spPr>
          <a:xfrm>
            <a:off x="7147935" y="3972485"/>
            <a:ext cx="4597300" cy="1693847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9230338" y="3219707"/>
            <a:ext cx="2558393" cy="3988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10000"/>
              </a:lnSpc>
              <a:defRPr/>
            </a:pPr>
            <a:r>
              <a:rPr lang="en-US" altLang="zh-CN" sz="2000" dirty="0"/>
              <a:t>[Bao et al. 2013]</a:t>
            </a:r>
          </a:p>
        </p:txBody>
      </p:sp>
      <p:sp>
        <p:nvSpPr>
          <p:cNvPr id="17" name="矩形 16"/>
          <p:cNvSpPr/>
          <p:nvPr/>
        </p:nvSpPr>
        <p:spPr>
          <a:xfrm>
            <a:off x="9110882" y="5757735"/>
            <a:ext cx="2677849" cy="421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20000"/>
              </a:lnSpc>
              <a:defRPr/>
            </a:pPr>
            <a:r>
              <a:rPr lang="en-US" altLang="zh-CN" sz="2000" dirty="0"/>
              <a:t>[Feng et al. 2016]</a:t>
            </a:r>
          </a:p>
        </p:txBody>
      </p:sp>
    </p:spTree>
    <p:extLst>
      <p:ext uri="{BB962C8B-B14F-4D97-AF65-F5344CB8AC3E}">
        <p14:creationId xmlns:p14="http://schemas.microsoft.com/office/powerpoint/2010/main" val="197083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Related </a:t>
            </a:r>
            <a:r>
              <a:rPr lang="en-US" altLang="zh-CN" dirty="0"/>
              <a:t>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Computer-generated </a:t>
            </a:r>
            <a:r>
              <a:rPr lang="en-US" altLang="zh-CN" dirty="0"/>
              <a:t>residential building </a:t>
            </a:r>
            <a:r>
              <a:rPr lang="en-US" altLang="zh-CN" dirty="0" smtClean="0"/>
              <a:t>layouts</a:t>
            </a:r>
          </a:p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 [</a:t>
            </a:r>
            <a:r>
              <a:rPr lang="en-US" altLang="zh-CN" sz="2800" dirty="0" smtClean="0"/>
              <a:t>Merrell </a:t>
            </a:r>
            <a:r>
              <a:rPr lang="en-US" altLang="zh-CN" dirty="0"/>
              <a:t>et al. 2010]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12" name="组合 11"/>
          <p:cNvGrpSpPr/>
          <p:nvPr/>
        </p:nvGrpSpPr>
        <p:grpSpPr>
          <a:xfrm>
            <a:off x="1106045" y="2781300"/>
            <a:ext cx="9979910" cy="2567924"/>
            <a:chOff x="467544" y="2514600"/>
            <a:chExt cx="8229600" cy="2117553"/>
          </a:xfrm>
        </p:grpSpPr>
        <p:graphicFrame>
          <p:nvGraphicFramePr>
            <p:cNvPr id="13" name="Object 4"/>
            <p:cNvGraphicFramePr>
              <a:graphicFrameLocks noGrp="1" noChangeAspect="1"/>
            </p:cNvGraphicFramePr>
            <p:nvPr>
              <p:ph idx="1"/>
              <p:extLst>
                <p:ext uri="{D42A27DB-BD31-4B8C-83A1-F6EECF244321}">
                  <p14:modId xmlns:p14="http://schemas.microsoft.com/office/powerpoint/2010/main" val="303069478"/>
                </p:ext>
              </p:extLst>
            </p:nvPr>
          </p:nvGraphicFramePr>
          <p:xfrm>
            <a:off x="467544" y="2514600"/>
            <a:ext cx="8229600" cy="1512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54" name="Image" r:id="rId4" imgW="19073016" imgH="3504762" progId="Photoshop.Image.12">
                    <p:embed/>
                  </p:oleObj>
                </mc:Choice>
                <mc:Fallback>
                  <p:oleObj name="Image" r:id="rId4" imgW="19073016" imgH="3504762" progId="Photoshop.Image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544" y="2514600"/>
                          <a:ext cx="8229600" cy="15128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467544" y="4149938"/>
              <a:ext cx="838326" cy="482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solidFill>
                    <a:srgbClr val="990000"/>
                  </a:solidFill>
                  <a:latin typeface="Arial" charset="0"/>
                  <a:ea typeface="ＭＳ Ｐゴシック" charset="0"/>
                </a:rPr>
                <a:t>200 </a:t>
              </a:r>
            </a:p>
            <a:p>
              <a:pPr algn="ctr">
                <a:defRPr/>
              </a:pPr>
              <a:r>
                <a:rPr lang="en-US" sz="1600" dirty="0">
                  <a:solidFill>
                    <a:srgbClr val="990000"/>
                  </a:solidFill>
                  <a:latin typeface="Arial" charset="0"/>
                  <a:ea typeface="ＭＳ Ｐゴシック" charset="0"/>
                </a:rPr>
                <a:t>iterations</a:t>
              </a:r>
            </a:p>
          </p:txBody>
        </p:sp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2342007" y="4149937"/>
              <a:ext cx="838326" cy="482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solidFill>
                    <a:srgbClr val="990000"/>
                  </a:solidFill>
                  <a:latin typeface="Arial" charset="0"/>
                  <a:ea typeface="ＭＳ Ｐゴシック" charset="0"/>
                </a:rPr>
                <a:t>2,000 </a:t>
              </a:r>
            </a:p>
            <a:p>
              <a:pPr algn="ctr">
                <a:defRPr/>
              </a:pPr>
              <a:r>
                <a:rPr lang="en-US" sz="1600" dirty="0">
                  <a:solidFill>
                    <a:srgbClr val="990000"/>
                  </a:solidFill>
                  <a:latin typeface="Arial" charset="0"/>
                  <a:ea typeface="ＭＳ Ｐゴシック" charset="0"/>
                </a:rPr>
                <a:t>iterations</a:t>
              </a:r>
            </a:p>
          </p:txBody>
        </p:sp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>
              <a:off x="4941367" y="4149936"/>
              <a:ext cx="838326" cy="482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solidFill>
                    <a:srgbClr val="990000"/>
                  </a:solidFill>
                  <a:latin typeface="Arial" charset="0"/>
                  <a:ea typeface="ＭＳ Ｐゴシック" charset="0"/>
                </a:rPr>
                <a:t>20,000 </a:t>
              </a:r>
            </a:p>
            <a:p>
              <a:pPr algn="ctr">
                <a:defRPr/>
              </a:pPr>
              <a:r>
                <a:rPr lang="en-US" sz="1600" dirty="0">
                  <a:solidFill>
                    <a:srgbClr val="990000"/>
                  </a:solidFill>
                  <a:latin typeface="Arial" charset="0"/>
                  <a:ea typeface="ＭＳ Ｐゴシック" charset="0"/>
                </a:rPr>
                <a:t>iterations</a:t>
              </a:r>
            </a:p>
          </p:txBody>
        </p:sp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7297830" y="4149936"/>
              <a:ext cx="838326" cy="482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solidFill>
                    <a:srgbClr val="990000"/>
                  </a:solidFill>
                  <a:latin typeface="Arial" charset="0"/>
                  <a:ea typeface="ＭＳ Ｐゴシック" charset="0"/>
                </a:rPr>
                <a:t>100,000 </a:t>
              </a:r>
            </a:p>
            <a:p>
              <a:pPr algn="ctr">
                <a:defRPr/>
              </a:pPr>
              <a:r>
                <a:rPr lang="en-US" sz="1600" dirty="0">
                  <a:solidFill>
                    <a:srgbClr val="990000"/>
                  </a:solidFill>
                  <a:latin typeface="Arial" charset="0"/>
                  <a:ea typeface="ＭＳ Ｐゴシック" charset="0"/>
                </a:rPr>
                <a:t>iterations</a:t>
              </a:r>
            </a:p>
          </p:txBody>
        </p:sp>
      </p:grpSp>
      <p:sp>
        <p:nvSpPr>
          <p:cNvPr id="24" name="TextBox 26"/>
          <p:cNvSpPr txBox="1"/>
          <p:nvPr/>
        </p:nvSpPr>
        <p:spPr>
          <a:xfrm rot="20850539">
            <a:off x="8721104" y="4812061"/>
            <a:ext cx="3096344" cy="101566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Scalability </a:t>
            </a:r>
            <a:endParaRPr lang="en-US" altLang="zh-CN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CN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3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altLang="zh-CN" sz="3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roblem</a:t>
            </a:r>
            <a:endParaRPr lang="zh-CN" altLang="en-US" sz="3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45735" y="5499244"/>
            <a:ext cx="31005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Stochastic method</a:t>
            </a:r>
          </a:p>
        </p:txBody>
      </p:sp>
    </p:spTree>
    <p:extLst>
      <p:ext uri="{BB962C8B-B14F-4D97-AF65-F5344CB8AC3E}">
        <p14:creationId xmlns:p14="http://schemas.microsoft.com/office/powerpoint/2010/main" val="249854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Related </a:t>
            </a:r>
            <a:r>
              <a:rPr lang="en-US" altLang="zh-CN" dirty="0"/>
              <a:t>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Computing </a:t>
            </a:r>
            <a:r>
              <a:rPr lang="en-US" altLang="zh-CN" dirty="0"/>
              <a:t>layouts with deformable templates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altLang="zh-CN" sz="2800" dirty="0"/>
              <a:t>[Peng et al. 2014]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1775465" y="2716182"/>
            <a:ext cx="8641069" cy="2801301"/>
            <a:chOff x="179403" y="1987058"/>
            <a:chExt cx="11802138" cy="3826071"/>
          </a:xfrm>
        </p:grpSpPr>
        <p:pic>
          <p:nvPicPr>
            <p:cNvPr id="7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1369" y="2876371"/>
              <a:ext cx="2599715" cy="2936756"/>
            </a:xfrm>
            <a:prstGeom prst="rect">
              <a:avLst/>
            </a:prstGeom>
          </p:spPr>
        </p:pic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611" y="2876373"/>
              <a:ext cx="2601862" cy="2936756"/>
            </a:xfrm>
            <a:prstGeom prst="rect">
              <a:avLst/>
            </a:prstGeom>
          </p:spPr>
        </p:pic>
        <p:pic>
          <p:nvPicPr>
            <p:cNvPr id="9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7999" y="2897050"/>
              <a:ext cx="2583542" cy="2916077"/>
            </a:xfrm>
            <a:prstGeom prst="rect">
              <a:avLst/>
            </a:prstGeom>
          </p:spPr>
        </p:pic>
        <p:sp>
          <p:nvSpPr>
            <p:cNvPr id="10" name="Down Arrow 17"/>
            <p:cNvSpPr/>
            <p:nvPr/>
          </p:nvSpPr>
          <p:spPr>
            <a:xfrm rot="16200000">
              <a:off x="3641218" y="4584431"/>
              <a:ext cx="200644" cy="305737"/>
            </a:xfrm>
            <a:prstGeom prst="downArrow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Down Arrow 22"/>
            <p:cNvSpPr/>
            <p:nvPr/>
          </p:nvSpPr>
          <p:spPr>
            <a:xfrm rot="16200000">
              <a:off x="6354784" y="4584430"/>
              <a:ext cx="200644" cy="305737"/>
            </a:xfrm>
            <a:prstGeom prst="downArrow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3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403" y="3583480"/>
              <a:ext cx="1912350" cy="2229646"/>
            </a:xfrm>
            <a:prstGeom prst="rect">
              <a:avLst/>
            </a:prstGeom>
          </p:spPr>
        </p:pic>
        <p:pic>
          <p:nvPicPr>
            <p:cNvPr id="13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4572" y="1987058"/>
              <a:ext cx="2103120" cy="2074279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4" name="Curved Connector 25"/>
            <p:cNvCxnSpPr>
              <a:cxnSpLocks noChangeAspect="1"/>
            </p:cNvCxnSpPr>
            <p:nvPr/>
          </p:nvCxnSpPr>
          <p:spPr>
            <a:xfrm rot="10800000" flipV="1">
              <a:off x="1401304" y="3690237"/>
              <a:ext cx="327502" cy="301752"/>
            </a:xfrm>
            <a:prstGeom prst="curvedConnector2">
              <a:avLst/>
            </a:prstGeom>
            <a:ln w="38100">
              <a:solidFill>
                <a:srgbClr val="000000">
                  <a:alpha val="6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26"/>
          <p:cNvSpPr txBox="1"/>
          <p:nvPr/>
        </p:nvSpPr>
        <p:spPr>
          <a:xfrm rot="20850539">
            <a:off x="8384717" y="4742692"/>
            <a:ext cx="3498218" cy="101566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altLang="zh-CN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nly </a:t>
            </a:r>
            <a:r>
              <a:rPr lang="en-US" altLang="zh-C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pre-defined</a:t>
            </a:r>
            <a:r>
              <a:rPr lang="en-US" altLang="zh-CN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templates </a:t>
            </a:r>
            <a:endParaRPr lang="zh-CN" altLang="en-US" sz="3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602500" y="5626893"/>
            <a:ext cx="35355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/>
              <a:t>Tiling</a:t>
            </a:r>
            <a:r>
              <a:rPr lang="en-US" altLang="zh-CN" sz="2800" dirty="0"/>
              <a:t>-based</a:t>
            </a:r>
            <a:r>
              <a:rPr lang="en-US" altLang="zh-CN" sz="2800" dirty="0" smtClean="0"/>
              <a:t> </a:t>
            </a:r>
            <a:r>
              <a:rPr lang="en-US" altLang="zh-CN" sz="2800" dirty="0"/>
              <a:t>method </a:t>
            </a:r>
          </a:p>
        </p:txBody>
      </p:sp>
    </p:spTree>
    <p:extLst>
      <p:ext uri="{BB962C8B-B14F-4D97-AF65-F5344CB8AC3E}">
        <p14:creationId xmlns:p14="http://schemas.microsoft.com/office/powerpoint/2010/main" val="84612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Our </a:t>
            </a:r>
            <a:r>
              <a:rPr lang="en-US" altLang="zh-CN" dirty="0"/>
              <a:t>Work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MIQP-based Layout Design for Building Interiors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内容占位符 25"/>
          <p:cNvSpPr txBox="1">
            <a:spLocks/>
          </p:cNvSpPr>
          <p:nvPr/>
        </p:nvSpPr>
        <p:spPr>
          <a:xfrm>
            <a:off x="618671" y="3038717"/>
            <a:ext cx="5876916" cy="922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0" dirty="0">
                <a:solidFill>
                  <a:schemeClr val="tx1"/>
                </a:solidFill>
              </a:rPr>
              <a:t>S</a:t>
            </a:r>
            <a:r>
              <a:rPr lang="en-US" altLang="zh-CN" sz="2400" b="0" dirty="0" smtClean="0">
                <a:solidFill>
                  <a:schemeClr val="tx1"/>
                </a:solidFill>
              </a:rPr>
              <a:t>calability </a:t>
            </a:r>
            <a:r>
              <a:rPr lang="en-US" altLang="zh-CN" sz="2400" b="0" dirty="0">
                <a:solidFill>
                  <a:schemeClr val="tx1"/>
                </a:solidFill>
              </a:rPr>
              <a:t>problem of stochastic </a:t>
            </a:r>
            <a:r>
              <a:rPr lang="en-US" altLang="zh-CN" sz="2400" b="0" dirty="0" smtClean="0">
                <a:solidFill>
                  <a:schemeClr val="tx1"/>
                </a:solidFill>
              </a:rPr>
              <a:t>methods </a:t>
            </a:r>
            <a:endParaRPr lang="en-US" altLang="zh-CN" sz="2400" b="0" dirty="0">
              <a:solidFill>
                <a:schemeClr val="tx1"/>
              </a:solidFill>
            </a:endParaRPr>
          </a:p>
        </p:txBody>
      </p:sp>
      <p:sp>
        <p:nvSpPr>
          <p:cNvPr id="10" name="内容占位符 25"/>
          <p:cNvSpPr txBox="1">
            <a:spLocks/>
          </p:cNvSpPr>
          <p:nvPr/>
        </p:nvSpPr>
        <p:spPr>
          <a:xfrm>
            <a:off x="618671" y="4298661"/>
            <a:ext cx="5598890" cy="10644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0" dirty="0">
                <a:solidFill>
                  <a:schemeClr val="tx1"/>
                </a:solidFill>
              </a:rPr>
              <a:t>R</a:t>
            </a:r>
            <a:r>
              <a:rPr lang="en-US" altLang="zh-CN" sz="2400" b="0" dirty="0" smtClean="0">
                <a:solidFill>
                  <a:schemeClr val="tx1"/>
                </a:solidFill>
              </a:rPr>
              <a:t>estriction </a:t>
            </a:r>
            <a:r>
              <a:rPr lang="en-US" altLang="zh-CN" sz="2400" b="0" dirty="0">
                <a:solidFill>
                  <a:schemeClr val="tx1"/>
                </a:solidFill>
              </a:rPr>
              <a:t>problem of the </a:t>
            </a:r>
            <a:r>
              <a:rPr lang="en-US" altLang="zh-CN" sz="2400" b="0" dirty="0" smtClean="0">
                <a:solidFill>
                  <a:schemeClr val="tx1"/>
                </a:solidFill>
              </a:rPr>
              <a:t>tiling-based methods </a:t>
            </a:r>
            <a:endParaRPr lang="en-US" altLang="zh-CN" sz="2400" b="0" dirty="0">
              <a:solidFill>
                <a:schemeClr val="tx1"/>
              </a:solidFill>
            </a:endParaRPr>
          </a:p>
        </p:txBody>
      </p:sp>
      <p:sp>
        <p:nvSpPr>
          <p:cNvPr id="13" name="内容占位符 25"/>
          <p:cNvSpPr txBox="1">
            <a:spLocks/>
          </p:cNvSpPr>
          <p:nvPr/>
        </p:nvSpPr>
        <p:spPr>
          <a:xfrm>
            <a:off x="402771" y="5511584"/>
            <a:ext cx="6183086" cy="1257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2400" dirty="0" smtClean="0">
              <a:solidFill>
                <a:schemeClr val="tx1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676" y="3639352"/>
            <a:ext cx="4258601" cy="206404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748" y="1088810"/>
            <a:ext cx="3556455" cy="229347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43498" y="1610129"/>
            <a:ext cx="553574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MIQP-based </a:t>
            </a:r>
            <a:r>
              <a:rPr lang="en-US" altLang="zh-CN" sz="2400" dirty="0" smtClean="0"/>
              <a:t>method</a:t>
            </a:r>
          </a:p>
          <a:p>
            <a:r>
              <a:rPr lang="en-US" altLang="zh-CN" sz="2400" dirty="0"/>
              <a:t>(mixed integer quadratic programming)</a:t>
            </a:r>
          </a:p>
          <a:p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404979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Custom EG18">
      <a:dk1>
        <a:srgbClr val="3F3F3F"/>
      </a:dk1>
      <a:lt1>
        <a:sysClr val="window" lastClr="FFFFFF"/>
      </a:lt1>
      <a:dk2>
        <a:srgbClr val="004558"/>
      </a:dk2>
      <a:lt2>
        <a:srgbClr val="C9F3FF"/>
      </a:lt2>
      <a:accent1>
        <a:srgbClr val="00A6D6"/>
      </a:accent1>
      <a:accent2>
        <a:srgbClr val="E18C1B"/>
      </a:accent2>
      <a:accent3>
        <a:srgbClr val="A2CA1A"/>
      </a:accent3>
      <a:accent4>
        <a:srgbClr val="6D177F"/>
      </a:accent4>
      <a:accent5>
        <a:srgbClr val="6EBBD5"/>
      </a:accent5>
      <a:accent6>
        <a:srgbClr val="E21A1A"/>
      </a:accent6>
      <a:hlink>
        <a:srgbClr val="0563C1"/>
      </a:hlink>
      <a:folHlink>
        <a:srgbClr val="954F72"/>
      </a:folHlink>
    </a:clrScheme>
    <a:fontScheme name="Custom EG18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>
          <a:defRPr dirty="0" smtClean="0">
            <a:solidFill>
              <a:schemeClr val="tx1">
                <a:lumMod val="40000"/>
                <a:lumOff val="6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19796</TotalTime>
  <Words>2582</Words>
  <Application>Microsoft Office PowerPoint</Application>
  <PresentationFormat>宽屏</PresentationFormat>
  <Paragraphs>625</Paragraphs>
  <Slides>41</Slides>
  <Notes>41</Notes>
  <HiddenSlides>0</HiddenSlides>
  <MMClips>1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2" baseType="lpstr">
      <vt:lpstr>ＭＳ Ｐゴシック</vt:lpstr>
      <vt:lpstr>等线</vt:lpstr>
      <vt:lpstr>Arial</vt:lpstr>
      <vt:lpstr>Calibri</vt:lpstr>
      <vt:lpstr>Cambria Math</vt:lpstr>
      <vt:lpstr>Corbel</vt:lpstr>
      <vt:lpstr>Tahoma</vt:lpstr>
      <vt:lpstr>Times New Roman</vt:lpstr>
      <vt:lpstr>Wingdings</vt:lpstr>
      <vt:lpstr>Office Theme</vt:lpstr>
      <vt:lpstr>Image</vt:lpstr>
      <vt:lpstr>MIQP-based Layout Design for  Building Interiors</vt:lpstr>
      <vt:lpstr>Outline</vt:lpstr>
      <vt:lpstr>Motivation</vt:lpstr>
      <vt:lpstr>Motivation</vt:lpstr>
      <vt:lpstr>Problem statement</vt:lpstr>
      <vt:lpstr>Related work</vt:lpstr>
      <vt:lpstr>Related work</vt:lpstr>
      <vt:lpstr>Related work</vt:lpstr>
      <vt:lpstr>Our Work</vt:lpstr>
      <vt:lpstr>Mixed Integer Quadratic Programming</vt:lpstr>
      <vt:lpstr>Mixed Integer Quadratic Programming</vt:lpstr>
      <vt:lpstr>Overview</vt:lpstr>
      <vt:lpstr>Outline</vt:lpstr>
      <vt:lpstr>Layout representation</vt:lpstr>
      <vt:lpstr>Layout representation</vt:lpstr>
      <vt:lpstr>Basic Formulation</vt:lpstr>
      <vt:lpstr>Basic Formulation</vt:lpstr>
      <vt:lpstr>Basic Formulation</vt:lpstr>
      <vt:lpstr>High-level constraints</vt:lpstr>
      <vt:lpstr>High-level constraints</vt:lpstr>
      <vt:lpstr>High-level constraints</vt:lpstr>
      <vt:lpstr>High-level constraints</vt:lpstr>
      <vt:lpstr>Object function</vt:lpstr>
      <vt:lpstr>Outline</vt:lpstr>
      <vt:lpstr>Hierarchical Framework</vt:lpstr>
      <vt:lpstr>Hierarchical Framework</vt:lpstr>
      <vt:lpstr>Large-scale layout generation</vt:lpstr>
      <vt:lpstr>Large-scale layout generation</vt:lpstr>
      <vt:lpstr>Outline</vt:lpstr>
      <vt:lpstr>Results</vt:lpstr>
      <vt:lpstr>Results</vt:lpstr>
      <vt:lpstr>Results</vt:lpstr>
      <vt:lpstr>Results</vt:lpstr>
      <vt:lpstr>Results</vt:lpstr>
      <vt:lpstr>Results</vt:lpstr>
      <vt:lpstr>Comparisons</vt:lpstr>
      <vt:lpstr>Comparisons</vt:lpstr>
      <vt:lpstr>Limitation</vt:lpstr>
      <vt:lpstr>Conclusions</vt:lpstr>
      <vt:lpstr>Thanks!</vt:lpstr>
      <vt:lpstr>Acknowledgements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</dc:creator>
  <cp:lastModifiedBy>Wu Wenming</cp:lastModifiedBy>
  <cp:revision>362</cp:revision>
  <dcterms:created xsi:type="dcterms:W3CDTF">2017-10-20T09:20:57Z</dcterms:created>
  <dcterms:modified xsi:type="dcterms:W3CDTF">2018-04-25T08:18:43Z</dcterms:modified>
</cp:coreProperties>
</file>