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94" r:id="rId5"/>
    <p:sldId id="297" r:id="rId6"/>
    <p:sldId id="298" r:id="rId7"/>
    <p:sldId id="299" r:id="rId8"/>
    <p:sldId id="339" r:id="rId9"/>
    <p:sldId id="300" r:id="rId10"/>
    <p:sldId id="392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50" r:id="rId19"/>
    <p:sldId id="355" r:id="rId20"/>
    <p:sldId id="391" r:id="rId21"/>
    <p:sldId id="358" r:id="rId22"/>
    <p:sldId id="360" r:id="rId23"/>
    <p:sldId id="361" r:id="rId24"/>
    <p:sldId id="382" r:id="rId25"/>
    <p:sldId id="383" r:id="rId26"/>
    <p:sldId id="367" r:id="rId27"/>
    <p:sldId id="369" r:id="rId28"/>
    <p:sldId id="370" r:id="rId29"/>
    <p:sldId id="372" r:id="rId30"/>
    <p:sldId id="375" r:id="rId31"/>
    <p:sldId id="376" r:id="rId32"/>
    <p:sldId id="385" r:id="rId33"/>
    <p:sldId id="386" r:id="rId34"/>
    <p:sldId id="377" r:id="rId35"/>
    <p:sldId id="384" r:id="rId36"/>
    <p:sldId id="387" r:id="rId37"/>
    <p:sldId id="388" r:id="rId38"/>
    <p:sldId id="390" r:id="rId39"/>
    <p:sldId id="260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9D7"/>
    <a:srgbClr val="F7C80A"/>
    <a:srgbClr val="F7C90E"/>
    <a:srgbClr val="FFCC99"/>
    <a:srgbClr val="F7E289"/>
    <a:srgbClr val="61C8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8118" autoAdjust="0"/>
  </p:normalViewPr>
  <p:slideViewPr>
    <p:cSldViewPr snapToGrid="0" showGuides="1">
      <p:cViewPr varScale="1">
        <p:scale>
          <a:sx n="67" d="100"/>
          <a:sy n="67" d="100"/>
        </p:scale>
        <p:origin x="1296" y="48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19/11/2019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19/11/2019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Good morning everyone.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Thank</a:t>
            </a:r>
            <a:r>
              <a:rPr lang="en-US" altLang="zh-CN" baseline="0" dirty="0" smtClean="0"/>
              <a:t> you so much</a:t>
            </a:r>
            <a:r>
              <a:rPr lang="en-US" altLang="zh-CN" dirty="0" smtClean="0"/>
              <a:t> for coming</a:t>
            </a:r>
            <a:r>
              <a:rPr lang="en-US" altLang="zh-CN" baseline="0" dirty="0" smtClean="0"/>
              <a:t> to my talk.</a:t>
            </a:r>
            <a:r>
              <a:rPr lang="en-US" altLang="zh-CN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I</a:t>
            </a:r>
            <a:r>
              <a:rPr lang="en-US" altLang="zh-CN" baseline="0" dirty="0" smtClean="0"/>
              <a:t> am </a:t>
            </a:r>
            <a:r>
              <a:rPr lang="en-US" altLang="zh-CN" dirty="0" smtClean="0"/>
              <a:t>Wenming Wu</a:t>
            </a:r>
            <a:r>
              <a:rPr lang="en-US" altLang="zh-CN" baseline="0" dirty="0" smtClean="0"/>
              <a:t> and I am presenting our work titled “</a:t>
            </a:r>
            <a:r>
              <a:rPr lang="en-US" altLang="zh-CN" sz="1200" dirty="0" smtClean="0">
                <a:effectLst/>
              </a:rPr>
              <a:t>Data-driven Interior Plan Generation for Residential Buildings</a:t>
            </a:r>
            <a:r>
              <a:rPr lang="en-US" altLang="zh-CN" baseline="0" dirty="0" smtClean="0"/>
              <a:t>”.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It is joint work between USTC</a:t>
            </a:r>
            <a:r>
              <a:rPr lang="en-US" altLang="zh-CN" sz="1200" b="0" i="0" u="none" strike="noStrike" cap="none" baseline="0" dirty="0" smtClean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+mn-cs"/>
                <a:sym typeface="Calibri"/>
              </a:rPr>
              <a:t> </a:t>
            </a:r>
            <a:r>
              <a:rPr lang="en-US" altLang="zh-CN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and </a:t>
            </a:r>
            <a:r>
              <a:rPr lang="en-US" altLang="zh-CN" sz="1200" b="0" i="0" u="none" strike="noStrike" cap="none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Kujiale</a:t>
            </a:r>
            <a:r>
              <a:rPr lang="en-US" altLang="zh-CN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 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0814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represent each floor plan in our dataset as a four-channel image.</a:t>
            </a:r>
          </a:p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 boundary mask, the inside area mask, the interior wall mask, and the room mask.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40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develop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learning based method, we study the design process of interior plan as it is carried out by residential designers in practice.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whole design process begins with a simple sketch diagram, called bubble graph and an initial draft is developed based on the bubble graph. Then the initial draft is further refined to form the final design.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/>
              <a:t>An important observation is that designers basically adopt two steps in the design process: first</a:t>
            </a:r>
            <a:r>
              <a:rPr lang="en-US" altLang="zh-CN" baseline="0" dirty="0" smtClean="0"/>
              <a:t> </a:t>
            </a:r>
            <a:r>
              <a:rPr lang="en-US" altLang="zh-CN" sz="1200" baseline="0" dirty="0" smtClean="0"/>
              <a:t>d</a:t>
            </a:r>
            <a:r>
              <a:rPr lang="en-US" altLang="zh-CN" sz="1200" dirty="0" smtClean="0"/>
              <a:t>etermining room connections and room positions,</a:t>
            </a:r>
            <a:r>
              <a:rPr lang="en-US" altLang="zh-CN" sz="1200" baseline="0" dirty="0" smtClean="0"/>
              <a:t> and then computing room sizes and wall positions.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393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dirty="0" smtClean="0"/>
              <a:t>We propose</a:t>
            </a:r>
            <a:r>
              <a:rPr lang="en-US" altLang="zh-CN" sz="1200" baseline="0" dirty="0" smtClean="0"/>
              <a:t> a</a:t>
            </a:r>
            <a:r>
              <a:rPr lang="en-US" altLang="zh-CN" sz="1200" dirty="0" smtClean="0"/>
              <a:t> two-stage approach that imitates the human design process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building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boundary as input, our method first uses an iterative prediction model to obtain room locations,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locates walls to obtain a vectorized floor plan.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details, including doors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windows, are added to visualize the results.</a:t>
            </a:r>
            <a:r>
              <a:rPr lang="en-US" altLang="zh-CN" dirty="0" smtClean="0"/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3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stage is to </a:t>
            </a:r>
            <a:r>
              <a:rPr lang="en-US" altLang="zh-CN" dirty="0" smtClean="0">
                <a:solidFill>
                  <a:srgbClr val="3F3F3F"/>
                </a:solidFill>
              </a:rPr>
              <a:t>locate rooms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building boundary as input, our method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adopts a regression network to choose a location for the living room.</a:t>
            </a:r>
          </a:p>
          <a:p>
            <a:pPr fontAlgn="t"/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a location network and a continuing network are iteratively used to predict the types and locations of other rooms. </a:t>
            </a:r>
          </a:p>
          <a:p>
            <a:pPr fontAlgn="t"/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iterative process stops when the continuing network decides not to add rooms anymore.</a:t>
            </a:r>
            <a:r>
              <a:rPr lang="en-US" altLang="zh-CN" dirty="0" smtClean="0"/>
              <a:t> 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69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living room is an indispensable part in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residence and there are two key features: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usually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in the central area and connected to most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rooms. </a:t>
            </a:r>
          </a:p>
          <a:p>
            <a:pPr marL="228600" indent="-228600">
              <a:buAutoNum type="arabicParenBoth"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then develop a living room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strategy, which predicts the location of the living room first. </a:t>
            </a:r>
          </a:p>
          <a:p>
            <a:pPr marL="0" indent="0">
              <a:buNone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separated prediction model for the living room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 to improve the overall rationality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floor plan.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579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predicted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living room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then use an encoder-decoder network to determine room types and locations.</a:t>
            </a:r>
            <a:r>
              <a:rPr lang="en-US" altLang="zh-CN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Specifically,</a:t>
            </a:r>
            <a:r>
              <a:rPr lang="en-US" altLang="zh-CN" baseline="0" dirty="0" smtClean="0"/>
              <a:t> t</a:t>
            </a:r>
            <a:r>
              <a:rPr lang="en-US" altLang="zh-CN" dirty="0" smtClean="0"/>
              <a:t>he current scene serves as the input of our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encoder-decoder network to </a:t>
            </a:r>
            <a:r>
              <a:rPr lang="en-US" altLang="zh-CN" dirty="0" smtClean="0"/>
              <a:t>predict a new room. Each time we only add one room into the current scene to obtain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the new scene.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This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iterative process continue</a:t>
            </a:r>
            <a:r>
              <a:rPr lang="en-US" altLang="zh-CN" baseline="0" dirty="0" smtClean="0"/>
              <a:t>s adding rooms, 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to determine whether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terminate the algorithm.</a:t>
            </a:r>
            <a:r>
              <a:rPr lang="en-US" altLang="zh-CN" dirty="0" smtClean="0"/>
              <a:t> Then</a:t>
            </a:r>
            <a:r>
              <a:rPr lang="en-US" altLang="zh-CN" baseline="0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develop a continuing network to determine whether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 smtClean="0"/>
              <a:t>to add a room into the current scene.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5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such prior locating process is often noisy,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adopt a robust </a:t>
            </a:r>
            <a:r>
              <a:rPr lang="en-US" altLang="zh-CN" sz="1200" dirty="0" smtClean="0"/>
              <a:t>sampling method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pixel</a:t>
            </a:r>
            <a:r>
              <a:rPr lang="en-US" altLang="zh-C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room label in the prediction map, we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 the number of pixels, which have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same label</a:t>
            </a:r>
            <a:r>
              <a:rPr lang="en-US" altLang="zh-C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neighborhood.</a:t>
            </a:r>
            <a:r>
              <a:rPr lang="en-US" altLang="zh-CN" dirty="0" smtClean="0"/>
              <a:t> </a:t>
            </a:r>
          </a:p>
          <a:p>
            <a:pPr fontAlgn="t"/>
            <a:endParaRPr lang="en-US" altLang="zh-CN" dirty="0" smtClean="0"/>
          </a:p>
          <a:p>
            <a:pPr fontAlgn="t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choose the location of the pixel that has the greatest number</a:t>
            </a:r>
            <a:r>
              <a:rPr lang="en-US" altLang="zh-C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center of the new room.</a:t>
            </a:r>
            <a:r>
              <a:rPr lang="en-US" altLang="zh-CN" dirty="0" smtClean="0"/>
              <a:t> </a:t>
            </a:r>
          </a:p>
          <a:p>
            <a:pPr fontAlgn="t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[8.5min]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C36EB-DB63-4065-96B9-60567AA3138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487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Here is </a:t>
            </a:r>
            <a:r>
              <a:rPr lang="en-US" altLang="zh-CN" sz="1200" dirty="0" smtClean="0"/>
              <a:t>a</a:t>
            </a:r>
            <a:r>
              <a:rPr lang="en-US" altLang="zh-CN" sz="1200" baseline="0" dirty="0" smtClean="0"/>
              <a:t> demo</a:t>
            </a:r>
            <a:r>
              <a:rPr lang="en-US" altLang="zh-CN" sz="1200" dirty="0" smtClean="0"/>
              <a:t> </a:t>
            </a:r>
            <a:r>
              <a:rPr lang="en-US" altLang="zh-CN" sz="1200" dirty="0" smtClean="0"/>
              <a:t>of the whole </a:t>
            </a:r>
            <a:r>
              <a:rPr lang="en-US" altLang="zh-CN" sz="1200" dirty="0" smtClean="0"/>
              <a:t>process,</a:t>
            </a:r>
            <a:r>
              <a:rPr lang="en-US" altLang="zh-CN" sz="1200" baseline="0" dirty="0" smtClean="0"/>
              <a:t> incluing the living room regression network, the room locating network and the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/>
              <a:t>continuing network. </a:t>
            </a:r>
            <a:endParaRPr lang="en-US" altLang="zh-CN" sz="12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873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stage is to locate walls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allocate space for each room.</a:t>
            </a:r>
            <a:r>
              <a:rPr lang="en-US" altLang="zh-CN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prediction-based wall locating strategy.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use an encoder-decoder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to predict walls in discrete pixels based on the location map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first stage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post-processing step is applied to convert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predicted walls into a vector representation.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543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Pixels</a:t>
            </a:r>
            <a:r>
              <a:rPr lang="en-US" altLang="zh-CN" baseline="0" dirty="0" smtClean="0"/>
              <a:t> on the image of a floor plan can be divided </a:t>
            </a:r>
            <a:r>
              <a:rPr lang="en-US" altLang="zh-CN" dirty="0" smtClean="0"/>
              <a:t>into two categories, wall and non-wall.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In</a:t>
            </a:r>
            <a:r>
              <a:rPr lang="en-US" altLang="zh-CN" baseline="0" dirty="0" smtClean="0"/>
              <a:t> this way, </a:t>
            </a:r>
            <a:r>
              <a:rPr lang="en-US" altLang="zh-CN" dirty="0" smtClean="0"/>
              <a:t>the wall prediction becomes a binary classification problem.</a:t>
            </a:r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the same network architecture as in the room locating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due to the similar pixel-classification tasks.</a:t>
            </a:r>
            <a:r>
              <a:rPr lang="en-US" altLang="zh-CN" dirty="0" smtClean="0"/>
              <a:t>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encoder-decoder network performs pixel-level prediction based on the location map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to obtain the position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of walls.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8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Interior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plans are urgently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demanded</a:t>
            </a:r>
            <a:r>
              <a:rPr lang="en-US" altLang="zh-CN" baseline="0" dirty="0" smtClean="0"/>
              <a:t> in many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 graphics applications,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</a:t>
            </a:r>
            <a:r>
              <a:rPr lang="en-US" altLang="zh-CN" baseline="0" dirty="0" smtClean="0"/>
              <a:t>house design and computer games.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Modern computer games and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virtual worlds</a:t>
            </a:r>
            <a:r>
              <a:rPr lang="en-US" altLang="zh-CN" dirty="0" smtClean="0"/>
              <a:t> usually have large </a:t>
            </a:r>
            <a:r>
              <a:rPr lang="en-US" altLang="zh-CN" sz="1200" dirty="0" smtClean="0"/>
              <a:t>architectural scenes </a:t>
            </a:r>
            <a:r>
              <a:rPr lang="en-US" altLang="zh-CN" dirty="0" smtClean="0"/>
              <a:t>with </a:t>
            </a:r>
            <a:r>
              <a:rPr lang="en-US" altLang="zh-CN" sz="1200" dirty="0" smtClean="0"/>
              <a:t>residential buildings </a:t>
            </a:r>
            <a:r>
              <a:rPr lang="en-US" altLang="zh-CN" dirty="0" smtClean="0"/>
              <a:t>that allow users to enter and explore.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9C04-2D87-414C-A977-E31DD6597B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4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network generates a wall map with discrete pixels representing walls. We then use a post-processing step to convert the wall map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a vector representation. 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61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decompose and fit the noise predicted walls into rectangular parts,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then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and align the wall blocks to recover the complete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obtain the label for each pixel based on the predicted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rooms and recovered walls.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we use several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empirical rules</a:t>
            </a:r>
            <a:r>
              <a:rPr lang="en-US" altLang="zh-CN" dirty="0" smtClean="0"/>
              <a:t> to</a:t>
            </a:r>
            <a:r>
              <a:rPr lang="en-US" altLang="zh-CN" baseline="0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 the doors</a:t>
            </a:r>
            <a:r>
              <a:rPr lang="en-US" altLang="zh-CN" dirty="0" smtClean="0"/>
              <a:t> and windows.</a:t>
            </a:r>
          </a:p>
          <a:p>
            <a:r>
              <a:rPr lang="en-US" altLang="zh-CN" dirty="0" smtClean="0"/>
              <a:t>[10.5min]</a:t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910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select state-of-the-art methods as the competitors.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room locations, the MIQP-based method can be used to locate walls. We call it MIQP. </a:t>
            </a:r>
            <a:endParaRPr lang="en-US" altLang="zh-CN" dirty="0" smtClean="0"/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networks for indoor scene synthesis can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used to locate rooms. We call it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ISSNet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8C7F-3D32-4AC5-B381-0D689EC837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57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further construct four competitors by cross combination between state-of-the-art methods and our method.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shown in this slide.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8C7F-3D32-4AC5-B381-0D689EC837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04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a pair of floor plans with the same boundary, the forced-choice comparison task is designed.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participants are classified into general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and designers.</a:t>
            </a:r>
            <a:r>
              <a:rPr lang="en-US" altLang="zh-CN" dirty="0" smtClean="0"/>
              <a:t> 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participant, we record the number of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oor plans that are generated by our method and preferred by that participant.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distributions, our method is comparable to Human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outperforms the other three competitors.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19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Next I will give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more details of the result analysis.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ISSNet+MIQP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synthesizes some rooms with unreasonable sizes,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the bathroom in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 (d).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column (e), ISSNet+MIQP synthesizes a floor plan where the second room is blocked by the bathroom.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244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comparing to </a:t>
            </a:r>
            <a:r>
              <a:rPr lang="en-US" altLang="zh-CN" dirty="0" smtClean="0">
                <a:solidFill>
                  <a:srgbClr val="3F3F3F"/>
                </a:solidFill>
              </a:rPr>
              <a:t>Stage1+MIQP,</a:t>
            </a:r>
            <a:r>
              <a:rPr lang="en-US" altLang="zh-CN" baseline="0" dirty="0" smtClean="0">
                <a:solidFill>
                  <a:srgbClr val="3F3F3F"/>
                </a:solidFill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 (c) show the connection problem of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Stage1+MIQP.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entrance, which should be connected to the living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room, is incorrectly connected to the bathroom.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balcony in column (e) generated by Stage1+MIQP is much larger than normal.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224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ISSNet+Stage2 has the global consistency problem, which causes that some necessary rooms are omitted.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it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neglects to add a master room in column (a).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column (e), ISSNet+Stage2 synthesizes an abnormal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floor plan where the balcony is connected to the bathroom, which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violates the privacy of the bathroom.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649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finally compare the floor plans generated by our method with original floor plans from our dataset.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Columns (d) and (e) illustrate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our method can synthesize floor plans similar to those created by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 with only few diﬀerences, which proves the validity of our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columns (a), (b), and (c), our method provides different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options compared to the human-created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oor plans.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96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show more results of our method. </a:t>
            </a:r>
          </a:p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all, o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 method support the location constraint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specifies the locations of some rooms.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several examples generated by our method, given one or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room locations specified by users.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6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altLang="zh-CN" baseline="0" dirty="0" smtClean="0"/>
              <a:t>uch </a:t>
            </a:r>
            <a:r>
              <a:rPr lang="en-US" altLang="zh-CN" dirty="0" smtClean="0"/>
              <a:t>interior</a:t>
            </a:r>
            <a:r>
              <a:rPr lang="en-US" altLang="zh-CN" baseline="0" dirty="0" smtClean="0"/>
              <a:t> plans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 smtClean="0"/>
              <a:t>manually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 by professional designers</a:t>
            </a:r>
            <a:r>
              <a:rPr lang="en-US" altLang="zh-CN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with interactive assistant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tools,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design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is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trial-and-error as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well as time-consuming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it requires significant expertise,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experience, and intuition.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6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the ability of our method to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ynthesize floor plans beyond its training dataset, which does not just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memorize the training dataset.</a:t>
            </a:r>
            <a:r>
              <a:rPr lang="en-US" altLang="zh-CN" dirty="0" smtClean="0"/>
              <a:t> </a:t>
            </a:r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builidng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boundary as input, we first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ynthesize our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 and use the building boundary to search the nearest neighbor in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dataset.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our results are different from the nearest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neighbors.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650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our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dataset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only contains floor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with axis-aligned walls, our method still works well when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boundary is non axis-aligned.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en-US" altLang="zh-CN" dirty="0" smtClean="0"/>
          </a:p>
          <a:p>
            <a:r>
              <a:rPr lang="en-US" altLang="zh-CN" dirty="0" smtClean="0"/>
              <a:t>Here</a:t>
            </a:r>
            <a:r>
              <a:rPr lang="en-US" altLang="zh-CN" baseline="0" dirty="0" smtClean="0"/>
              <a:t> are several examples generated by our method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non axis-aligned boundaries.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indicates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our method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ynthesizes floor plans beyond its training dataset.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42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method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also 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ynthesize multiple floor plans given the same boundary as input.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[16.5min]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140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conclusion,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propose a novel data-driven technique for automatically and efficiently generating floor plans for residential buildings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fixed boundary.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imitating the human design process, we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 a two-stage approach to generate floor plans.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eﬀectively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 our networks, a large-scale dataset containing more than 80K floor plans from real residential buildings is presented.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59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our method generates plausible floor plans,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does fail in some cases.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method may</a:t>
            </a:r>
            <a:r>
              <a:rPr lang="en-US" altLang="zh-CN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some results with inappropriate arrangements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wall predictions.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 predicts walls with noise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pixel missing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difficult to deal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in post-processing.</a:t>
            </a:r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practice, design with additional constraints seems to be more meaningful and challenging. We would like to explore more in the future.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two-stage approach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be extended to other types of buildings, such as office buildings,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shopping malls, and supermarkets.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179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would like to thank all user study participants for evaluating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results, Kai Wang for providing their implementation,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anonymous reviewers for their constructive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suggestions and comments.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altLang="zh-CN" dirty="0" smtClean="0">
                <a:ea typeface="+mn-ea"/>
              </a:rPr>
              <a:t>all funding agencies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their contribution to this project.</a:t>
            </a:r>
            <a:b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235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ea typeface="+mn-ea"/>
              </a:rPr>
              <a:t>Thanks for your attention.  Thank you.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ea typeface="+mn-ea"/>
              </a:rPr>
              <a:t>[19min]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259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try to automate the design process of interior plan </a:t>
            </a:r>
            <a:r>
              <a:rPr lang="en-US" altLang="zh-CN" sz="1200" dirty="0" smtClean="0"/>
              <a:t>for residential buildings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we would like to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quickly generate </a:t>
            </a:r>
            <a:r>
              <a:rPr lang="en-US" altLang="zh-CN" sz="1200" dirty="0" smtClean="0"/>
              <a:t>high-quality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floor plans.</a:t>
            </a:r>
            <a:endParaRPr lang="en-US" altLang="zh-CN" strike="sngStrike" dirty="0" smtClean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techniques have been proposed for this goal in computer graphics.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them </a:t>
            </a:r>
            <a:r>
              <a:rPr lang="en-US" altLang="zh-CN" baseline="0" dirty="0" smtClean="0"/>
              <a:t>try to solve the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constraint-based systems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high-level requirements, such as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 sizes, positions, and adjacencies.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</a:t>
            </a:r>
            <a:r>
              <a:rPr lang="en-US" altLang="zh-CN" dirty="0" smtClean="0"/>
              <a:t>existing optimization-based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method</a:t>
            </a:r>
            <a:r>
              <a:rPr lang="en-US" altLang="zh-CN" baseline="0" dirty="0" smtClean="0"/>
              <a:t>s have </a:t>
            </a:r>
            <a:r>
              <a:rPr lang="en-US" altLang="zh-CN" dirty="0" smtClean="0"/>
              <a:t>problems of complicated constraint design and low optimization efficiency.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constraints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highly dependent on the knowledge of the individual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91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case, we take the building boundary as input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constraint.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reiterate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problem </a:t>
            </a:r>
            <a:r>
              <a:rPr lang="en-US" altLang="zh-CN" baseline="0" dirty="0" smtClean="0"/>
              <a:t>statement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follows.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building boundary as input,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automatically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efficiently generate floor plans?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38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problem is particularly challenging.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floor plans of residential buildings are not highly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regular, it is difficult to precisely defined the objectives.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Besides, it is non-trivial to find the required high-level constraints.</a:t>
            </a:r>
            <a:r>
              <a:rPr lang="en-US" altLang="zh-CN" dirty="0" smtClean="0"/>
              <a:t> Therefore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learning the human-created floor plans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promising way.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94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now our goal</a:t>
            </a:r>
            <a:r>
              <a:rPr lang="en-US" altLang="zh-CN" baseline="0" dirty="0" smtClean="0"/>
              <a:t> is to find </a:t>
            </a:r>
            <a:r>
              <a:rPr lang="en-US" altLang="zh-CN" dirty="0" smtClean="0"/>
              <a:t>a data-driven method for interior plan generation.</a:t>
            </a:r>
            <a:r>
              <a:rPr lang="en-US" altLang="zh-CN" baseline="0" dirty="0" smtClean="0"/>
              <a:t> </a:t>
            </a:r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altLang="zh-CN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challenge is that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large-scale dataset of floor plans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expected.</a:t>
            </a:r>
            <a:r>
              <a:rPr lang="en-US" altLang="zh-CN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no such dataset yet.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altLang="zh-CN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Secondly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is non-trivial to design 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 individualized learning approach that can generate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dirty="0" smtClean="0">
                <a:solidFill>
                  <a:srgbClr val="3F3F3F"/>
                </a:solidFill>
              </a:rPr>
              <a:t>high-quality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floor plans.</a:t>
            </a:r>
            <a:r>
              <a:rPr lang="en-US" altLang="zh-CN" dirty="0" smtClean="0"/>
              <a:t> </a:t>
            </a:r>
          </a:p>
          <a:p>
            <a:pPr fontAlgn="t"/>
            <a:r>
              <a:rPr lang="en-US" altLang="zh-CN" dirty="0" smtClean="0"/>
              <a:t>[3min]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8C7F-3D32-4AC5-B381-0D689EC837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0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solve the data problem, we propose a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large-scale dataset of floor plans from real residential buildings.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enhance</a:t>
            </a:r>
            <a:r>
              <a:rPr lang="en-US" altLang="zh-CN" dirty="0" smtClean="0"/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reliability of collected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data, we filter out some of the non-standard floor plans.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left with more than 80K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oor plans in our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0A2A-8DFA-4D93-90A2-74DF1DA8C9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49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1419224" y="666005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00" y="2985093"/>
            <a:ext cx="7956599" cy="792087"/>
          </a:xfrm>
        </p:spPr>
        <p:txBody>
          <a:bodyPr anchor="b" anchorCtr="0">
            <a:normAutofit/>
          </a:bodyPr>
          <a:lstStyle>
            <a:lvl1pPr algn="ct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99" y="3847620"/>
            <a:ext cx="6387800" cy="27003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2465386" y="436977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79" y="426199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0" y="430623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697EC4B-CB8A-4337-AF73-9FD6B9771430}"/>
              </a:ext>
            </a:extLst>
          </p:cNvPr>
          <p:cNvSpPr/>
          <p:nvPr userDrawn="1"/>
        </p:nvSpPr>
        <p:spPr>
          <a:xfrm>
            <a:off x="0" y="971550"/>
            <a:ext cx="1403648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E41941-1AFE-48DF-8FA0-A7BD1741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34"/>
          <a:stretch/>
        </p:blipFill>
        <p:spPr>
          <a:xfrm>
            <a:off x="0" y="-1"/>
            <a:ext cx="1493505" cy="1781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6071CFF-16D1-4046-851C-B754F4C34376}"/>
              </a:ext>
            </a:extLst>
          </p:cNvPr>
          <p:cNvSpPr/>
          <p:nvPr userDrawn="1"/>
        </p:nvSpPr>
        <p:spPr>
          <a:xfrm>
            <a:off x="0" y="1009650"/>
            <a:ext cx="1500188" cy="804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E19C45-847B-4438-BC94-6B1BB77A0673}"/>
              </a:ext>
            </a:extLst>
          </p:cNvPr>
          <p:cNvSpPr/>
          <p:nvPr userDrawn="1"/>
        </p:nvSpPr>
        <p:spPr>
          <a:xfrm>
            <a:off x="0" y="957263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2571750"/>
            <a:ext cx="7477125" cy="2232248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2427735"/>
            <a:ext cx="5653386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335B63-221B-41FE-BF74-7097B1E4CDBA}"/>
              </a:ext>
            </a:extLst>
          </p:cNvPr>
          <p:cNvSpPr txBox="1"/>
          <p:nvPr userDrawn="1"/>
        </p:nvSpPr>
        <p:spPr>
          <a:xfrm>
            <a:off x="343453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9CED52-49F0-4DD5-8902-FEC19CAD0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27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B96B1C-30FA-4A38-B5E8-8F6622803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48" y="4485029"/>
            <a:ext cx="278979" cy="27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57C495-80A7-416C-880E-9B4523C30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0178"/>
          <a:stretch/>
        </p:blipFill>
        <p:spPr>
          <a:xfrm>
            <a:off x="254643" y="0"/>
            <a:ext cx="5798916" cy="2408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9F2694-FEE9-452C-A326-2BBE12793A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0287" y="3351930"/>
            <a:ext cx="1703713" cy="16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38099" y="438402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37" y="2916378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522" y="3791240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314518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92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3" y="4485029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+ Collaborator Log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0976512-A80C-4F6E-85A6-8B7C22A1A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38098" y="252661"/>
            <a:ext cx="6551337" cy="2409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3BA21C-56A4-4E1E-B6CD-C38E7CD14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796"/>
          <a:stretch/>
        </p:blipFill>
        <p:spPr>
          <a:xfrm>
            <a:off x="6262688" y="1253686"/>
            <a:ext cx="1223962" cy="138449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227934"/>
            <a:ext cx="9144000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E97FF3-0A42-4E86-ACB9-3C97FAEF59CC}"/>
              </a:ext>
            </a:extLst>
          </p:cNvPr>
          <p:cNvSpPr txBox="1"/>
          <p:nvPr userDrawn="1"/>
        </p:nvSpPr>
        <p:spPr>
          <a:xfrm>
            <a:off x="328913" y="4795981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8DDB6D-4029-4BD2-AD8A-3E745C9064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5499" y="4496250"/>
            <a:ext cx="323218" cy="32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827F7E-0682-498C-92E3-87E136336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24" y="4518370"/>
            <a:ext cx="278979" cy="27897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74DFE04-2B8B-463C-B459-3634C5E4B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37" y="2744922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42FEE5B1-148D-46A2-AC9E-FFAD986A3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522" y="3619784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C7B677-5641-4DB8-A596-447109EDB5C1}"/>
              </a:ext>
            </a:extLst>
          </p:cNvPr>
          <p:cNvSpPr/>
          <p:nvPr userDrawn="1"/>
        </p:nvSpPr>
        <p:spPr>
          <a:xfrm>
            <a:off x="0" y="0"/>
            <a:ext cx="1495425" cy="169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67" y="975123"/>
            <a:ext cx="8619295" cy="360639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03A7D6-031D-40DA-9D3D-1291850DF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171" t="13889" r="14248" b="13241"/>
          <a:stretch/>
        </p:blipFill>
        <p:spPr>
          <a:xfrm>
            <a:off x="8176381" y="178107"/>
            <a:ext cx="704851" cy="7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380B11-5BC2-405C-9D9C-9CB315ABC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4" t="4080" r="8664"/>
          <a:stretch/>
        </p:blipFill>
        <p:spPr>
          <a:xfrm>
            <a:off x="-1" y="0"/>
            <a:ext cx="1366839" cy="181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4pPr>
              <a:defRPr>
                <a:solidFill>
                  <a:srgbClr val="63C9D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7" y="202500"/>
            <a:ext cx="7416715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rgbClr val="F7C80A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96F97B-A197-4F03-B23B-1EDA7CDA7E38}"/>
              </a:ext>
            </a:extLst>
          </p:cNvPr>
          <p:cNvSpPr/>
          <p:nvPr userDrawn="1"/>
        </p:nvSpPr>
        <p:spPr>
          <a:xfrm>
            <a:off x="0" y="985838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E791147-9AA4-4CE9-931D-4937C3DD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374" t="6738" r="9919"/>
          <a:stretch/>
        </p:blipFill>
        <p:spPr>
          <a:xfrm>
            <a:off x="0" y="0"/>
            <a:ext cx="1328738" cy="1731174"/>
          </a:xfrm>
          <a:prstGeom prst="rect">
            <a:avLst/>
          </a:prstGeom>
        </p:spPr>
      </p:pic>
      <p:sp>
        <p:nvSpPr>
          <p:cNvPr id="22" name="Rectangle 21" descr="background"/>
          <p:cNvSpPr/>
          <p:nvPr userDrawn="1"/>
        </p:nvSpPr>
        <p:spPr>
          <a:xfrm>
            <a:off x="0" y="4782380"/>
            <a:ext cx="9144000" cy="36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951311"/>
            <a:ext cx="7477584" cy="36063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E19348-F64F-477C-AA46-A398A5FA260B}"/>
              </a:ext>
            </a:extLst>
          </p:cNvPr>
          <p:cNvSpPr txBox="1"/>
          <p:nvPr userDrawn="1"/>
        </p:nvSpPr>
        <p:spPr>
          <a:xfrm>
            <a:off x="251519" y="4921408"/>
            <a:ext cx="8629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 b="1" dirty="0">
                <a:solidFill>
                  <a:srgbClr val="FFFF00"/>
                </a:solidFill>
              </a:rPr>
              <a:t>CONFERENCE</a:t>
            </a:r>
            <a:r>
              <a:rPr lang="en-AU" sz="800" dirty="0">
                <a:solidFill>
                  <a:srgbClr val="FFFF00"/>
                </a:solidFill>
              </a:rPr>
              <a:t> </a:t>
            </a:r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17-20 November 2019</a:t>
            </a:r>
            <a:r>
              <a:rPr lang="en-AU" sz="800" dirty="0">
                <a:solidFill>
                  <a:srgbClr val="FFFF00"/>
                </a:solidFill>
              </a:rPr>
              <a:t>  -  </a:t>
            </a:r>
            <a:r>
              <a:rPr lang="en-AU" sz="800" b="1" dirty="0">
                <a:solidFill>
                  <a:srgbClr val="FFFF00"/>
                </a:solidFill>
              </a:rPr>
              <a:t>EXHIBITION</a:t>
            </a:r>
            <a:r>
              <a:rPr lang="en-AU" sz="800" dirty="0">
                <a:solidFill>
                  <a:srgbClr val="FFFF00"/>
                </a:solidFill>
              </a:rPr>
              <a:t> </a:t>
            </a:r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18-20 November 2019  </a:t>
            </a:r>
            <a:r>
              <a:rPr lang="en-AU" sz="800" dirty="0">
                <a:solidFill>
                  <a:srgbClr val="FFFF00"/>
                </a:solidFill>
              </a:rPr>
              <a:t>-  </a:t>
            </a:r>
            <a:r>
              <a:rPr lang="en-AU" sz="800" b="1" dirty="0">
                <a:solidFill>
                  <a:srgbClr val="FFFF00"/>
                </a:solidFill>
              </a:rPr>
              <a:t>BCEC</a:t>
            </a:r>
            <a:r>
              <a:rPr lang="en-AU" sz="800" dirty="0">
                <a:solidFill>
                  <a:srgbClr val="FFFF00"/>
                </a:solidFill>
              </a:rPr>
              <a:t>, Brisbane, AUSTRALIA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E7C0FD-F3AD-4AF5-91AC-9E38C4199075}"/>
              </a:ext>
            </a:extLst>
          </p:cNvPr>
          <p:cNvSpPr txBox="1"/>
          <p:nvPr userDrawn="1"/>
        </p:nvSpPr>
        <p:spPr>
          <a:xfrm>
            <a:off x="262767" y="4757490"/>
            <a:ext cx="8618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u="sng" dirty="0">
                <a:solidFill>
                  <a:schemeClr val="bg1"/>
                </a:solidFill>
              </a:rPr>
              <a:t>SA2019.SIGGRAPH.ORG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D30EE3F-EADC-433F-9595-E182F54FBFDF}"/>
              </a:ext>
            </a:extLst>
          </p:cNvPr>
          <p:cNvCxnSpPr/>
          <p:nvPr userDrawn="1"/>
        </p:nvCxnSpPr>
        <p:spPr>
          <a:xfrm>
            <a:off x="-5754" y="4748786"/>
            <a:ext cx="9152843" cy="0"/>
          </a:xfrm>
          <a:prstGeom prst="line">
            <a:avLst/>
          </a:prstGeom>
          <a:ln w="63500">
            <a:solidFill>
              <a:srgbClr val="F7C8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71F218D-68C7-4D4D-AEF2-37BB7DA1480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9880" y="4786662"/>
            <a:ext cx="323218" cy="3232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F30BD9A-7D45-4D67-8A67-86C66F94128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952" y="481695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3" r:id="rId3"/>
    <p:sldLayoutId id="2147483655" r:id="rId4"/>
    <p:sldLayoutId id="2147483689" r:id="rId5"/>
    <p:sldLayoutId id="2147483687" r:id="rId6"/>
    <p:sldLayoutId id="2147483680" r:id="rId7"/>
    <p:sldLayoutId id="2147483679" r:id="rId8"/>
    <p:sldLayoutId id="2147483661" r:id="rId9"/>
    <p:sldLayoutId id="2147483663" r:id="rId10"/>
    <p:sldLayoutId id="2147483685" r:id="rId11"/>
    <p:sldLayoutId id="2147483664" r:id="rId12"/>
    <p:sldLayoutId id="2147483686" r:id="rId13"/>
    <p:sldLayoutId id="2147483667" r:id="rId14"/>
    <p:sldLayoutId id="2147483665" r:id="rId15"/>
    <p:sldLayoutId id="2147483682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0713B73-6855-45E6-A5D1-EA83E394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97" y="2930272"/>
            <a:ext cx="8640606" cy="1060959"/>
          </a:xfrm>
        </p:spPr>
        <p:txBody>
          <a:bodyPr>
            <a:noAutofit/>
          </a:bodyPr>
          <a:lstStyle/>
          <a:p>
            <a:pPr algn="ctr"/>
            <a:r>
              <a:rPr lang="en-US" altLang="zh-CN" dirty="0" smtClean="0"/>
              <a:t>Data-driven Interior Plan Generation for Residential Buildings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947862" y="4488918"/>
            <a:ext cx="700784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Wenming </a:t>
            </a:r>
            <a:r>
              <a:rPr lang="en-AU" sz="1200" dirty="0">
                <a:solidFill>
                  <a:srgbClr val="FF0000"/>
                </a:solidFill>
                <a:latin typeface="Calibri" pitchFamily="34" charset="0"/>
              </a:rPr>
              <a:t>Wu</a:t>
            </a:r>
            <a:r>
              <a:rPr lang="en-AU" sz="1200" baseline="30000" dirty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AU" sz="1200" dirty="0">
                <a:solidFill>
                  <a:srgbClr val="FF0000"/>
                </a:solidFill>
                <a:latin typeface="Calibri" pitchFamily="34" charset="0"/>
              </a:rPr>
              <a:t>    Xiao-Ming 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Fu</a:t>
            </a:r>
            <a:r>
              <a:rPr lang="en-AU" altLang="zh-CN" sz="1200" baseline="30000" dirty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n-AU" sz="1200" dirty="0" err="1">
                <a:solidFill>
                  <a:srgbClr val="FF0000"/>
                </a:solidFill>
                <a:latin typeface="Calibri" pitchFamily="34" charset="0"/>
              </a:rPr>
              <a:t>Rui</a:t>
            </a:r>
            <a:r>
              <a:rPr lang="en-AU" sz="1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Tang</a:t>
            </a:r>
            <a:r>
              <a:rPr lang="en-AU" altLang="zh-CN" sz="1200" baseline="30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n-AU" sz="1200" dirty="0" err="1">
                <a:solidFill>
                  <a:srgbClr val="FF0000"/>
                </a:solidFill>
                <a:latin typeface="Calibri" pitchFamily="34" charset="0"/>
              </a:rPr>
              <a:t>Yuhan</a:t>
            </a:r>
            <a:r>
              <a:rPr lang="en-AU" sz="1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Wang</a:t>
            </a:r>
            <a:r>
              <a:rPr lang="en-AU" altLang="zh-CN" sz="1200" baseline="30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    Yu-</a:t>
            </a:r>
            <a:r>
              <a:rPr lang="en-AU" sz="1200" dirty="0" err="1" smtClean="0">
                <a:solidFill>
                  <a:srgbClr val="FF0000"/>
                </a:solidFill>
                <a:latin typeface="Calibri" pitchFamily="34" charset="0"/>
              </a:rPr>
              <a:t>Hao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 Qi</a:t>
            </a:r>
            <a:r>
              <a:rPr lang="en-AU" altLang="zh-CN" sz="1200" baseline="30000" dirty="0" smtClean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AU" altLang="zh-CN" sz="1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AU" altLang="zh-CN" sz="1200" dirty="0" smtClean="0">
                <a:solidFill>
                  <a:srgbClr val="FF0000"/>
                </a:solidFill>
                <a:latin typeface="Calibri" pitchFamily="34" charset="0"/>
              </a:rPr>
              <a:t>   </a:t>
            </a:r>
            <a:r>
              <a:rPr lang="en-AU" sz="1200" dirty="0" err="1" smtClean="0">
                <a:solidFill>
                  <a:srgbClr val="FF0000"/>
                </a:solidFill>
                <a:latin typeface="Calibri" pitchFamily="34" charset="0"/>
              </a:rPr>
              <a:t>Ligang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 Liu</a:t>
            </a:r>
            <a:r>
              <a:rPr lang="en-AU" altLang="zh-CN" sz="1200" baseline="30000" dirty="0">
                <a:solidFill>
                  <a:srgbClr val="FF0000"/>
                </a:solidFill>
                <a:latin typeface="Calibri" pitchFamily="34" charset="0"/>
              </a:rPr>
              <a:t>1 </a:t>
            </a:r>
            <a:endParaRPr lang="en-AU" altLang="zh-CN" sz="1200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r"/>
            <a:r>
              <a:rPr lang="en-AU" altLang="zh-CN" sz="1200" baseline="30000" dirty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University </a:t>
            </a:r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of Science and Technology of 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China</a:t>
            </a:r>
            <a:r>
              <a:rPr lang="en-AU" sz="1200" dirty="0" smtClean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n-AU" altLang="zh-CN" sz="1200" baseline="30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1200" dirty="0" err="1" smtClean="0">
                <a:solidFill>
                  <a:srgbClr val="FF0000"/>
                </a:solidFill>
                <a:latin typeface="Calibri" pitchFamily="34" charset="0"/>
              </a:rPr>
              <a:t>Kujiale</a:t>
            </a:r>
            <a:endParaRPr lang="en-US" sz="12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1675592" y="1429929"/>
            <a:ext cx="5792817" cy="2880000"/>
            <a:chOff x="1721890" y="1581478"/>
            <a:chExt cx="8870401" cy="441007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1890" y="1686253"/>
              <a:ext cx="3876675" cy="43053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7016" y="1581478"/>
              <a:ext cx="4105275" cy="4410075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 smtClean="0"/>
              <a:t>Data representation</a:t>
            </a:r>
            <a:endParaRPr lang="en-AU" dirty="0"/>
          </a:p>
        </p:txBody>
      </p:sp>
      <p:sp>
        <p:nvSpPr>
          <p:cNvPr id="10" name="矩形 9"/>
          <p:cNvSpPr/>
          <p:nvPr/>
        </p:nvSpPr>
        <p:spPr>
          <a:xfrm>
            <a:off x="2325709" y="4309929"/>
            <a:ext cx="1231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/>
              <a:t>F</a:t>
            </a:r>
            <a:r>
              <a:rPr lang="en-AU" altLang="zh-CN" sz="2000" dirty="0" smtClean="0"/>
              <a:t>loor plan</a:t>
            </a:r>
            <a:endParaRPr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5347559" y="4309929"/>
            <a:ext cx="1560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/>
              <a:t>Ground truth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45139" y="845345"/>
            <a:ext cx="7994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 four-channel image (256x256) represent a squared region (18mx18m) </a:t>
            </a:r>
          </a:p>
        </p:txBody>
      </p:sp>
    </p:spTree>
    <p:extLst>
      <p:ext uri="{BB962C8B-B14F-4D97-AF65-F5344CB8AC3E}">
        <p14:creationId xmlns:p14="http://schemas.microsoft.com/office/powerpoint/2010/main" val="13367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93779" y="1682730"/>
            <a:ext cx="7756442" cy="2360456"/>
            <a:chOff x="523034" y="1474910"/>
            <a:chExt cx="7756442" cy="23604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B362D1D-4FB7-4BD8-A50B-0944E91F3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8" r="17677"/>
            <a:stretch/>
          </p:blipFill>
          <p:spPr>
            <a:xfrm>
              <a:off x="523034" y="1474910"/>
              <a:ext cx="2216480" cy="236045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8080A37A-48A3-459F-B803-843C55F76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95" y="1699238"/>
              <a:ext cx="2355158" cy="2136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20D66D5C-B814-4AF0-8887-678BBAA5D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39"/>
            <a:stretch/>
          </p:blipFill>
          <p:spPr>
            <a:xfrm>
              <a:off x="5875700" y="1658311"/>
              <a:ext cx="2403776" cy="2177055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/>
              <a:t>Design process of </a:t>
            </a:r>
            <a:r>
              <a:rPr lang="en-US" altLang="zh-CN" dirty="0" smtClean="0"/>
              <a:t>designers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1345139" y="845345"/>
            <a:ext cx="5201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Determining </a:t>
            </a:r>
            <a:r>
              <a:rPr lang="en-US" altLang="zh-CN" sz="2000" dirty="0"/>
              <a:t>room connections and positions </a:t>
            </a:r>
            <a:endParaRPr lang="en-US" altLang="zh-CN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Computing room </a:t>
            </a:r>
            <a:r>
              <a:rPr lang="en-US" altLang="zh-CN" sz="2000" dirty="0"/>
              <a:t>sizes and wall positions </a:t>
            </a:r>
            <a:endParaRPr lang="en-US" altLang="zh-CN" sz="2400" dirty="0">
              <a:solidFill>
                <a:srgbClr val="3F3F3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16611" y="4122300"/>
            <a:ext cx="1570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 smtClean="0"/>
              <a:t>Bubble graph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3769847" y="4122300"/>
            <a:ext cx="1357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Initial draft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6669214" y="4122300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Final design</a:t>
            </a:r>
            <a:endParaRPr lang="zh-CN" altLang="en-US" sz="2000" dirty="0"/>
          </a:p>
        </p:txBody>
      </p:sp>
      <p:sp>
        <p:nvSpPr>
          <p:cNvPr id="16" name="右箭头 15"/>
          <p:cNvSpPr/>
          <p:nvPr/>
        </p:nvSpPr>
        <p:spPr>
          <a:xfrm>
            <a:off x="2814273" y="2843680"/>
            <a:ext cx="306059" cy="221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5768475" y="2837502"/>
            <a:ext cx="306059" cy="221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1931857"/>
            <a:ext cx="8100000" cy="212938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CE55F0C5-07B7-4387-8B35-751B1FCB5A43}"/>
              </a:ext>
            </a:extLst>
          </p:cNvPr>
          <p:cNvSpPr txBox="1"/>
          <p:nvPr/>
        </p:nvSpPr>
        <p:spPr>
          <a:xfrm>
            <a:off x="2489817" y="4241508"/>
            <a:ext cx="416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cs typeface="Segoe UI" panose="020B0502040204020203" pitchFamily="34" charset="0"/>
              </a:rPr>
              <a:t>Two-stage approach</a:t>
            </a:r>
            <a:endParaRPr lang="zh-CN" altLang="en-US" sz="2000" dirty="0">
              <a:cs typeface="Segoe UI" panose="020B0502040204020203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 smtClean="0"/>
              <a:t>Approach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1345139" y="845345"/>
            <a:ext cx="7341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 </a:t>
            </a:r>
            <a:r>
              <a:rPr lang="en-US" altLang="zh-CN" sz="2000" dirty="0"/>
              <a:t>two-stage approach that imitates the human </a:t>
            </a:r>
            <a:r>
              <a:rPr lang="en-US" altLang="zh-CN" sz="2000" dirty="0" smtClean="0"/>
              <a:t>design process by </a:t>
            </a:r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 locating </a:t>
            </a:r>
            <a:r>
              <a:rPr lang="en-US" altLang="zh-CN" sz="2000" dirty="0"/>
              <a:t>rooms </a:t>
            </a:r>
            <a:r>
              <a:rPr lang="en-US" altLang="zh-CN" sz="2000" dirty="0" smtClean="0"/>
              <a:t>first </a:t>
            </a:r>
            <a:r>
              <a:rPr lang="en-US" altLang="zh-CN" sz="2000" dirty="0"/>
              <a:t>and then </a:t>
            </a:r>
            <a:r>
              <a:rPr lang="en-US" altLang="zh-CN" sz="2000" dirty="0" smtClean="0"/>
              <a:t>walls</a:t>
            </a:r>
            <a:endParaRPr lang="en-US" altLang="zh-CN" sz="24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2520000"/>
            <a:ext cx="8100000" cy="157287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 smtClean="0"/>
              <a:t>Stage one: </a:t>
            </a:r>
            <a:r>
              <a:rPr lang="en-US" altLang="zh-CN" dirty="0"/>
              <a:t>l</a:t>
            </a:r>
            <a:r>
              <a:rPr lang="en-US" altLang="zh-CN" dirty="0" smtClean="0"/>
              <a:t>ocating </a:t>
            </a:r>
            <a:r>
              <a:rPr lang="en-US" altLang="zh-CN" dirty="0"/>
              <a:t>rooms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45139" y="845345"/>
            <a:ext cx="58722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Iterative strategy: </a:t>
            </a:r>
          </a:p>
          <a:p>
            <a:r>
              <a:rPr lang="en-US" altLang="zh-CN" sz="2000" dirty="0"/>
              <a:t>(1) Computing the location of the living </a:t>
            </a:r>
            <a:r>
              <a:rPr lang="en-US" altLang="zh-CN" sz="2000" dirty="0" smtClean="0"/>
              <a:t>room</a:t>
            </a:r>
            <a:endParaRPr lang="en-US" altLang="zh-CN" sz="2000" dirty="0"/>
          </a:p>
          <a:p>
            <a:r>
              <a:rPr lang="en-US" altLang="zh-CN" sz="2000" dirty="0"/>
              <a:t>(2) Deciding what type of room to add and </a:t>
            </a:r>
            <a:r>
              <a:rPr lang="en-US" altLang="zh-CN" sz="2000" dirty="0" smtClean="0"/>
              <a:t>where</a:t>
            </a:r>
            <a:endParaRPr lang="en-US" altLang="zh-CN" sz="2000" dirty="0"/>
          </a:p>
          <a:p>
            <a:r>
              <a:rPr lang="en-US" altLang="zh-CN" sz="2000" dirty="0"/>
              <a:t>(3) Deciding whether to add another </a:t>
            </a:r>
            <a:r>
              <a:rPr lang="en-US" altLang="zh-CN" sz="2000" dirty="0" smtClean="0"/>
              <a:t>room.</a:t>
            </a:r>
            <a:endParaRPr lang="en-US" altLang="zh-CN" sz="2000" dirty="0"/>
          </a:p>
          <a:p>
            <a:r>
              <a:rPr lang="en-US" altLang="zh-CN" sz="2000" dirty="0"/>
              <a:t>      If yes, go to Step (2); otherwise stop the </a:t>
            </a:r>
            <a:r>
              <a:rPr lang="en-US" altLang="zh-CN" sz="2000" dirty="0" smtClean="0"/>
              <a:t>algorithm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9278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2520000"/>
            <a:ext cx="8100000" cy="15728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87774" y="2479950"/>
            <a:ext cx="4885738" cy="1694642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Living room first strategy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09685" y="997745"/>
            <a:ext cx="53830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L</a:t>
            </a:r>
            <a:r>
              <a:rPr lang="en-US" altLang="zh-CN" sz="2000" dirty="0" smtClean="0"/>
              <a:t>iving room first strategy: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An </a:t>
            </a:r>
            <a:r>
              <a:rPr lang="en-US" altLang="zh-CN" sz="2000" dirty="0"/>
              <a:t>indispensable part in </a:t>
            </a:r>
            <a:r>
              <a:rPr lang="en-US" altLang="zh-CN" sz="2000" dirty="0" smtClean="0"/>
              <a:t>the modern </a:t>
            </a:r>
            <a:r>
              <a:rPr lang="en-US" altLang="zh-CN" sz="2000" dirty="0"/>
              <a:t>residence</a:t>
            </a:r>
            <a:endParaRPr lang="en-US" altLang="zh-C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</a:t>
            </a:r>
            <a:r>
              <a:rPr lang="en-US" altLang="zh-CN" sz="2000" dirty="0" smtClean="0"/>
              <a:t>ocated </a:t>
            </a:r>
            <a:r>
              <a:rPr lang="en-US" altLang="zh-CN" sz="2000" dirty="0"/>
              <a:t>in the central area of the floor </a:t>
            </a:r>
            <a:r>
              <a:rPr lang="en-US" altLang="zh-CN" sz="2000" dirty="0" smtClean="0"/>
              <a:t>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Connected </a:t>
            </a:r>
            <a:r>
              <a:rPr lang="en-US" altLang="zh-CN" sz="2000" dirty="0"/>
              <a:t>to most other </a:t>
            </a:r>
            <a:r>
              <a:rPr lang="en-US" altLang="zh-CN" sz="2000" dirty="0" smtClean="0"/>
              <a:t>rooms</a:t>
            </a:r>
          </a:p>
        </p:txBody>
      </p:sp>
    </p:spTree>
    <p:extLst>
      <p:ext uri="{BB962C8B-B14F-4D97-AF65-F5344CB8AC3E}">
        <p14:creationId xmlns:p14="http://schemas.microsoft.com/office/powerpoint/2010/main" val="6894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" y="2520000"/>
            <a:ext cx="8100000" cy="15728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1578" y="2514109"/>
            <a:ext cx="2304110" cy="1694642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Room type and location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09685" y="997745"/>
            <a:ext cx="7353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An encoder-decoder network to predict </a:t>
            </a:r>
            <a:r>
              <a:rPr lang="en-US" altLang="zh-CN" sz="2000" dirty="0" smtClean="0"/>
              <a:t>room types </a:t>
            </a:r>
            <a:r>
              <a:rPr lang="en-US" altLang="zh-CN" sz="2000" dirty="0"/>
              <a:t>and </a:t>
            </a:r>
            <a:r>
              <a:rPr lang="en-US" altLang="zh-CN" sz="2000" dirty="0" smtClean="0"/>
              <a:t>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An iterative </a:t>
            </a:r>
            <a:r>
              <a:rPr lang="en-US" altLang="zh-CN" sz="2000" dirty="0"/>
              <a:t>process </a:t>
            </a:r>
            <a:r>
              <a:rPr lang="en-US" altLang="zh-CN" sz="2000" dirty="0" smtClean="0"/>
              <a:t>to add </a:t>
            </a:r>
            <a:r>
              <a:rPr lang="en-US" altLang="zh-CN" sz="2000" dirty="0"/>
              <a:t>rooms into the scene</a:t>
            </a:r>
          </a:p>
        </p:txBody>
      </p:sp>
    </p:spTree>
    <p:extLst>
      <p:ext uri="{BB962C8B-B14F-4D97-AF65-F5344CB8AC3E}">
        <p14:creationId xmlns:p14="http://schemas.microsoft.com/office/powerpoint/2010/main" val="10548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026670"/>
            <a:ext cx="6465449" cy="162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Sampling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09685" y="997745"/>
            <a:ext cx="689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 robust sampling </a:t>
            </a:r>
            <a:r>
              <a:rPr lang="en-US" altLang="zh-CN" sz="2000" dirty="0"/>
              <a:t>method </a:t>
            </a:r>
            <a:r>
              <a:rPr lang="en-US" altLang="zh-CN" sz="2000" dirty="0" smtClean="0"/>
              <a:t>to reduce </a:t>
            </a:r>
            <a:r>
              <a:rPr lang="en-US" altLang="zh-CN" sz="2000" dirty="0"/>
              <a:t>the impact </a:t>
            </a:r>
            <a:r>
              <a:rPr lang="en-US" altLang="zh-CN" sz="2000" dirty="0" smtClean="0"/>
              <a:t>of the noise</a:t>
            </a:r>
          </a:p>
        </p:txBody>
      </p:sp>
    </p:spTree>
    <p:extLst>
      <p:ext uri="{BB962C8B-B14F-4D97-AF65-F5344CB8AC3E}">
        <p14:creationId xmlns:p14="http://schemas.microsoft.com/office/powerpoint/2010/main" val="13965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2538" y="2483629"/>
            <a:ext cx="2304110" cy="1694642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 smtClean="0"/>
              <a:t>Locating </a:t>
            </a:r>
            <a:r>
              <a:rPr lang="en-US" altLang="zh-CN" dirty="0"/>
              <a:t>rooms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6B80511-5DBF-403C-911B-1337F85F8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263" y="1298271"/>
            <a:ext cx="288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0AA52-361E-424D-9407-72D262759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15" y="1298271"/>
            <a:ext cx="288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7DD178A-B8C9-4392-9D2C-32D2B66E8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68" y="1298271"/>
            <a:ext cx="2880000" cy="2880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C118BC72-E922-4950-9CAF-14E93E8EEF5D}"/>
              </a:ext>
            </a:extLst>
          </p:cNvPr>
          <p:cNvGrpSpPr/>
          <p:nvPr/>
        </p:nvGrpSpPr>
        <p:grpSpPr>
          <a:xfrm>
            <a:off x="1784260" y="2468271"/>
            <a:ext cx="1587226" cy="540000"/>
            <a:chOff x="2647938" y="4280557"/>
            <a:chExt cx="1587226" cy="540000"/>
          </a:xfrm>
        </p:grpSpPr>
        <p:sp>
          <p:nvSpPr>
            <p:cNvPr id="13" name="箭头: 右 28">
              <a:extLst>
                <a:ext uri="{FF2B5EF4-FFF2-40B4-BE49-F238E27FC236}">
                  <a16:creationId xmlns="" xmlns:a16="http://schemas.microsoft.com/office/drawing/2014/main" id="{0DCE9A68-B17A-4B66-B235-3110D3B17805}"/>
                </a:ext>
              </a:extLst>
            </p:cNvPr>
            <p:cNvSpPr>
              <a:spLocks/>
            </p:cNvSpPr>
            <p:nvPr/>
          </p:nvSpPr>
          <p:spPr>
            <a:xfrm>
              <a:off x="2647938" y="4453394"/>
              <a:ext cx="540000" cy="21600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E0035086-1BD4-4662-B94E-0E050A049AF3}"/>
                </a:ext>
              </a:extLst>
            </p:cNvPr>
            <p:cNvGrpSpPr/>
            <p:nvPr/>
          </p:nvGrpSpPr>
          <p:grpSpPr>
            <a:xfrm>
              <a:off x="3206701" y="4280557"/>
              <a:ext cx="531593" cy="540000"/>
              <a:chOff x="3681454" y="3887354"/>
              <a:chExt cx="531593" cy="540000"/>
            </a:xfrm>
          </p:grpSpPr>
          <p:sp>
            <p:nvSpPr>
              <p:cNvPr id="16" name="梯形 15">
                <a:extLst>
                  <a:ext uri="{FF2B5EF4-FFF2-40B4-BE49-F238E27FC236}">
                    <a16:creationId xmlns="" xmlns:a16="http://schemas.microsoft.com/office/drawing/2014/main" id="{BE7C1270-D829-4AE4-BF9F-86936EA37DA5}"/>
                  </a:ext>
                </a:extLst>
              </p:cNvPr>
              <p:cNvSpPr/>
              <p:nvPr/>
            </p:nvSpPr>
            <p:spPr>
              <a:xfrm rot="5400000">
                <a:off x="3639506" y="3977354"/>
                <a:ext cx="540000" cy="360000"/>
              </a:xfrm>
              <a:prstGeom prst="trapezoid">
                <a:avLst>
                  <a:gd name="adj" fmla="val 42774"/>
                </a:avLst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="" xmlns:a16="http://schemas.microsoft.com/office/drawing/2014/main" id="{E16CF00D-4ED5-44AF-A2C1-E421820F6308}"/>
                  </a:ext>
                </a:extLst>
              </p:cNvPr>
              <p:cNvSpPr txBox="1"/>
              <p:nvPr/>
            </p:nvSpPr>
            <p:spPr>
              <a:xfrm>
                <a:off x="3681454" y="4029837"/>
                <a:ext cx="5315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</a:rPr>
                  <a:t>CNN</a:t>
                </a:r>
                <a:endPara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箭头: 右 33">
              <a:extLst>
                <a:ext uri="{FF2B5EF4-FFF2-40B4-BE49-F238E27FC236}">
                  <a16:creationId xmlns="" xmlns:a16="http://schemas.microsoft.com/office/drawing/2014/main" id="{1B61206E-20AB-461F-8BB7-3D82054AE823}"/>
                </a:ext>
              </a:extLst>
            </p:cNvPr>
            <p:cNvSpPr>
              <a:spLocks/>
            </p:cNvSpPr>
            <p:nvPr/>
          </p:nvSpPr>
          <p:spPr>
            <a:xfrm>
              <a:off x="3695164" y="4458560"/>
              <a:ext cx="540000" cy="21600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8" name="箭头: 右 34">
            <a:extLst>
              <a:ext uri="{FF2B5EF4-FFF2-40B4-BE49-F238E27FC236}">
                <a16:creationId xmlns="" xmlns:a16="http://schemas.microsoft.com/office/drawing/2014/main" id="{4957C576-5CE4-4D66-960B-CC22E19C272C}"/>
              </a:ext>
            </a:extLst>
          </p:cNvPr>
          <p:cNvSpPr/>
          <p:nvPr/>
        </p:nvSpPr>
        <p:spPr>
          <a:xfrm>
            <a:off x="4969144" y="2376642"/>
            <a:ext cx="540000" cy="216000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A058E9A4-4412-490F-B801-B061EE6FB8E4}"/>
              </a:ext>
            </a:extLst>
          </p:cNvPr>
          <p:cNvGrpSpPr/>
          <p:nvPr/>
        </p:nvGrpSpPr>
        <p:grpSpPr>
          <a:xfrm>
            <a:off x="5627875" y="2195126"/>
            <a:ext cx="1598996" cy="543032"/>
            <a:chOff x="8072703" y="4232235"/>
            <a:chExt cx="1598996" cy="543032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B68A825B-B723-4F28-A949-8D690988AE76}"/>
                </a:ext>
              </a:extLst>
            </p:cNvPr>
            <p:cNvGrpSpPr/>
            <p:nvPr/>
          </p:nvGrpSpPr>
          <p:grpSpPr>
            <a:xfrm>
              <a:off x="8072703" y="4232235"/>
              <a:ext cx="908512" cy="543032"/>
              <a:chOff x="8072703" y="4232235"/>
              <a:chExt cx="908512" cy="543032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="" xmlns:a16="http://schemas.microsoft.com/office/drawing/2014/main" id="{895CD6C5-7702-4BBF-8DAC-D7F2C99032CF}"/>
                  </a:ext>
                </a:extLst>
              </p:cNvPr>
              <p:cNvGrpSpPr/>
              <p:nvPr/>
            </p:nvGrpSpPr>
            <p:grpSpPr>
              <a:xfrm>
                <a:off x="8072703" y="4235267"/>
                <a:ext cx="494028" cy="540000"/>
                <a:chOff x="3652879" y="3868304"/>
                <a:chExt cx="494028" cy="540000"/>
              </a:xfrm>
            </p:grpSpPr>
            <p:sp>
              <p:nvSpPr>
                <p:cNvPr id="26" name="梯形 25">
                  <a:extLst>
                    <a:ext uri="{FF2B5EF4-FFF2-40B4-BE49-F238E27FC236}">
                      <a16:creationId xmlns="" xmlns:a16="http://schemas.microsoft.com/office/drawing/2014/main" id="{3A28A2D9-EAD4-4321-9163-47436976DA8F}"/>
                    </a:ext>
                  </a:extLst>
                </p:cNvPr>
                <p:cNvSpPr/>
                <p:nvPr/>
              </p:nvSpPr>
              <p:spPr>
                <a:xfrm rot="5400000">
                  <a:off x="3610931" y="3958304"/>
                  <a:ext cx="540000" cy="360000"/>
                </a:xfrm>
                <a:prstGeom prst="trapezoid">
                  <a:avLst>
                    <a:gd name="adj" fmla="val 42774"/>
                  </a:avLst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="" xmlns:a16="http://schemas.microsoft.com/office/drawing/2014/main" id="{2ED3B56F-25B9-40E4-A5C6-8B1D704DBBB1}"/>
                    </a:ext>
                  </a:extLst>
                </p:cNvPr>
                <p:cNvSpPr txBox="1"/>
                <p:nvPr/>
              </p:nvSpPr>
              <p:spPr>
                <a:xfrm>
                  <a:off x="3652879" y="4029838"/>
                  <a:ext cx="49402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宋体" panose="02010600030101010101" pitchFamily="2" charset="-122"/>
                    </a:rPr>
                    <a:t>CNN</a:t>
                  </a:r>
                  <a:endParaRPr kumimoji="0" lang="zh-CN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" name="组合 22">
                <a:extLst>
                  <a:ext uri="{FF2B5EF4-FFF2-40B4-BE49-F238E27FC236}">
                    <a16:creationId xmlns="" xmlns:a16="http://schemas.microsoft.com/office/drawing/2014/main" id="{C3A39CB8-A31C-4C70-8FE9-353201F583E6}"/>
                  </a:ext>
                </a:extLst>
              </p:cNvPr>
              <p:cNvGrpSpPr/>
              <p:nvPr/>
            </p:nvGrpSpPr>
            <p:grpSpPr>
              <a:xfrm>
                <a:off x="8516786" y="4232235"/>
                <a:ext cx="464429" cy="540000"/>
                <a:chOff x="8504882" y="4232236"/>
                <a:chExt cx="464429" cy="540000"/>
              </a:xfrm>
            </p:grpSpPr>
            <p:sp>
              <p:nvSpPr>
                <p:cNvPr id="24" name="梯形 23">
                  <a:extLst>
                    <a:ext uri="{FF2B5EF4-FFF2-40B4-BE49-F238E27FC236}">
                      <a16:creationId xmlns="" xmlns:a16="http://schemas.microsoft.com/office/drawing/2014/main" id="{DB5F18D4-FF58-4556-A4FC-42ACBA4DF591}"/>
                    </a:ext>
                  </a:extLst>
                </p:cNvPr>
                <p:cNvSpPr/>
                <p:nvPr/>
              </p:nvSpPr>
              <p:spPr>
                <a:xfrm rot="16200000">
                  <a:off x="8459156" y="4322236"/>
                  <a:ext cx="540000" cy="360000"/>
                </a:xfrm>
                <a:prstGeom prst="trapezoid">
                  <a:avLst>
                    <a:gd name="adj" fmla="val 42774"/>
                  </a:avLst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文本框 24">
                  <a:extLst>
                    <a:ext uri="{FF2B5EF4-FFF2-40B4-BE49-F238E27FC236}">
                      <a16:creationId xmlns="" xmlns:a16="http://schemas.microsoft.com/office/drawing/2014/main" id="{C32AB486-28FF-4A57-A361-C4ADCF357048}"/>
                    </a:ext>
                  </a:extLst>
                </p:cNvPr>
                <p:cNvSpPr txBox="1"/>
                <p:nvPr/>
              </p:nvSpPr>
              <p:spPr>
                <a:xfrm>
                  <a:off x="8504882" y="4388965"/>
                  <a:ext cx="46442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宋体" panose="02010600030101010101" pitchFamily="2" charset="-122"/>
                    </a:rPr>
                    <a:t>CNN</a:t>
                  </a:r>
                  <a:endParaRPr kumimoji="0" lang="zh-CN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1" name="箭头: 右 44">
              <a:extLst>
                <a:ext uri="{FF2B5EF4-FFF2-40B4-BE49-F238E27FC236}">
                  <a16:creationId xmlns="" xmlns:a16="http://schemas.microsoft.com/office/drawing/2014/main" id="{EE8EA879-9F91-4853-9419-CD59B38ECBED}"/>
                </a:ext>
              </a:extLst>
            </p:cNvPr>
            <p:cNvSpPr/>
            <p:nvPr/>
          </p:nvSpPr>
          <p:spPr>
            <a:xfrm>
              <a:off x="9131699" y="4393201"/>
              <a:ext cx="540000" cy="21600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F8DF6ED8-7AB0-470B-BEFF-4DF49EDEB6A7}"/>
              </a:ext>
            </a:extLst>
          </p:cNvPr>
          <p:cNvGrpSpPr/>
          <p:nvPr/>
        </p:nvGrpSpPr>
        <p:grpSpPr>
          <a:xfrm>
            <a:off x="5684939" y="3212393"/>
            <a:ext cx="1618244" cy="539998"/>
            <a:chOff x="7919634" y="5676766"/>
            <a:chExt cx="1618244" cy="539998"/>
          </a:xfrm>
        </p:grpSpPr>
        <p:sp>
          <p:nvSpPr>
            <p:cNvPr id="29" name="箭头: 右 47">
              <a:extLst>
                <a:ext uri="{FF2B5EF4-FFF2-40B4-BE49-F238E27FC236}">
                  <a16:creationId xmlns="" xmlns:a16="http://schemas.microsoft.com/office/drawing/2014/main" id="{EBE2C64D-34B3-4406-A948-D6D4C42D9745}"/>
                </a:ext>
              </a:extLst>
            </p:cNvPr>
            <p:cNvSpPr/>
            <p:nvPr/>
          </p:nvSpPr>
          <p:spPr>
            <a:xfrm rot="10800000">
              <a:off x="8997878" y="5820765"/>
              <a:ext cx="540000" cy="21600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="" xmlns:a16="http://schemas.microsoft.com/office/drawing/2014/main" id="{3F193B90-91A9-4182-808F-191C13747B99}"/>
                </a:ext>
              </a:extLst>
            </p:cNvPr>
            <p:cNvGrpSpPr/>
            <p:nvPr/>
          </p:nvGrpSpPr>
          <p:grpSpPr>
            <a:xfrm>
              <a:off x="8506212" y="5676766"/>
              <a:ext cx="485839" cy="539998"/>
              <a:chOff x="8540826" y="4441542"/>
              <a:chExt cx="571756" cy="635494"/>
            </a:xfrm>
          </p:grpSpPr>
          <p:sp>
            <p:nvSpPr>
              <p:cNvPr id="32" name="梯形 31">
                <a:extLst>
                  <a:ext uri="{FF2B5EF4-FFF2-40B4-BE49-F238E27FC236}">
                    <a16:creationId xmlns="" xmlns:a16="http://schemas.microsoft.com/office/drawing/2014/main" id="{FEB435FE-2EE5-4EE2-9A80-9A10C9978A2D}"/>
                  </a:ext>
                </a:extLst>
              </p:cNvPr>
              <p:cNvSpPr/>
              <p:nvPr/>
            </p:nvSpPr>
            <p:spPr>
              <a:xfrm rot="16200000">
                <a:off x="8506116" y="4547457"/>
                <a:ext cx="635494" cy="423663"/>
              </a:xfrm>
              <a:prstGeom prst="trapezoid">
                <a:avLst>
                  <a:gd name="adj" fmla="val 42774"/>
                </a:avLst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="" xmlns:a16="http://schemas.microsoft.com/office/drawing/2014/main" id="{6038D86C-66D8-4589-8AC6-80C37D0D1D2B}"/>
                  </a:ext>
                </a:extLst>
              </p:cNvPr>
              <p:cNvSpPr txBox="1"/>
              <p:nvPr/>
            </p:nvSpPr>
            <p:spPr>
              <a:xfrm>
                <a:off x="8540826" y="4596298"/>
                <a:ext cx="571756" cy="32598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rPr>
                  <a:t>CNN</a:t>
                </a:r>
                <a:endPara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1" name="箭头: 右 52">
              <a:extLst>
                <a:ext uri="{FF2B5EF4-FFF2-40B4-BE49-F238E27FC236}">
                  <a16:creationId xmlns="" xmlns:a16="http://schemas.microsoft.com/office/drawing/2014/main" id="{CF4196BA-36FD-470B-A11F-91FF1C35354A}"/>
                </a:ext>
              </a:extLst>
            </p:cNvPr>
            <p:cNvSpPr/>
            <p:nvPr/>
          </p:nvSpPr>
          <p:spPr>
            <a:xfrm rot="10800000">
              <a:off x="7919634" y="5820765"/>
              <a:ext cx="540000" cy="21600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7C842940-704C-4B43-A28E-81A6AFA0F0CB}"/>
              </a:ext>
            </a:extLst>
          </p:cNvPr>
          <p:cNvGrpSpPr/>
          <p:nvPr/>
        </p:nvGrpSpPr>
        <p:grpSpPr>
          <a:xfrm>
            <a:off x="5038768" y="2687103"/>
            <a:ext cx="360000" cy="621812"/>
            <a:chOff x="6935277" y="4758716"/>
            <a:chExt cx="539583" cy="778083"/>
          </a:xfrm>
        </p:grpSpPr>
        <p:sp>
          <p:nvSpPr>
            <p:cNvPr id="35" name="箭头: 右 65">
              <a:extLst>
                <a:ext uri="{FF2B5EF4-FFF2-40B4-BE49-F238E27FC236}">
                  <a16:creationId xmlns="" xmlns:a16="http://schemas.microsoft.com/office/drawing/2014/main" id="{A759D76C-3920-4FA4-BC5E-88ED1C865320}"/>
                </a:ext>
              </a:extLst>
            </p:cNvPr>
            <p:cNvSpPr/>
            <p:nvPr/>
          </p:nvSpPr>
          <p:spPr>
            <a:xfrm rot="16200000">
              <a:off x="6838427" y="4855566"/>
              <a:ext cx="733283" cy="539583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3D647CD9-26AF-4BCE-82E3-7B05D7DCDF9C}"/>
                </a:ext>
              </a:extLst>
            </p:cNvPr>
            <p:cNvSpPr txBox="1"/>
            <p:nvPr/>
          </p:nvSpPr>
          <p:spPr>
            <a:xfrm rot="5400000">
              <a:off x="6934400" y="5023671"/>
              <a:ext cx="611079" cy="41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宋体" panose="02010600030101010101" pitchFamily="2" charset="-122"/>
                  <a:cs typeface="Segoe UI" panose="020B0502040204020203" pitchFamily="34" charset="0"/>
                </a:rPr>
                <a:t>yes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994595" y="3537888"/>
            <a:ext cx="447167" cy="712193"/>
            <a:chOff x="8261991" y="2533070"/>
            <a:chExt cx="447167" cy="540000"/>
          </a:xfrm>
        </p:grpSpPr>
        <p:sp>
          <p:nvSpPr>
            <p:cNvPr id="38" name="箭头: 右 66">
              <a:extLst>
                <a:ext uri="{FF2B5EF4-FFF2-40B4-BE49-F238E27FC236}">
                  <a16:creationId xmlns="" xmlns:a16="http://schemas.microsoft.com/office/drawing/2014/main" id="{684A794F-C49B-436E-8BF3-3F2D09F85DF7}"/>
                </a:ext>
              </a:extLst>
            </p:cNvPr>
            <p:cNvSpPr/>
            <p:nvPr/>
          </p:nvSpPr>
          <p:spPr>
            <a:xfrm rot="5400000">
              <a:off x="8212275" y="2623070"/>
              <a:ext cx="540000" cy="36000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="" xmlns:a16="http://schemas.microsoft.com/office/drawing/2014/main" id="{FFC8638C-DE41-4C61-BBA4-DB1993CDA5D7}"/>
                </a:ext>
              </a:extLst>
            </p:cNvPr>
            <p:cNvSpPr txBox="1"/>
            <p:nvPr/>
          </p:nvSpPr>
          <p:spPr>
            <a:xfrm>
              <a:off x="8261991" y="2682154"/>
              <a:ext cx="44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宋体" panose="02010600030101010101" pitchFamily="2" charset="-122"/>
                </a:rPr>
                <a:t>no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</p:grpSp>
      <p:sp>
        <p:nvSpPr>
          <p:cNvPr id="40" name="菱形 39">
            <a:extLst>
              <a:ext uri="{FF2B5EF4-FFF2-40B4-BE49-F238E27FC236}">
                <a16:creationId xmlns="" xmlns:a16="http://schemas.microsoft.com/office/drawing/2014/main" id="{2CEC33CF-AD61-475F-9F55-73A9F41EFC07}"/>
              </a:ext>
            </a:extLst>
          </p:cNvPr>
          <p:cNvSpPr/>
          <p:nvPr/>
        </p:nvSpPr>
        <p:spPr>
          <a:xfrm>
            <a:off x="4854289" y="3183656"/>
            <a:ext cx="720000" cy="540000"/>
          </a:xfrm>
          <a:prstGeom prst="diamond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go on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968DAEA2-2D16-4031-AD4F-7AFA68AF4241}"/>
              </a:ext>
            </a:extLst>
          </p:cNvPr>
          <p:cNvSpPr/>
          <p:nvPr/>
        </p:nvSpPr>
        <p:spPr>
          <a:xfrm>
            <a:off x="4948768" y="4271927"/>
            <a:ext cx="540000" cy="3600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Stop</a:t>
            </a:r>
            <a:endParaRPr kumimoji="0" lang="zh-CN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="" xmlns:a16="http://schemas.microsoft.com/office/drawing/2014/main" id="{0166237A-9857-4D21-8A30-80EE72EB4F53}"/>
              </a:ext>
            </a:extLst>
          </p:cNvPr>
          <p:cNvSpPr/>
          <p:nvPr/>
        </p:nvSpPr>
        <p:spPr>
          <a:xfrm>
            <a:off x="4273964" y="2517187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="" xmlns:a16="http://schemas.microsoft.com/office/drawing/2014/main" id="{A1026FC5-5915-44CD-9D42-DBF1B5C3BB58}"/>
              </a:ext>
            </a:extLst>
          </p:cNvPr>
          <p:cNvSpPr>
            <a:spLocks noChangeAspect="1"/>
          </p:cNvSpPr>
          <p:nvPr/>
        </p:nvSpPr>
        <p:spPr>
          <a:xfrm>
            <a:off x="8309547" y="2467037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="" xmlns:a16="http://schemas.microsoft.com/office/drawing/2014/main" id="{EBAF8C6B-0F9B-4593-8058-BDA8C14C6A45}"/>
              </a:ext>
            </a:extLst>
          </p:cNvPr>
          <p:cNvSpPr>
            <a:spLocks noChangeAspect="1"/>
          </p:cNvSpPr>
          <p:nvPr/>
        </p:nvSpPr>
        <p:spPr>
          <a:xfrm>
            <a:off x="7789667" y="3220701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DC6B26ED-F8C2-4978-BEE1-C2EBE172BF89}"/>
              </a:ext>
            </a:extLst>
          </p:cNvPr>
          <p:cNvSpPr>
            <a:spLocks noChangeAspect="1"/>
          </p:cNvSpPr>
          <p:nvPr/>
        </p:nvSpPr>
        <p:spPr>
          <a:xfrm>
            <a:off x="8394039" y="3239903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B53FA0E9-64E0-4562-ACC9-FC2D6DD870F3}"/>
              </a:ext>
            </a:extLst>
          </p:cNvPr>
          <p:cNvSpPr>
            <a:spLocks noChangeAspect="1"/>
          </p:cNvSpPr>
          <p:nvPr/>
        </p:nvSpPr>
        <p:spPr>
          <a:xfrm>
            <a:off x="7639665" y="2424169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="" xmlns:a16="http://schemas.microsoft.com/office/drawing/2014/main" id="{468B1277-A8E9-4C7C-BC0A-0695E94E8B1C}"/>
              </a:ext>
            </a:extLst>
          </p:cNvPr>
          <p:cNvSpPr>
            <a:spLocks noChangeAspect="1"/>
          </p:cNvSpPr>
          <p:nvPr/>
        </p:nvSpPr>
        <p:spPr>
          <a:xfrm>
            <a:off x="8291621" y="1840355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="" xmlns:a16="http://schemas.microsoft.com/office/drawing/2014/main" id="{98675E74-E481-421B-90FC-CDAEF17DCD3C}"/>
              </a:ext>
            </a:extLst>
          </p:cNvPr>
          <p:cNvSpPr txBox="1"/>
          <p:nvPr/>
        </p:nvSpPr>
        <p:spPr>
          <a:xfrm>
            <a:off x="3919835" y="2551356"/>
            <a:ext cx="821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Living room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="" xmlns:a16="http://schemas.microsoft.com/office/drawing/2014/main" id="{2ECDC9A5-93A1-4044-A95E-9FC639759A37}"/>
              </a:ext>
            </a:extLst>
          </p:cNvPr>
          <p:cNvSpPr txBox="1">
            <a:spLocks noChangeAspect="1"/>
          </p:cNvSpPr>
          <p:nvPr/>
        </p:nvSpPr>
        <p:spPr>
          <a:xfrm>
            <a:off x="7963070" y="2474632"/>
            <a:ext cx="82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Living room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="" xmlns:a16="http://schemas.microsoft.com/office/drawing/2014/main" id="{7567703E-F1D3-47C3-927E-A56FF15CF95F}"/>
              </a:ext>
            </a:extLst>
          </p:cNvPr>
          <p:cNvSpPr txBox="1">
            <a:spLocks noChangeAspect="1"/>
          </p:cNvSpPr>
          <p:nvPr/>
        </p:nvSpPr>
        <p:spPr>
          <a:xfrm>
            <a:off x="7970995" y="3004120"/>
            <a:ext cx="898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Second room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="" xmlns:a16="http://schemas.microsoft.com/office/drawing/2014/main" id="{2FBED7D3-D543-424E-AA86-E77CD558864E}"/>
              </a:ext>
            </a:extLst>
          </p:cNvPr>
          <p:cNvSpPr txBox="1">
            <a:spLocks noChangeAspect="1"/>
          </p:cNvSpPr>
          <p:nvPr/>
        </p:nvSpPr>
        <p:spPr>
          <a:xfrm>
            <a:off x="7416415" y="3237632"/>
            <a:ext cx="899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Master room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="" xmlns:a16="http://schemas.microsoft.com/office/drawing/2014/main" id="{033BCFC4-0394-4137-A183-2CBBB8715B32}"/>
              </a:ext>
            </a:extLst>
          </p:cNvPr>
          <p:cNvSpPr txBox="1">
            <a:spLocks noChangeAspect="1"/>
          </p:cNvSpPr>
          <p:nvPr/>
        </p:nvSpPr>
        <p:spPr>
          <a:xfrm>
            <a:off x="7420644" y="2444854"/>
            <a:ext cx="575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Kitchen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="" xmlns:a16="http://schemas.microsoft.com/office/drawing/2014/main" id="{A508E358-67AD-471F-B109-EFA0E2DA4E6C}"/>
              </a:ext>
            </a:extLst>
          </p:cNvPr>
          <p:cNvSpPr txBox="1">
            <a:spLocks noChangeAspect="1"/>
          </p:cNvSpPr>
          <p:nvPr/>
        </p:nvSpPr>
        <p:spPr>
          <a:xfrm>
            <a:off x="7947825" y="1867745"/>
            <a:ext cx="784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Study room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="" xmlns:a16="http://schemas.microsoft.com/office/drawing/2014/main" id="{0624FECE-13AB-4C19-8243-C48BAEB098D7}"/>
              </a:ext>
            </a:extLst>
          </p:cNvPr>
          <p:cNvSpPr>
            <a:spLocks noChangeAspect="1"/>
          </p:cNvSpPr>
          <p:nvPr/>
        </p:nvSpPr>
        <p:spPr>
          <a:xfrm>
            <a:off x="8407892" y="3651470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="" xmlns:a16="http://schemas.microsoft.com/office/drawing/2014/main" id="{E096650D-9695-460B-8111-0185CB161254}"/>
              </a:ext>
            </a:extLst>
          </p:cNvPr>
          <p:cNvSpPr txBox="1">
            <a:spLocks noChangeAspect="1"/>
          </p:cNvSpPr>
          <p:nvPr/>
        </p:nvSpPr>
        <p:spPr>
          <a:xfrm>
            <a:off x="8136664" y="3451048"/>
            <a:ext cx="629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Balcony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="" xmlns:a16="http://schemas.microsoft.com/office/drawing/2014/main" id="{A1716B6E-F7BF-4A0D-AEA7-347D4DEB27DE}"/>
              </a:ext>
            </a:extLst>
          </p:cNvPr>
          <p:cNvSpPr>
            <a:spLocks noChangeAspect="1"/>
          </p:cNvSpPr>
          <p:nvPr/>
        </p:nvSpPr>
        <p:spPr>
          <a:xfrm>
            <a:off x="7772416" y="2733350"/>
            <a:ext cx="72000" cy="7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="" xmlns:a16="http://schemas.microsoft.com/office/drawing/2014/main" id="{98CC5B75-6343-4281-A65D-42368399750E}"/>
              </a:ext>
            </a:extLst>
          </p:cNvPr>
          <p:cNvSpPr txBox="1">
            <a:spLocks noChangeAspect="1"/>
          </p:cNvSpPr>
          <p:nvPr/>
        </p:nvSpPr>
        <p:spPr>
          <a:xfrm>
            <a:off x="7581176" y="2758083"/>
            <a:ext cx="748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Bathroom</a:t>
            </a:r>
            <a:endParaRPr lang="zh-CN" altLang="en-US" sz="10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="" xmlns:a16="http://schemas.microsoft.com/office/drawing/2014/main" id="{BE3A49B8-6740-43DD-894F-4E16658DFC78}"/>
              </a:ext>
            </a:extLst>
          </p:cNvPr>
          <p:cNvSpPr txBox="1"/>
          <p:nvPr/>
        </p:nvSpPr>
        <p:spPr>
          <a:xfrm>
            <a:off x="2020638" y="2083351"/>
            <a:ext cx="1167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Regression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="" xmlns:a16="http://schemas.microsoft.com/office/drawing/2014/main" id="{B2148532-FA80-4B81-B82C-33FEDF1E54F1}"/>
              </a:ext>
            </a:extLst>
          </p:cNvPr>
          <p:cNvSpPr txBox="1"/>
          <p:nvPr/>
        </p:nvSpPr>
        <p:spPr>
          <a:xfrm>
            <a:off x="5619039" y="1775805"/>
            <a:ext cx="93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Location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="" xmlns:a16="http://schemas.microsoft.com/office/drawing/2014/main" id="{54F62CD9-ACC2-4B26-8EBF-B9DE6A87C2C1}"/>
              </a:ext>
            </a:extLst>
          </p:cNvPr>
          <p:cNvSpPr txBox="1"/>
          <p:nvPr/>
        </p:nvSpPr>
        <p:spPr>
          <a:xfrm>
            <a:off x="5976422" y="3766992"/>
            <a:ext cx="114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  <a:cs typeface="Segoe UI" panose="020B0502040204020203" pitchFamily="34" charset="0"/>
              </a:rPr>
              <a:t>Continuing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宋体" panose="02010600030101010101" pitchFamily="2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8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5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5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3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85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35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8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3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85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3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850"/>
                            </p:stCondLst>
                            <p:childTnLst>
                              <p:par>
                                <p:cTn id="1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350"/>
                            </p:stCondLst>
                            <p:childTnLst>
                              <p:par>
                                <p:cTn id="1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85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35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850"/>
                            </p:stCondLst>
                            <p:childTnLst>
                              <p:par>
                                <p:cTn id="1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3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/>
      <p:bldP spid="56" grpId="0" animBg="1"/>
      <p:bldP spid="57" grpId="0"/>
      <p:bldP spid="58" grpId="0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543" y="2160000"/>
            <a:ext cx="6348914" cy="180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Stage two: l</a:t>
            </a:r>
            <a:r>
              <a:rPr lang="en-US" dirty="0"/>
              <a:t>ocating walls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09685" y="997745"/>
            <a:ext cx="747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 </a:t>
            </a:r>
            <a:r>
              <a:rPr lang="en-US" altLang="zh-CN" sz="2000" dirty="0"/>
              <a:t>prediction-based </a:t>
            </a:r>
            <a:r>
              <a:rPr lang="en-US" altLang="zh-CN" sz="2000" dirty="0" smtClean="0"/>
              <a:t>wall locating </a:t>
            </a:r>
            <a:r>
              <a:rPr lang="en-US" altLang="zh-CN" sz="2000" dirty="0"/>
              <a:t>strategy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9702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下箭头 11"/>
          <p:cNvSpPr/>
          <p:nvPr/>
        </p:nvSpPr>
        <p:spPr>
          <a:xfrm>
            <a:off x="5107985" y="2720871"/>
            <a:ext cx="348615" cy="293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5" name="组合 14"/>
          <p:cNvGrpSpPr/>
          <p:nvPr/>
        </p:nvGrpSpPr>
        <p:grpSpPr>
          <a:xfrm>
            <a:off x="1081426" y="1234754"/>
            <a:ext cx="6595811" cy="1505883"/>
            <a:chOff x="477793" y="1577844"/>
            <a:chExt cx="8794414" cy="2007844"/>
          </a:xfrm>
        </p:grpSpPr>
        <p:grpSp>
          <p:nvGrpSpPr>
            <p:cNvPr id="63" name="组合 62"/>
            <p:cNvGrpSpPr/>
            <p:nvPr/>
          </p:nvGrpSpPr>
          <p:grpSpPr>
            <a:xfrm>
              <a:off x="2919794" y="1577844"/>
              <a:ext cx="6352413" cy="2007844"/>
              <a:chOff x="732332" y="3793752"/>
              <a:chExt cx="6352413" cy="2007844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732332" y="3793753"/>
                <a:ext cx="4386668" cy="2007843"/>
                <a:chOff x="1954281" y="2675678"/>
                <a:chExt cx="4386668" cy="2007843"/>
              </a:xfrm>
            </p:grpSpPr>
            <p:pic>
              <p:nvPicPr>
                <p:cNvPr id="75" name="图片 7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281" y="2675678"/>
                  <a:ext cx="1743559" cy="2007843"/>
                </a:xfrm>
                <a:prstGeom prst="rect">
                  <a:avLst/>
                </a:prstGeom>
              </p:spPr>
            </p:pic>
            <p:cxnSp>
              <p:nvCxnSpPr>
                <p:cNvPr id="76" name="直接箭头连接符 75"/>
                <p:cNvCxnSpPr/>
                <p:nvPr/>
              </p:nvCxnSpPr>
              <p:spPr>
                <a:xfrm>
                  <a:off x="3925456" y="3652877"/>
                  <a:ext cx="472218" cy="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椭圆 77"/>
                <p:cNvSpPr/>
                <p:nvPr/>
              </p:nvSpPr>
              <p:spPr>
                <a:xfrm>
                  <a:off x="2473798" y="3158285"/>
                  <a:ext cx="90435" cy="9043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2461813" y="4070965"/>
                  <a:ext cx="90435" cy="9043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81" name="椭圆 80"/>
                <p:cNvSpPr/>
                <p:nvPr/>
              </p:nvSpPr>
              <p:spPr>
                <a:xfrm>
                  <a:off x="3026257" y="3840349"/>
                  <a:ext cx="90435" cy="904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cxnSp>
              <p:nvCxnSpPr>
                <p:cNvPr id="83" name="直接箭头连接符 82"/>
                <p:cNvCxnSpPr/>
                <p:nvPr/>
              </p:nvCxnSpPr>
              <p:spPr>
                <a:xfrm>
                  <a:off x="5868731" y="3652877"/>
                  <a:ext cx="472218" cy="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3551" y="4392804"/>
                <a:ext cx="1123043" cy="720000"/>
              </a:xfrm>
              <a:prstGeom prst="rect">
                <a:avLst/>
              </a:prstGeom>
            </p:spPr>
          </p:pic>
          <p:grpSp>
            <p:nvGrpSpPr>
              <p:cNvPr id="68" name="组合 67"/>
              <p:cNvGrpSpPr/>
              <p:nvPr/>
            </p:nvGrpSpPr>
            <p:grpSpPr>
              <a:xfrm>
                <a:off x="5341186" y="3793752"/>
                <a:ext cx="1743559" cy="2007843"/>
                <a:chOff x="3229205" y="4817515"/>
                <a:chExt cx="1743559" cy="2007843"/>
              </a:xfrm>
            </p:grpSpPr>
            <p:pic>
              <p:nvPicPr>
                <p:cNvPr id="69" name="图片 6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9205" y="4817515"/>
                  <a:ext cx="1743559" cy="2007843"/>
                </a:xfrm>
                <a:prstGeom prst="rect">
                  <a:avLst/>
                </a:prstGeom>
              </p:spPr>
            </p:pic>
            <p:sp>
              <p:nvSpPr>
                <p:cNvPr id="70" name="椭圆 69"/>
                <p:cNvSpPr/>
                <p:nvPr/>
              </p:nvSpPr>
              <p:spPr>
                <a:xfrm>
                  <a:off x="4010552" y="5617129"/>
                  <a:ext cx="90435" cy="9043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3748722" y="5300122"/>
                  <a:ext cx="90435" cy="9043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72" name="椭圆 71"/>
                <p:cNvSpPr/>
                <p:nvPr/>
              </p:nvSpPr>
              <p:spPr>
                <a:xfrm>
                  <a:off x="3736737" y="6212802"/>
                  <a:ext cx="90435" cy="9043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4277347" y="5239151"/>
                  <a:ext cx="90435" cy="9043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</p:grpSp>
        <p:sp>
          <p:nvSpPr>
            <p:cNvPr id="14" name="矩形 13"/>
            <p:cNvSpPr/>
            <p:nvPr/>
          </p:nvSpPr>
          <p:spPr>
            <a:xfrm>
              <a:off x="477793" y="2377457"/>
              <a:ext cx="2365690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Locating rooms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46603" y="3101253"/>
            <a:ext cx="6487902" cy="1549223"/>
            <a:chOff x="631338" y="4162402"/>
            <a:chExt cx="8650536" cy="2065630"/>
          </a:xfrm>
        </p:grpSpPr>
        <p:grpSp>
          <p:nvGrpSpPr>
            <p:cNvPr id="11" name="组合 10"/>
            <p:cNvGrpSpPr/>
            <p:nvPr/>
          </p:nvGrpSpPr>
          <p:grpSpPr>
            <a:xfrm>
              <a:off x="2910126" y="4162402"/>
              <a:ext cx="6371748" cy="2065630"/>
              <a:chOff x="2863590" y="4780066"/>
              <a:chExt cx="6371748" cy="206563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1779" y="4780066"/>
                <a:ext cx="1743559" cy="200784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3590" y="4837853"/>
                <a:ext cx="1743559" cy="2007843"/>
              </a:xfrm>
              <a:prstGeom prst="rect">
                <a:avLst/>
              </a:prstGeom>
            </p:spPr>
          </p:pic>
          <p:sp>
            <p:nvSpPr>
              <p:cNvPr id="24" name="椭圆 23"/>
              <p:cNvSpPr/>
              <p:nvPr/>
            </p:nvSpPr>
            <p:spPr>
              <a:xfrm>
                <a:off x="3442190" y="5782607"/>
                <a:ext cx="90435" cy="904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354532" y="5320460"/>
                <a:ext cx="90435" cy="904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342547" y="6233140"/>
                <a:ext cx="90435" cy="904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883157" y="5259489"/>
                <a:ext cx="90435" cy="904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06991" y="6002524"/>
                <a:ext cx="90435" cy="9043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4310855" y="6111687"/>
                <a:ext cx="90435" cy="904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>
                <a:off x="8484234" y="4961615"/>
                <a:ext cx="0" cy="62731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7820057" y="5576231"/>
                <a:ext cx="1032000" cy="1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H="1">
                <a:off x="8811598" y="5762626"/>
                <a:ext cx="1" cy="41559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H="1">
                <a:off x="8445910" y="5763443"/>
                <a:ext cx="408000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8483213" y="5779636"/>
                <a:ext cx="0" cy="39884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7855950" y="5567591"/>
                <a:ext cx="4052" cy="42390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H="1">
                <a:off x="7849893" y="5953719"/>
                <a:ext cx="605543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4881444" y="5787281"/>
                <a:ext cx="472218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/>
            </p:nvCxnSpPr>
            <p:spPr>
              <a:xfrm>
                <a:off x="6824719" y="5787281"/>
                <a:ext cx="472218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1488" y="5409133"/>
                <a:ext cx="1123043" cy="720000"/>
              </a:xfrm>
              <a:prstGeom prst="rect">
                <a:avLst/>
              </a:prstGeom>
            </p:spPr>
          </p:pic>
        </p:grpSp>
        <p:sp>
          <p:nvSpPr>
            <p:cNvPr id="84" name="矩形 83"/>
            <p:cNvSpPr/>
            <p:nvPr/>
          </p:nvSpPr>
          <p:spPr>
            <a:xfrm>
              <a:off x="631338" y="4902163"/>
              <a:ext cx="2181367" cy="533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Locating walls</a:t>
              </a:r>
            </a:p>
          </p:txBody>
        </p:sp>
      </p:grpSp>
      <p:sp>
        <p:nvSpPr>
          <p:cNvPr id="46" name="椭圆 45"/>
          <p:cNvSpPr/>
          <p:nvPr/>
        </p:nvSpPr>
        <p:spPr>
          <a:xfrm>
            <a:off x="7205346" y="2032862"/>
            <a:ext cx="67826" cy="6782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" name="椭圆 46"/>
          <p:cNvSpPr/>
          <p:nvPr/>
        </p:nvSpPr>
        <p:spPr>
          <a:xfrm>
            <a:off x="7488981" y="2155629"/>
            <a:ext cx="67826" cy="6782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Encoder-decoder prediction </a:t>
            </a:r>
          </a:p>
        </p:txBody>
      </p:sp>
    </p:spTree>
    <p:extLst>
      <p:ext uri="{BB962C8B-B14F-4D97-AF65-F5344CB8AC3E}">
        <p14:creationId xmlns:p14="http://schemas.microsoft.com/office/powerpoint/2010/main" val="339036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Interior </a:t>
            </a:r>
            <a:r>
              <a:rPr lang="en-AU" dirty="0" smtClean="0"/>
              <a:t>plan</a:t>
            </a:r>
            <a:endParaRPr lang="en-AU" dirty="0"/>
          </a:p>
        </p:txBody>
      </p:sp>
      <p:grpSp>
        <p:nvGrpSpPr>
          <p:cNvPr id="7" name="组合 6"/>
          <p:cNvGrpSpPr/>
          <p:nvPr/>
        </p:nvGrpSpPr>
        <p:grpSpPr>
          <a:xfrm>
            <a:off x="1316595" y="1828802"/>
            <a:ext cx="6510811" cy="2520000"/>
            <a:chOff x="1329906" y="1437968"/>
            <a:chExt cx="6510811" cy="2520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1" r="26451"/>
            <a:stretch/>
          </p:blipFill>
          <p:spPr>
            <a:xfrm>
              <a:off x="1329906" y="1437968"/>
              <a:ext cx="2001549" cy="2520000"/>
            </a:xfrm>
            <a:prstGeom prst="rect">
              <a:avLst/>
            </a:prstGeom>
          </p:spPr>
        </p:pic>
        <p:pic>
          <p:nvPicPr>
            <p:cNvPr id="1026" name="Picture 2" descr="http://daddydigest.com/wp-content/uploads/2010/12/the-sims-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479" y="1437968"/>
              <a:ext cx="3371238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本框 7"/>
          <p:cNvSpPr txBox="1"/>
          <p:nvPr/>
        </p:nvSpPr>
        <p:spPr>
          <a:xfrm>
            <a:off x="1403648" y="845345"/>
            <a:ext cx="6659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Designing floor plans for residential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Architectural </a:t>
            </a:r>
            <a:r>
              <a:rPr lang="en-US" altLang="zh-CN" sz="2000" dirty="0" smtClean="0"/>
              <a:t>scenes in computer games and virtual worlds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1596659" y="4348802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dirty="0" smtClean="0"/>
              <a:t>House design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366478" y="4350253"/>
            <a:ext cx="1695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dirty="0" smtClean="0"/>
              <a:t>Computer game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46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89" y="1929246"/>
            <a:ext cx="6348913" cy="180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63064" y="1891924"/>
            <a:ext cx="2937014" cy="1852209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5686526" y="3857149"/>
            <a:ext cx="1818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Post-processing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Vectorization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09685" y="997745"/>
            <a:ext cx="747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</a:t>
            </a:r>
            <a:r>
              <a:rPr lang="en-US" altLang="zh-CN" sz="2000" dirty="0" smtClean="0"/>
              <a:t>onvert </a:t>
            </a:r>
            <a:r>
              <a:rPr lang="en-US" altLang="zh-CN" sz="2000" dirty="0"/>
              <a:t>the </a:t>
            </a:r>
            <a:r>
              <a:rPr lang="en-US" altLang="zh-CN" sz="2000" dirty="0" smtClean="0"/>
              <a:t>predicted wall </a:t>
            </a:r>
            <a:r>
              <a:rPr lang="en-US" altLang="zh-CN" sz="2000" dirty="0"/>
              <a:t>map into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final vector format 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9800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Vectorization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09685" y="997745"/>
            <a:ext cx="747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</a:t>
            </a:r>
            <a:r>
              <a:rPr lang="en-US" altLang="zh-CN" sz="2000" dirty="0" smtClean="0"/>
              <a:t>onvert </a:t>
            </a:r>
            <a:r>
              <a:rPr lang="en-US" altLang="zh-CN" sz="2000" dirty="0"/>
              <a:t>the </a:t>
            </a:r>
            <a:r>
              <a:rPr lang="en-US" altLang="zh-CN" sz="2000" dirty="0" smtClean="0"/>
              <a:t>predicted wall </a:t>
            </a:r>
            <a:r>
              <a:rPr lang="en-US" altLang="zh-CN" sz="2000" dirty="0"/>
              <a:t>map into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final vector format </a:t>
            </a:r>
            <a:endParaRPr lang="en-US" altLang="zh-CN" sz="2000" dirty="0" smtClean="0"/>
          </a:p>
        </p:txBody>
      </p:sp>
      <p:grpSp>
        <p:nvGrpSpPr>
          <p:cNvPr id="16" name="组合 15"/>
          <p:cNvGrpSpPr/>
          <p:nvPr/>
        </p:nvGrpSpPr>
        <p:grpSpPr>
          <a:xfrm>
            <a:off x="1114400" y="1788350"/>
            <a:ext cx="6915200" cy="2438400"/>
            <a:chOff x="546100" y="1788350"/>
            <a:chExt cx="6915200" cy="24384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0" y="1788350"/>
              <a:ext cx="2438400" cy="24384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79" y="1788350"/>
              <a:ext cx="2438400" cy="24384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258" y="1788350"/>
              <a:ext cx="2438400" cy="24384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4658" y="2108200"/>
              <a:ext cx="1096642" cy="179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1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User study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80" y="1547354"/>
            <a:ext cx="3338748" cy="25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15" y="1907354"/>
            <a:ext cx="4585073" cy="1800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899422" y="4093104"/>
            <a:ext cx="1692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cs typeface="Segoe UI" panose="020B0502040204020203" pitchFamily="34" charset="0"/>
              </a:rPr>
              <a:t>Wu et al. </a:t>
            </a:r>
            <a:r>
              <a:rPr lang="en-US" altLang="zh-CN" sz="2000" dirty="0" smtClean="0">
                <a:cs typeface="Segoe UI" panose="020B0502040204020203" pitchFamily="34" charset="0"/>
              </a:rPr>
              <a:t>2018</a:t>
            </a:r>
          </a:p>
          <a:p>
            <a:pPr algn="ctr"/>
            <a:r>
              <a:rPr lang="en-US" altLang="zh-CN" sz="2000" dirty="0" smtClean="0">
                <a:cs typeface="Segoe UI" panose="020B0502040204020203" pitchFamily="34" charset="0"/>
              </a:rPr>
              <a:t>MIQP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6217602" y="4093104"/>
            <a:ext cx="1934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cs typeface="Segoe UI" panose="020B0502040204020203" pitchFamily="34" charset="0"/>
              </a:rPr>
              <a:t>Wang et al. </a:t>
            </a:r>
            <a:r>
              <a:rPr lang="en-US" altLang="zh-CN" sz="2000" dirty="0" smtClean="0">
                <a:cs typeface="Segoe UI" panose="020B0502040204020203" pitchFamily="34" charset="0"/>
              </a:rPr>
              <a:t>2018</a:t>
            </a:r>
          </a:p>
          <a:p>
            <a:pPr algn="ctr"/>
            <a:r>
              <a:rPr lang="en-US" altLang="zh-CN" sz="2000" dirty="0" err="1">
                <a:cs typeface="Segoe UI" panose="020B0502040204020203" pitchFamily="34" charset="0"/>
              </a:rPr>
              <a:t>ISSNet</a:t>
            </a:r>
            <a:endParaRPr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409685" y="997745"/>
            <a:ext cx="747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State-of-the-art </a:t>
            </a:r>
            <a:r>
              <a:rPr lang="en-US" altLang="zh-CN" sz="2000" dirty="0" smtClean="0"/>
              <a:t>methods for layout </a:t>
            </a:r>
            <a:r>
              <a:rPr lang="en-US" altLang="zh-CN" sz="2000" dirty="0"/>
              <a:t>synthesis in computer graphics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1347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6B05A49-B7D4-4FEB-B09F-8DD29602FE32}"/>
              </a:ext>
            </a:extLst>
          </p:cNvPr>
          <p:cNvSpPr txBox="1"/>
          <p:nvPr/>
        </p:nvSpPr>
        <p:spPr>
          <a:xfrm>
            <a:off x="871488" y="1987245"/>
            <a:ext cx="7401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cs typeface="Segoe UI" panose="020B0502040204020203" pitchFamily="34" charset="0"/>
              </a:rPr>
              <a:t>(1) ISSNet+MIQP: [Wang et al. 2018] + [Wu et al. 2018]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cs typeface="Segoe UI" panose="020B0502040204020203" pitchFamily="34" charset="0"/>
              </a:rPr>
              <a:t>(2) Stage1+MIQP</a:t>
            </a:r>
            <a:r>
              <a:rPr lang="en-US" altLang="zh-CN" sz="2000" dirty="0">
                <a:cs typeface="Segoe UI" panose="020B0502040204020203" pitchFamily="34" charset="0"/>
              </a:rPr>
              <a:t>: Our networks for locating </a:t>
            </a:r>
            <a:r>
              <a:rPr lang="en-US" altLang="zh-CN" sz="2000" dirty="0" smtClean="0">
                <a:cs typeface="Segoe UI" panose="020B0502040204020203" pitchFamily="34" charset="0"/>
              </a:rPr>
              <a:t>rooms </a:t>
            </a:r>
            <a:r>
              <a:rPr lang="en-US" altLang="zh-CN" sz="2000" dirty="0">
                <a:cs typeface="Segoe UI" panose="020B0502040204020203" pitchFamily="34" charset="0"/>
              </a:rPr>
              <a:t>+ [Wu et al. 2018</a:t>
            </a:r>
            <a:r>
              <a:rPr lang="en-US" altLang="zh-CN" sz="2000" dirty="0" smtClean="0">
                <a:cs typeface="Segoe UI" panose="020B0502040204020203" pitchFamily="34" charset="0"/>
              </a:rPr>
              <a:t>]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cs typeface="Segoe UI" panose="020B0502040204020203" pitchFamily="34" charset="0"/>
              </a:rPr>
              <a:t>(3) ISSNet+Stage2</a:t>
            </a:r>
            <a:r>
              <a:rPr lang="en-US" altLang="zh-CN" sz="2000" dirty="0">
                <a:cs typeface="Segoe UI" panose="020B0502040204020203" pitchFamily="34" charset="0"/>
              </a:rPr>
              <a:t>: [Wang et al. 2018] + Our network for locating walls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cs typeface="Segoe UI" panose="020B0502040204020203" pitchFamily="34" charset="0"/>
              </a:rPr>
              <a:t>(4) </a:t>
            </a:r>
            <a:r>
              <a:rPr lang="en-US" altLang="zh-CN" sz="2000" dirty="0" smtClean="0"/>
              <a:t>Human</a:t>
            </a:r>
            <a:r>
              <a:rPr lang="en-US" altLang="zh-CN" sz="2000" dirty="0" smtClean="0">
                <a:cs typeface="Segoe UI" panose="020B0502040204020203" pitchFamily="34" charset="0"/>
              </a:rPr>
              <a:t>: </a:t>
            </a:r>
            <a:r>
              <a:rPr lang="en-US" altLang="zh-CN" sz="2000" dirty="0">
                <a:cs typeface="Segoe UI" panose="020B0502040204020203" pitchFamily="34" charset="0"/>
              </a:rPr>
              <a:t>Human-created floor </a:t>
            </a:r>
            <a:r>
              <a:rPr lang="en-US" altLang="zh-CN" sz="2000" dirty="0" smtClean="0">
                <a:cs typeface="Segoe UI" panose="020B0502040204020203" pitchFamily="34" charset="0"/>
              </a:rPr>
              <a:t>plans</a:t>
            </a:r>
            <a:endParaRPr lang="en-US" altLang="zh-CN" sz="2000" dirty="0">
              <a:cs typeface="Segoe UI" panose="020B0502040204020203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>
                <a:solidFill>
                  <a:srgbClr val="3F3F3F"/>
                </a:solidFill>
              </a:rPr>
              <a:t>User study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09685" y="997745"/>
            <a:ext cx="703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Cross combination </a:t>
            </a:r>
            <a:r>
              <a:rPr lang="en-US" altLang="zh-CN" sz="2000" dirty="0" smtClean="0"/>
              <a:t>between state-of-the-art methods and our method </a:t>
            </a:r>
            <a:r>
              <a:rPr lang="en-US" altLang="zh-CN" sz="2000" dirty="0"/>
              <a:t>to </a:t>
            </a:r>
            <a:r>
              <a:rPr lang="en-US" altLang="zh-CN" sz="2000" dirty="0" smtClean="0"/>
              <a:t>construct our competitors </a:t>
            </a:r>
          </a:p>
        </p:txBody>
      </p:sp>
    </p:spTree>
    <p:extLst>
      <p:ext uri="{BB962C8B-B14F-4D97-AF65-F5344CB8AC3E}">
        <p14:creationId xmlns:p14="http://schemas.microsoft.com/office/powerpoint/2010/main" val="1680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User study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422780" y="1976881"/>
            <a:ext cx="7591327" cy="1098000"/>
            <a:chOff x="1165605" y="1698589"/>
            <a:chExt cx="7591327" cy="109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5605" y="1698589"/>
              <a:ext cx="1779520" cy="109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7074" y="1707589"/>
              <a:ext cx="1712795" cy="108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1817" y="1707589"/>
              <a:ext cx="1724843" cy="1080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8609" y="1707589"/>
              <a:ext cx="1708323" cy="108000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422780" y="3248163"/>
            <a:ext cx="7599131" cy="1098000"/>
            <a:chOff x="1165605" y="2969871"/>
            <a:chExt cx="7599131" cy="10980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5605" y="2969871"/>
              <a:ext cx="1778138" cy="109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4467" y="2978871"/>
              <a:ext cx="1718588" cy="1080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03755" y="2978871"/>
              <a:ext cx="1716350" cy="108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0804" y="2978871"/>
              <a:ext cx="1723932" cy="1080000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221949" y="2171938"/>
            <a:ext cx="1200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General Users 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221949" y="3443220"/>
            <a:ext cx="1200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/>
              <a:t>Designers</a:t>
            </a:r>
            <a:endParaRPr lang="zh-CN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1592549" y="4340543"/>
            <a:ext cx="143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Segoe UI" panose="020B0502040204020203" pitchFamily="34" charset="0"/>
              </a:rPr>
              <a:t>ISSNet+MIQP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551087" y="4340543"/>
            <a:ext cx="145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Segoe UI" panose="020B0502040204020203" pitchFamily="34" charset="0"/>
              </a:rPr>
              <a:t>Stage1+MIQP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449279" y="4340543"/>
            <a:ext cx="153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Segoe UI" panose="020B0502040204020203" pitchFamily="34" charset="0"/>
              </a:rPr>
              <a:t>ISSNet+Stage2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7726172" y="4340543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Human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409685" y="997745"/>
            <a:ext cx="703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Distributions of  the number </a:t>
            </a:r>
            <a:r>
              <a:rPr lang="en-US" altLang="zh-CN" sz="2000" dirty="0" smtClean="0"/>
              <a:t>of </a:t>
            </a:r>
            <a:r>
              <a:rPr lang="en-US" altLang="zh-CN" sz="2000" dirty="0"/>
              <a:t>ﬂoor plans that </a:t>
            </a:r>
            <a:r>
              <a:rPr lang="en-US" altLang="zh-CN" sz="2000" dirty="0" smtClean="0"/>
              <a:t>are generated </a:t>
            </a:r>
            <a:r>
              <a:rPr lang="en-US" altLang="zh-CN" sz="2000" dirty="0"/>
              <a:t>by our method and preferred by that </a:t>
            </a:r>
            <a:r>
              <a:rPr lang="en-US" altLang="zh-CN" sz="2000" dirty="0" smtClean="0"/>
              <a:t>participant</a:t>
            </a:r>
          </a:p>
        </p:txBody>
      </p:sp>
    </p:spTree>
    <p:extLst>
      <p:ext uri="{BB962C8B-B14F-4D97-AF65-F5344CB8AC3E}">
        <p14:creationId xmlns:p14="http://schemas.microsoft.com/office/powerpoint/2010/main" val="41176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048" y="997745"/>
            <a:ext cx="7137573" cy="360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29839" y="1131972"/>
            <a:ext cx="1866226" cy="34657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Comparison to ISSNet+MIQP</a:t>
            </a:r>
          </a:p>
        </p:txBody>
      </p:sp>
      <p:sp>
        <p:nvSpPr>
          <p:cNvPr id="9" name="矩形 8"/>
          <p:cNvSpPr/>
          <p:nvPr/>
        </p:nvSpPr>
        <p:spPr>
          <a:xfrm>
            <a:off x="7377536" y="1131973"/>
            <a:ext cx="1329944" cy="34657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0340" y="1637110"/>
            <a:ext cx="1376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Competitor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199015" y="3396120"/>
            <a:ext cx="1459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Our method</a:t>
            </a:r>
            <a:endParaRPr lang="zh-CN" altLang="en-US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6D6EDE0-EA57-4C63-B882-F5D51627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6" y="1955359"/>
            <a:ext cx="897414" cy="483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6D6EDE0-EA57-4C63-B882-F5D51627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13" y="1713786"/>
            <a:ext cx="897414" cy="4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667" y="997416"/>
            <a:ext cx="6669614" cy="360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37988" y="997417"/>
            <a:ext cx="959781" cy="3600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Comparison to Stage1+MIQP</a:t>
            </a:r>
          </a:p>
        </p:txBody>
      </p:sp>
      <p:sp>
        <p:nvSpPr>
          <p:cNvPr id="5" name="矩形 4"/>
          <p:cNvSpPr/>
          <p:nvPr/>
        </p:nvSpPr>
        <p:spPr>
          <a:xfrm>
            <a:off x="7145518" y="997415"/>
            <a:ext cx="1299567" cy="360000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0340" y="1596767"/>
            <a:ext cx="1376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Competitor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199015" y="3396120"/>
            <a:ext cx="1459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Our method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6D6EDE0-EA57-4C63-B882-F5D51627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34" y="1596767"/>
            <a:ext cx="784154" cy="4831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6D6EDE0-EA57-4C63-B882-F5D51627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79" y="1955359"/>
            <a:ext cx="784154" cy="4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158" y="997745"/>
            <a:ext cx="7067185" cy="360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18895" y="960037"/>
            <a:ext cx="1350057" cy="363770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Comparison to ISSNet+Stage2</a:t>
            </a:r>
          </a:p>
        </p:txBody>
      </p:sp>
      <p:sp>
        <p:nvSpPr>
          <p:cNvPr id="5" name="矩形 4"/>
          <p:cNvSpPr/>
          <p:nvPr/>
        </p:nvSpPr>
        <p:spPr>
          <a:xfrm>
            <a:off x="1709403" y="960037"/>
            <a:ext cx="1476857" cy="363770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0340" y="1679839"/>
            <a:ext cx="1376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Competitor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99015" y="3396120"/>
            <a:ext cx="1459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Our method</a:t>
            </a:r>
            <a:endParaRPr lang="zh-CN" alt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6D6EDE0-EA57-4C63-B882-F5D51627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920" y="1476852"/>
            <a:ext cx="784154" cy="4831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6D6EDE0-EA57-4C63-B882-F5D51627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39" y="3483217"/>
            <a:ext cx="784154" cy="4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970"/>
          <a:stretch/>
        </p:blipFill>
        <p:spPr>
          <a:xfrm>
            <a:off x="2030095" y="967265"/>
            <a:ext cx="6277610" cy="37433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Comparison to Human</a:t>
            </a:r>
          </a:p>
        </p:txBody>
      </p:sp>
      <p:sp>
        <p:nvSpPr>
          <p:cNvPr id="4" name="矩形 3"/>
          <p:cNvSpPr/>
          <p:nvPr/>
        </p:nvSpPr>
        <p:spPr>
          <a:xfrm>
            <a:off x="488170" y="1596767"/>
            <a:ext cx="1376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Competitor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446845" y="3396120"/>
            <a:ext cx="1459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Our method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854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Room </a:t>
            </a:r>
            <a:r>
              <a:rPr lang="en-US" altLang="zh-CN" dirty="0" smtClean="0"/>
              <a:t>constraints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37" y="1927974"/>
            <a:ext cx="5926927" cy="252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09685" y="997745"/>
            <a:ext cx="703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Examples of floor plans generated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by our method, given one </a:t>
            </a:r>
            <a:r>
              <a:rPr lang="en-US" altLang="zh-CN" sz="2000" dirty="0" smtClean="0"/>
              <a:t>or two </a:t>
            </a:r>
            <a:r>
              <a:rPr lang="en-US" altLang="zh-CN" sz="2000" dirty="0"/>
              <a:t>room locations specified by </a:t>
            </a:r>
            <a:r>
              <a:rPr lang="en-US" altLang="zh-CN" sz="2000" dirty="0" smtClean="0"/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15569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Motivation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50640" y="1666876"/>
            <a:ext cx="7842720" cy="2520000"/>
            <a:chOff x="938497" y="1666876"/>
            <a:chExt cx="7842720" cy="2520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6160" y="1666876"/>
              <a:ext cx="3435057" cy="2520000"/>
            </a:xfrm>
            <a:prstGeom prst="rect">
              <a:avLst/>
            </a:prstGeom>
          </p:spPr>
        </p:pic>
        <p:pic>
          <p:nvPicPr>
            <p:cNvPr id="2052" name="Picture 4" descr="See the source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497" y="1666876"/>
              <a:ext cx="3980256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1345139" y="845345"/>
            <a:ext cx="6281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</a:t>
            </a:r>
            <a:r>
              <a:rPr lang="en-US" altLang="zh-CN" sz="2000" dirty="0" smtClean="0"/>
              <a:t>n </a:t>
            </a:r>
            <a:r>
              <a:rPr lang="en-US" altLang="zh-CN" sz="2000" dirty="0"/>
              <a:t>iterative </a:t>
            </a:r>
            <a:r>
              <a:rPr lang="en-US" altLang="zh-CN" sz="2000" dirty="0" smtClean="0"/>
              <a:t>trial-and-error and time-consuming process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1865459" y="4186876"/>
            <a:ext cx="1607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dirty="0"/>
              <a:t>Interactive tool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054383" y="4182143"/>
            <a:ext cx="1442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dirty="0"/>
              <a:t>A</a:t>
            </a:r>
            <a:r>
              <a:rPr lang="en-AU" altLang="zh-CN" dirty="0" smtClean="0"/>
              <a:t>ssistant tool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Nearest </a:t>
            </a:r>
            <a:r>
              <a:rPr lang="en-US" altLang="zh-CN" dirty="0" smtClean="0"/>
              <a:t>neighbors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914"/>
          <a:stretch/>
        </p:blipFill>
        <p:spPr>
          <a:xfrm>
            <a:off x="3135107" y="880367"/>
            <a:ext cx="4980885" cy="37454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9192" y="1674293"/>
            <a:ext cx="2506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The </a:t>
            </a:r>
            <a:r>
              <a:rPr lang="en-US" altLang="zh-CN" sz="2000" dirty="0"/>
              <a:t>nearest neighbors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290653" y="3590927"/>
            <a:ext cx="2603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Our </a:t>
            </a:r>
            <a:r>
              <a:rPr lang="en-US" altLang="zh-CN" sz="2000" dirty="0"/>
              <a:t>synthesized results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674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Non axis-aligned input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97" y="1461467"/>
            <a:ext cx="4972006" cy="319027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09685" y="997745"/>
            <a:ext cx="703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Floor plan generation for non axis-aligned </a:t>
            </a:r>
            <a:r>
              <a:rPr lang="en-US" altLang="zh-CN" sz="2000" dirty="0" smtClean="0"/>
              <a:t>boundaries</a:t>
            </a:r>
          </a:p>
        </p:txBody>
      </p:sp>
    </p:spTree>
    <p:extLst>
      <p:ext uri="{BB962C8B-B14F-4D97-AF65-F5344CB8AC3E}">
        <p14:creationId xmlns:p14="http://schemas.microsoft.com/office/powerpoint/2010/main" val="36212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Multiple ﬂoor plans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96" y="2037220"/>
            <a:ext cx="8201408" cy="180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9685" y="997745"/>
            <a:ext cx="762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Synthesize </a:t>
            </a:r>
            <a:r>
              <a:rPr lang="en-US" altLang="zh-CN" sz="2000" dirty="0"/>
              <a:t>multiple floor plans given the same boundary as input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589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 smtClean="0"/>
              <a:t>Conclusion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317980" y="1776342"/>
            <a:ext cx="71107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 novel </a:t>
            </a:r>
            <a:r>
              <a:rPr lang="en-US" altLang="zh-CN" sz="2000" dirty="0"/>
              <a:t>data-driven technique </a:t>
            </a:r>
            <a:r>
              <a:rPr lang="en-US" altLang="zh-CN" sz="2000" dirty="0" smtClean="0"/>
              <a:t>to generate </a:t>
            </a:r>
            <a:r>
              <a:rPr lang="en-US" altLang="zh-CN" sz="2000" dirty="0"/>
              <a:t>ﬂoor plans for residential buildings with fixed boundary </a:t>
            </a:r>
          </a:p>
          <a:p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A large-scale dataset containing more than 80K ﬂoor plans from </a:t>
            </a:r>
          </a:p>
          <a:p>
            <a:r>
              <a:rPr lang="en-US" altLang="zh-CN" sz="2000" dirty="0" smtClean="0"/>
              <a:t>      real </a:t>
            </a:r>
            <a:r>
              <a:rPr lang="en-US" altLang="zh-CN" sz="2000" dirty="0"/>
              <a:t>residential </a:t>
            </a:r>
            <a:r>
              <a:rPr lang="en-US" altLang="zh-CN" sz="2000" dirty="0" smtClean="0"/>
              <a:t>buildings</a:t>
            </a:r>
          </a:p>
        </p:txBody>
      </p:sp>
    </p:spTree>
    <p:extLst>
      <p:ext uri="{BB962C8B-B14F-4D97-AF65-F5344CB8AC3E}">
        <p14:creationId xmlns:p14="http://schemas.microsoft.com/office/powerpoint/2010/main" val="31471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09685" y="997745"/>
            <a:ext cx="7623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Inappropriate arrangements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Poor </a:t>
            </a:r>
            <a:r>
              <a:rPr lang="en-US" altLang="zh-CN" sz="2000" dirty="0"/>
              <a:t>wall </a:t>
            </a:r>
            <a:r>
              <a:rPr lang="en-US" altLang="zh-CN" sz="2000" dirty="0" smtClean="0"/>
              <a:t>predictions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Problematic </a:t>
            </a:r>
            <a:r>
              <a:rPr lang="en-US" altLang="zh-CN" sz="2000" dirty="0" err="1"/>
              <a:t>vectorization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 smtClean="0"/>
              <a:t>Conclusion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1409684" y="2563560"/>
            <a:ext cx="7623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Future </a:t>
            </a:r>
            <a:r>
              <a:rPr lang="en-US" altLang="zh-CN" sz="2000" dirty="0" smtClean="0"/>
              <a:t>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Constraints in real </a:t>
            </a:r>
            <a:r>
              <a:rPr lang="en-US" altLang="zh-CN" sz="2000" dirty="0" smtClean="0"/>
              <a:t>life</a:t>
            </a: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More types of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534" y="1003574"/>
            <a:ext cx="3467082" cy="32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140575" y="4323470"/>
            <a:ext cx="1405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cs typeface="Segoe UI" panose="020B0502040204020203" pitchFamily="34" charset="0"/>
              </a:rPr>
              <a:t>Failure case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101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6048" y="3583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 smtClean="0"/>
              <a:t>Acknowledgements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884219" y="1448366"/>
            <a:ext cx="53755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All </a:t>
            </a:r>
            <a:r>
              <a:rPr lang="en-US" altLang="zh-CN" sz="2000" dirty="0"/>
              <a:t>participants of user studies</a:t>
            </a:r>
            <a:endParaRPr lang="en-US" altLang="zh-C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Kai </a:t>
            </a:r>
            <a:r>
              <a:rPr lang="en-US" altLang="zh-CN" sz="2000" dirty="0"/>
              <a:t>Wang[Wang et al. 2018]), Brown </a:t>
            </a:r>
            <a:r>
              <a:rPr lang="en-US" altLang="zh-CN" sz="2000" dirty="0" smtClean="0"/>
              <a:t>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All anonymous reviewers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All funding agencies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9744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593701" y="2985093"/>
            <a:ext cx="7956599" cy="792087"/>
          </a:xfrm>
        </p:spPr>
        <p:txBody>
          <a:bodyPr/>
          <a:lstStyle/>
          <a:p>
            <a:r>
              <a:rPr lang="en-AU" dirty="0"/>
              <a:t>Thank you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Wenming Wu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03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24527" y="1676342"/>
            <a:ext cx="4494947" cy="2520000"/>
            <a:chOff x="3391991" y="1686856"/>
            <a:chExt cx="5993262" cy="3360000"/>
          </a:xfrm>
        </p:grpSpPr>
        <p:grpSp>
          <p:nvGrpSpPr>
            <p:cNvPr id="3" name="组合 2"/>
            <p:cNvGrpSpPr/>
            <p:nvPr/>
          </p:nvGrpSpPr>
          <p:grpSpPr>
            <a:xfrm>
              <a:off x="5582833" y="1686856"/>
              <a:ext cx="3802420" cy="3360000"/>
              <a:chOff x="5974750" y="1686856"/>
              <a:chExt cx="3802420" cy="3360000"/>
            </a:xfrm>
          </p:grpSpPr>
          <p:sp>
            <p:nvSpPr>
              <p:cNvPr id="23" name="右箭头 22"/>
              <p:cNvSpPr/>
              <p:nvPr/>
            </p:nvSpPr>
            <p:spPr>
              <a:xfrm>
                <a:off x="5974750" y="3479427"/>
                <a:ext cx="864096" cy="2880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AB78BFB0-9865-44AA-99FE-9863BFCBD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687" y="1686856"/>
                <a:ext cx="2547483" cy="336000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1B64E49C-33AD-479B-B324-92D506C2E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991" y="2723443"/>
              <a:ext cx="1800000" cy="1800000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Goal</a:t>
            </a:r>
            <a:r>
              <a:rPr lang="en-AU" dirty="0" smtClean="0"/>
              <a:t>: </a:t>
            </a:r>
            <a:r>
              <a:rPr lang="en-US" altLang="zh-CN" dirty="0" smtClean="0"/>
              <a:t>automatic generation</a:t>
            </a:r>
            <a:endParaRPr lang="en-AU" dirty="0"/>
          </a:p>
        </p:txBody>
      </p:sp>
      <p:sp>
        <p:nvSpPr>
          <p:cNvPr id="10" name="文本框 9"/>
          <p:cNvSpPr txBox="1"/>
          <p:nvPr/>
        </p:nvSpPr>
        <p:spPr>
          <a:xfrm>
            <a:off x="1403648" y="845345"/>
            <a:ext cx="4756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Automate design for residential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Quick and high-quality generation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4773164" y="4181631"/>
            <a:ext cx="2182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 smtClean="0"/>
              <a:t>Plausible floor plan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823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Related work</a:t>
            </a:r>
            <a:endParaRPr lang="en-AU" dirty="0"/>
          </a:p>
        </p:txBody>
      </p:sp>
      <p:sp>
        <p:nvSpPr>
          <p:cNvPr id="29" name="文本框 28"/>
          <p:cNvSpPr txBox="1"/>
          <p:nvPr/>
        </p:nvSpPr>
        <p:spPr>
          <a:xfrm>
            <a:off x="1262011" y="1594680"/>
            <a:ext cx="7632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Computer-generated residential building </a:t>
            </a:r>
            <a:r>
              <a:rPr lang="en-US" altLang="zh-CN" sz="2000" dirty="0" smtClean="0"/>
              <a:t>layouts [Merrell </a:t>
            </a:r>
            <a:r>
              <a:rPr lang="en-US" altLang="zh-CN" sz="2000" dirty="0"/>
              <a:t>et al. 2010</a:t>
            </a:r>
            <a:r>
              <a:rPr lang="en-US" altLang="zh-CN" sz="2000" dirty="0" smtClean="0"/>
              <a:t>]</a:t>
            </a:r>
          </a:p>
          <a:p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Computing </a:t>
            </a:r>
            <a:r>
              <a:rPr lang="en-US" altLang="zh-CN" sz="2000" dirty="0"/>
              <a:t>layouts with deformable </a:t>
            </a:r>
            <a:r>
              <a:rPr lang="en-US" altLang="zh-CN" sz="2000" dirty="0" smtClean="0"/>
              <a:t>templates [Peng </a:t>
            </a:r>
            <a:r>
              <a:rPr lang="en-US" altLang="zh-CN" sz="2000" dirty="0"/>
              <a:t>et al. 2014</a:t>
            </a:r>
            <a:r>
              <a:rPr lang="en-US" altLang="zh-CN" sz="2000" dirty="0" smtClean="0"/>
              <a:t>]</a:t>
            </a:r>
          </a:p>
          <a:p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MIQP‐based Layout Design for Building </a:t>
            </a:r>
            <a:r>
              <a:rPr lang="en-US" altLang="zh-CN" sz="2000" dirty="0" smtClean="0"/>
              <a:t>Interiors [Wu </a:t>
            </a:r>
            <a:r>
              <a:rPr lang="en-US" altLang="zh-CN" sz="2000" dirty="0"/>
              <a:t>et al. 2018</a:t>
            </a:r>
            <a:r>
              <a:rPr lang="en-US" altLang="zh-CN" sz="2000" dirty="0" smtClean="0"/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More ...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5903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49467" y="1348267"/>
            <a:ext cx="5845067" cy="3120905"/>
            <a:chOff x="2591206" y="1686856"/>
            <a:chExt cx="7793423" cy="4161207"/>
          </a:xfrm>
        </p:grpSpPr>
        <p:sp>
          <p:nvSpPr>
            <p:cNvPr id="23" name="右箭头 22"/>
            <p:cNvSpPr/>
            <p:nvPr/>
          </p:nvSpPr>
          <p:spPr>
            <a:xfrm>
              <a:off x="5974750" y="3479427"/>
              <a:ext cx="864096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88FFCF5-4600-41EA-B41E-CFD2C0474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206" y="1793849"/>
              <a:ext cx="2992702" cy="394722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B78BFB0-9865-44AA-99FE-9863BFCB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688" y="1686856"/>
              <a:ext cx="3154941" cy="416120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Problem statement</a:t>
            </a:r>
          </a:p>
        </p:txBody>
      </p:sp>
      <p:sp>
        <p:nvSpPr>
          <p:cNvPr id="8" name="矩形 7"/>
          <p:cNvSpPr/>
          <p:nvPr/>
        </p:nvSpPr>
        <p:spPr>
          <a:xfrm>
            <a:off x="5361605" y="4355959"/>
            <a:ext cx="1996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 smtClean="0"/>
              <a:t>Output floor plan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907665" y="4355771"/>
            <a:ext cx="1803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 smtClean="0"/>
              <a:t>Input floor plan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345139" y="845345"/>
            <a:ext cx="6530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Generate </a:t>
            </a:r>
            <a:r>
              <a:rPr lang="en-US" altLang="zh-CN" sz="2000" dirty="0"/>
              <a:t>ﬂoor plans </a:t>
            </a:r>
            <a:r>
              <a:rPr lang="en-US" altLang="zh-CN" sz="2000" dirty="0" smtClean="0"/>
              <a:t>given the </a:t>
            </a:r>
            <a:r>
              <a:rPr lang="en-US" altLang="zh-CN" sz="2000" dirty="0"/>
              <a:t>building boundary as input </a:t>
            </a:r>
          </a:p>
        </p:txBody>
      </p:sp>
    </p:spTree>
    <p:extLst>
      <p:ext uri="{BB962C8B-B14F-4D97-AF65-F5344CB8AC3E}">
        <p14:creationId xmlns:p14="http://schemas.microsoft.com/office/powerpoint/2010/main" val="3121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C88FFCF5-4600-41EA-B41E-CFD2C0474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7" y="1521732"/>
            <a:ext cx="2244527" cy="296041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AB78BFB0-9865-44AA-99FE-9863BFCBD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07" y="1361244"/>
            <a:ext cx="2366206" cy="3120905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Problem statement</a:t>
            </a:r>
          </a:p>
        </p:txBody>
      </p:sp>
      <p:sp>
        <p:nvSpPr>
          <p:cNvPr id="33" name="矩形 32"/>
          <p:cNvSpPr/>
          <p:nvPr/>
        </p:nvSpPr>
        <p:spPr>
          <a:xfrm>
            <a:off x="818200" y="4373599"/>
            <a:ext cx="1803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 smtClean="0"/>
              <a:t>Input floor plan</a:t>
            </a:r>
            <a:endParaRPr lang="zh-CN" altLang="en-US" sz="2000" dirty="0"/>
          </a:p>
        </p:txBody>
      </p:sp>
      <p:sp>
        <p:nvSpPr>
          <p:cNvPr id="34" name="矩形 33"/>
          <p:cNvSpPr/>
          <p:nvPr/>
        </p:nvSpPr>
        <p:spPr>
          <a:xfrm>
            <a:off x="6365080" y="4366391"/>
            <a:ext cx="1996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z="2000" dirty="0" smtClean="0"/>
              <a:t>Output floor plan</a:t>
            </a:r>
            <a:endParaRPr lang="zh-CN" altLang="en-US" sz="2000" dirty="0"/>
          </a:p>
        </p:txBody>
      </p:sp>
      <p:sp>
        <p:nvSpPr>
          <p:cNvPr id="40" name="文本框 39"/>
          <p:cNvSpPr txBox="1"/>
          <p:nvPr/>
        </p:nvSpPr>
        <p:spPr>
          <a:xfrm>
            <a:off x="1345139" y="845345"/>
            <a:ext cx="543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</a:t>
            </a:r>
            <a:r>
              <a:rPr lang="en-US" altLang="zh-CN" sz="2000" dirty="0" smtClean="0"/>
              <a:t> data-driven method for floor plan generation </a:t>
            </a:r>
            <a:endParaRPr lang="en-US" altLang="zh-CN" sz="200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3284930" y="2447755"/>
            <a:ext cx="2452460" cy="700426"/>
            <a:chOff x="3947270" y="3073181"/>
            <a:chExt cx="3676473" cy="1050006"/>
          </a:xfrm>
        </p:grpSpPr>
        <p:sp>
          <p:nvSpPr>
            <p:cNvPr id="38" name="加号 37"/>
            <p:cNvSpPr>
              <a:spLocks noChangeAspect="1"/>
            </p:cNvSpPr>
            <p:nvPr/>
          </p:nvSpPr>
          <p:spPr>
            <a:xfrm>
              <a:off x="3947270" y="3373670"/>
              <a:ext cx="457200" cy="479165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右箭头 38"/>
            <p:cNvSpPr/>
            <p:nvPr/>
          </p:nvSpPr>
          <p:spPr>
            <a:xfrm>
              <a:off x="7050649" y="3370618"/>
              <a:ext cx="573094" cy="4035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1" name="Group 145"/>
            <p:cNvGrpSpPr/>
            <p:nvPr/>
          </p:nvGrpSpPr>
          <p:grpSpPr>
            <a:xfrm>
              <a:off x="4641502" y="3073181"/>
              <a:ext cx="2091910" cy="1050006"/>
              <a:chOff x="681770" y="3384316"/>
              <a:chExt cx="2091910" cy="1050006"/>
            </a:xfrm>
          </p:grpSpPr>
          <p:pic>
            <p:nvPicPr>
              <p:cNvPr id="42" name="Picture 2" descr="http://icons.iconarchive.com/icons/fasticon/servers/128/black-server-ico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770" y="3434840"/>
                <a:ext cx="999480" cy="999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147"/>
              <p:cNvGrpSpPr/>
              <p:nvPr/>
            </p:nvGrpSpPr>
            <p:grpSpPr>
              <a:xfrm>
                <a:off x="1645034" y="3384316"/>
                <a:ext cx="1128646" cy="1035284"/>
                <a:chOff x="1645034" y="3384316"/>
                <a:chExt cx="1128646" cy="1035284"/>
              </a:xfrm>
            </p:grpSpPr>
            <p:sp>
              <p:nvSpPr>
                <p:cNvPr id="45" name="Oval 148"/>
                <p:cNvSpPr/>
                <p:nvPr/>
              </p:nvSpPr>
              <p:spPr>
                <a:xfrm>
                  <a:off x="1645034" y="3658580"/>
                  <a:ext cx="51764" cy="5176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149"/>
                <p:cNvSpPr/>
                <p:nvPr/>
              </p:nvSpPr>
              <p:spPr>
                <a:xfrm>
                  <a:off x="1716653" y="3581238"/>
                  <a:ext cx="75402" cy="7540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150"/>
                <p:cNvSpPr/>
                <p:nvPr/>
              </p:nvSpPr>
              <p:spPr>
                <a:xfrm>
                  <a:off x="1806976" y="3506453"/>
                  <a:ext cx="108465" cy="10846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Rounded Rectangle 151"/>
                <p:cNvSpPr/>
                <p:nvPr/>
              </p:nvSpPr>
              <p:spPr>
                <a:xfrm>
                  <a:off x="1945995" y="3384316"/>
                  <a:ext cx="827685" cy="1035284"/>
                </a:xfrm>
                <a:prstGeom prst="roundRect">
                  <a:avLst>
                    <a:gd name="adj" fmla="val 8036"/>
                  </a:avLst>
                </a:prstGeom>
                <a:solidFill>
                  <a:schemeClr val="accent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B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Rectangle 152"/>
                <p:cNvSpPr/>
                <p:nvPr/>
              </p:nvSpPr>
              <p:spPr>
                <a:xfrm>
                  <a:off x="2009228" y="3454242"/>
                  <a:ext cx="331883" cy="2370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Rectangle 153"/>
                <p:cNvSpPr/>
                <p:nvPr/>
              </p:nvSpPr>
              <p:spPr>
                <a:xfrm>
                  <a:off x="2009543" y="3719917"/>
                  <a:ext cx="331883" cy="2370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Rectangle 154"/>
                <p:cNvSpPr/>
                <p:nvPr/>
              </p:nvSpPr>
              <p:spPr>
                <a:xfrm>
                  <a:off x="2377037" y="3454244"/>
                  <a:ext cx="331883" cy="2370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Rectangle 155"/>
                <p:cNvSpPr/>
                <p:nvPr/>
              </p:nvSpPr>
              <p:spPr>
                <a:xfrm>
                  <a:off x="2377668" y="3719917"/>
                  <a:ext cx="331883" cy="2370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75" name="Group 156"/>
                <p:cNvGrpSpPr/>
                <p:nvPr/>
              </p:nvGrpSpPr>
              <p:grpSpPr>
                <a:xfrm>
                  <a:off x="2128215" y="4013745"/>
                  <a:ext cx="72834" cy="282293"/>
                  <a:chOff x="1948443" y="5521296"/>
                  <a:chExt cx="52675" cy="204164"/>
                </a:xfrm>
                <a:solidFill>
                  <a:schemeClr val="tx1"/>
                </a:solidFill>
              </p:grpSpPr>
              <p:sp>
                <p:nvSpPr>
                  <p:cNvPr id="84" name="Oval 165"/>
                  <p:cNvSpPr/>
                  <p:nvPr/>
                </p:nvSpPr>
                <p:spPr>
                  <a:xfrm>
                    <a:off x="1948443" y="5521296"/>
                    <a:ext cx="51764" cy="517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" name="Oval 166"/>
                  <p:cNvSpPr/>
                  <p:nvPr/>
                </p:nvSpPr>
                <p:spPr>
                  <a:xfrm>
                    <a:off x="1948899" y="5597496"/>
                    <a:ext cx="51764" cy="517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Oval 167"/>
                  <p:cNvSpPr/>
                  <p:nvPr/>
                </p:nvSpPr>
                <p:spPr>
                  <a:xfrm>
                    <a:off x="1949354" y="5673696"/>
                    <a:ext cx="51764" cy="517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76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3451" y="3425838"/>
                  <a:ext cx="297915" cy="355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7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4109" y="3682718"/>
                  <a:ext cx="295014" cy="351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8" name="Picture 11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108" y="3416080"/>
                  <a:ext cx="295014" cy="351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9" name="Picture 12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2300" y="3681754"/>
                  <a:ext cx="295014" cy="3518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0" name="Group 161"/>
                <p:cNvGrpSpPr/>
                <p:nvPr/>
              </p:nvGrpSpPr>
              <p:grpSpPr>
                <a:xfrm>
                  <a:off x="2493390" y="4022329"/>
                  <a:ext cx="72834" cy="282293"/>
                  <a:chOff x="1948443" y="5521296"/>
                  <a:chExt cx="52675" cy="204164"/>
                </a:xfrm>
                <a:solidFill>
                  <a:schemeClr val="tx1"/>
                </a:solidFill>
              </p:grpSpPr>
              <p:sp>
                <p:nvSpPr>
                  <p:cNvPr id="81" name="Oval 162"/>
                  <p:cNvSpPr/>
                  <p:nvPr/>
                </p:nvSpPr>
                <p:spPr>
                  <a:xfrm>
                    <a:off x="1948443" y="5521296"/>
                    <a:ext cx="51764" cy="517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Oval 163"/>
                  <p:cNvSpPr/>
                  <p:nvPr/>
                </p:nvSpPr>
                <p:spPr>
                  <a:xfrm>
                    <a:off x="1948899" y="5597496"/>
                    <a:ext cx="51764" cy="517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Oval 164"/>
                  <p:cNvSpPr/>
                  <p:nvPr/>
                </p:nvSpPr>
                <p:spPr>
                  <a:xfrm>
                    <a:off x="1949354" y="5673696"/>
                    <a:ext cx="51764" cy="517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87" name="矩形 86"/>
          <p:cNvSpPr/>
          <p:nvPr/>
        </p:nvSpPr>
        <p:spPr>
          <a:xfrm>
            <a:off x="3760350" y="3247654"/>
            <a:ext cx="1407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Segoe UI" panose="020B0502040204020203" pitchFamily="34" charset="0"/>
              </a:rPr>
              <a:t>Data-driven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9665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A70028A4-7035-4A79-A63B-9BD761039CC9}"/>
              </a:ext>
            </a:extLst>
          </p:cNvPr>
          <p:cNvSpPr txBox="1"/>
          <p:nvPr/>
        </p:nvSpPr>
        <p:spPr>
          <a:xfrm>
            <a:off x="5997718" y="1564648"/>
            <a:ext cx="109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cs typeface="Segoe UI" panose="020B0502040204020203" pitchFamily="34" charset="0"/>
              </a:rPr>
              <a:t>Network</a:t>
            </a:r>
            <a:endParaRPr lang="zh-CN" altLang="en-US" sz="2000" dirty="0">
              <a:cs typeface="Segoe UI" panose="020B050204020402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9977B1B2-7D89-462F-B5DF-A8AF66A29CE1}"/>
              </a:ext>
            </a:extLst>
          </p:cNvPr>
          <p:cNvSpPr txBox="1"/>
          <p:nvPr/>
        </p:nvSpPr>
        <p:spPr>
          <a:xfrm>
            <a:off x="1754807" y="1569101"/>
            <a:ext cx="986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cs typeface="Segoe UI" panose="020B0502040204020203" pitchFamily="34" charset="0"/>
              </a:rPr>
              <a:t>Dataset</a:t>
            </a:r>
            <a:endParaRPr lang="zh-CN" altLang="en-US" sz="2000" dirty="0">
              <a:cs typeface="Segoe UI" panose="020B0502040204020203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BBFE2A1-1751-47D5-B36E-C857AD48C359}"/>
              </a:ext>
            </a:extLst>
          </p:cNvPr>
          <p:cNvSpPr/>
          <p:nvPr/>
        </p:nvSpPr>
        <p:spPr>
          <a:xfrm>
            <a:off x="1183064" y="1981141"/>
            <a:ext cx="2158880" cy="577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19C636E-1FC4-4B1F-9D24-53A4D577235C}"/>
              </a:ext>
            </a:extLst>
          </p:cNvPr>
          <p:cNvSpPr/>
          <p:nvPr/>
        </p:nvSpPr>
        <p:spPr>
          <a:xfrm>
            <a:off x="5603437" y="1959160"/>
            <a:ext cx="2158880" cy="577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E1F2ACD-F710-43BF-8BEF-93B3A13985C7}"/>
              </a:ext>
            </a:extLst>
          </p:cNvPr>
          <p:cNvGrpSpPr/>
          <p:nvPr/>
        </p:nvGrpSpPr>
        <p:grpSpPr>
          <a:xfrm>
            <a:off x="5481103" y="2354560"/>
            <a:ext cx="2159483" cy="2183751"/>
            <a:chOff x="2195435" y="2341506"/>
            <a:chExt cx="2879310" cy="2911668"/>
          </a:xfrm>
        </p:grpSpPr>
        <p:sp>
          <p:nvSpPr>
            <p:cNvPr id="7" name="椭圆 6">
              <a:extLst>
                <a:ext uri="{FF2B5EF4-FFF2-40B4-BE49-F238E27FC236}">
                  <a16:creationId xmlns="" xmlns:a16="http://schemas.microsoft.com/office/drawing/2014/main" id="{3F5A8E5D-6D18-4A65-8FF3-A922440C26E7}"/>
                </a:ext>
              </a:extLst>
            </p:cNvPr>
            <p:cNvSpPr/>
            <p:nvPr/>
          </p:nvSpPr>
          <p:spPr>
            <a:xfrm>
              <a:off x="2195435" y="2856411"/>
              <a:ext cx="514905" cy="5149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8937F1F1-5237-476D-AC81-0AA105C81EED}"/>
                </a:ext>
              </a:extLst>
            </p:cNvPr>
            <p:cNvSpPr/>
            <p:nvPr/>
          </p:nvSpPr>
          <p:spPr>
            <a:xfrm>
              <a:off x="2195435" y="3619047"/>
              <a:ext cx="514905" cy="5149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B12C49B1-448B-4818-AA99-DF8C8AEC8605}"/>
                </a:ext>
              </a:extLst>
            </p:cNvPr>
            <p:cNvSpPr/>
            <p:nvPr/>
          </p:nvSpPr>
          <p:spPr>
            <a:xfrm>
              <a:off x="2195435" y="4381683"/>
              <a:ext cx="514905" cy="5149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61FD28BE-2A02-472E-AFA0-D7455272B55B}"/>
                </a:ext>
              </a:extLst>
            </p:cNvPr>
            <p:cNvSpPr/>
            <p:nvPr/>
          </p:nvSpPr>
          <p:spPr>
            <a:xfrm>
              <a:off x="3373936" y="2341506"/>
              <a:ext cx="514905" cy="5149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8F606455-3DB2-4EC4-9D98-675A39E44F30}"/>
                </a:ext>
              </a:extLst>
            </p:cNvPr>
            <p:cNvSpPr/>
            <p:nvPr/>
          </p:nvSpPr>
          <p:spPr>
            <a:xfrm>
              <a:off x="3373936" y="3140427"/>
              <a:ext cx="514905" cy="5149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9A30CD7C-1462-4F09-894A-C20425480949}"/>
                </a:ext>
              </a:extLst>
            </p:cNvPr>
            <p:cNvSpPr/>
            <p:nvPr/>
          </p:nvSpPr>
          <p:spPr>
            <a:xfrm>
              <a:off x="3373936" y="3939348"/>
              <a:ext cx="514905" cy="5149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7DB28B49-6581-428C-936B-65F5E8246F8C}"/>
                </a:ext>
              </a:extLst>
            </p:cNvPr>
            <p:cNvSpPr/>
            <p:nvPr/>
          </p:nvSpPr>
          <p:spPr>
            <a:xfrm>
              <a:off x="3355071" y="4738269"/>
              <a:ext cx="514905" cy="5149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6E974405-6959-45A8-BE1C-439FA3E8CC99}"/>
                </a:ext>
              </a:extLst>
            </p:cNvPr>
            <p:cNvSpPr/>
            <p:nvPr/>
          </p:nvSpPr>
          <p:spPr>
            <a:xfrm>
              <a:off x="4559840" y="4223364"/>
              <a:ext cx="514905" cy="51490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256E3B19-49CC-4106-89DE-E30CBC663D8C}"/>
                </a:ext>
              </a:extLst>
            </p:cNvPr>
            <p:cNvSpPr/>
            <p:nvPr/>
          </p:nvSpPr>
          <p:spPr>
            <a:xfrm>
              <a:off x="4559840" y="2856411"/>
              <a:ext cx="514905" cy="51490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="" xmlns:a16="http://schemas.microsoft.com/office/drawing/2014/main" id="{886EEEEF-7EBF-48C2-878B-B8AA3D12D7E6}"/>
                </a:ext>
              </a:extLst>
            </p:cNvPr>
            <p:cNvCxnSpPr>
              <a:stCxn id="7" idx="6"/>
              <a:endCxn id="10" idx="2"/>
            </p:cNvCxnSpPr>
            <p:nvPr/>
          </p:nvCxnSpPr>
          <p:spPr>
            <a:xfrm flipV="1">
              <a:off x="2710340" y="2598959"/>
              <a:ext cx="663596" cy="5149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="" xmlns:a16="http://schemas.microsoft.com/office/drawing/2014/main" id="{74AAFCBB-E404-48FB-B3FC-42AB183F5A1D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2710340" y="3113864"/>
              <a:ext cx="663596" cy="2840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="" xmlns:a16="http://schemas.microsoft.com/office/drawing/2014/main" id="{FEDAC8F2-41E0-4DE4-800D-C7AB8DB4BCAD}"/>
                </a:ext>
              </a:extLst>
            </p:cNvPr>
            <p:cNvCxnSpPr>
              <a:stCxn id="7" idx="6"/>
              <a:endCxn id="12" idx="2"/>
            </p:cNvCxnSpPr>
            <p:nvPr/>
          </p:nvCxnSpPr>
          <p:spPr>
            <a:xfrm>
              <a:off x="2710340" y="3113864"/>
              <a:ext cx="663596" cy="10829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="" xmlns:a16="http://schemas.microsoft.com/office/drawing/2014/main" id="{3AC7D7F2-15D0-49A4-9C9B-ED5C1AF7F7EA}"/>
                </a:ext>
              </a:extLst>
            </p:cNvPr>
            <p:cNvCxnSpPr>
              <a:stCxn id="8" idx="6"/>
              <a:endCxn id="12" idx="2"/>
            </p:cNvCxnSpPr>
            <p:nvPr/>
          </p:nvCxnSpPr>
          <p:spPr>
            <a:xfrm>
              <a:off x="2710340" y="3876500"/>
              <a:ext cx="663596" cy="3203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="" xmlns:a16="http://schemas.microsoft.com/office/drawing/2014/main" id="{BDC670D9-705D-4D56-8B03-C2ABF7FB7D16}"/>
                </a:ext>
              </a:extLst>
            </p:cNvPr>
            <p:cNvCxnSpPr>
              <a:stCxn id="7" idx="6"/>
              <a:endCxn id="13" idx="2"/>
            </p:cNvCxnSpPr>
            <p:nvPr/>
          </p:nvCxnSpPr>
          <p:spPr>
            <a:xfrm>
              <a:off x="2710340" y="3113864"/>
              <a:ext cx="644731" cy="18818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="" xmlns:a16="http://schemas.microsoft.com/office/drawing/2014/main" id="{C8966726-3997-4370-A576-79AB5851A019}"/>
                </a:ext>
              </a:extLst>
            </p:cNvPr>
            <p:cNvCxnSpPr>
              <a:stCxn id="9" idx="6"/>
              <a:endCxn id="12" idx="2"/>
            </p:cNvCxnSpPr>
            <p:nvPr/>
          </p:nvCxnSpPr>
          <p:spPr>
            <a:xfrm flipV="1">
              <a:off x="2710340" y="4196801"/>
              <a:ext cx="663596" cy="44233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="" xmlns:a16="http://schemas.microsoft.com/office/drawing/2014/main" id="{5F09B58D-C6E9-48C6-8151-133E11FDDD97}"/>
                </a:ext>
              </a:extLst>
            </p:cNvPr>
            <p:cNvCxnSpPr>
              <a:stCxn id="9" idx="6"/>
              <a:endCxn id="13" idx="2"/>
            </p:cNvCxnSpPr>
            <p:nvPr/>
          </p:nvCxnSpPr>
          <p:spPr>
            <a:xfrm>
              <a:off x="2710340" y="4639136"/>
              <a:ext cx="644731" cy="3565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="" xmlns:a16="http://schemas.microsoft.com/office/drawing/2014/main" id="{76A54B50-9010-4118-88D7-404BF7646743}"/>
                </a:ext>
              </a:extLst>
            </p:cNvPr>
            <p:cNvCxnSpPr>
              <a:stCxn id="9" idx="6"/>
              <a:endCxn id="11" idx="2"/>
            </p:cNvCxnSpPr>
            <p:nvPr/>
          </p:nvCxnSpPr>
          <p:spPr>
            <a:xfrm flipV="1">
              <a:off x="2710340" y="3397880"/>
              <a:ext cx="663596" cy="12412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="" xmlns:a16="http://schemas.microsoft.com/office/drawing/2014/main" id="{6C4A9688-179C-48F7-B773-8D7A81375843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 flipV="1">
              <a:off x="2710340" y="2598959"/>
              <a:ext cx="663596" cy="20401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="" xmlns:a16="http://schemas.microsoft.com/office/drawing/2014/main" id="{A814386A-440E-4508-8E7C-B9F96E5872A4}"/>
                </a:ext>
              </a:extLst>
            </p:cNvPr>
            <p:cNvCxnSpPr>
              <a:stCxn id="8" idx="6"/>
              <a:endCxn id="11" idx="2"/>
            </p:cNvCxnSpPr>
            <p:nvPr/>
          </p:nvCxnSpPr>
          <p:spPr>
            <a:xfrm flipV="1">
              <a:off x="2710340" y="3397880"/>
              <a:ext cx="663596" cy="47862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="" xmlns:a16="http://schemas.microsoft.com/office/drawing/2014/main" id="{14221BD5-1DDD-486B-8864-10BBC7C98243}"/>
                </a:ext>
              </a:extLst>
            </p:cNvPr>
            <p:cNvCxnSpPr>
              <a:stCxn id="8" idx="6"/>
              <a:endCxn id="13" idx="2"/>
            </p:cNvCxnSpPr>
            <p:nvPr/>
          </p:nvCxnSpPr>
          <p:spPr>
            <a:xfrm>
              <a:off x="2710340" y="3876500"/>
              <a:ext cx="644731" cy="11192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="" xmlns:a16="http://schemas.microsoft.com/office/drawing/2014/main" id="{D3E13361-01C5-4605-9D02-BA3998CB8630}"/>
                </a:ext>
              </a:extLst>
            </p:cNvPr>
            <p:cNvCxnSpPr>
              <a:stCxn id="8" idx="6"/>
              <a:endCxn id="10" idx="2"/>
            </p:cNvCxnSpPr>
            <p:nvPr/>
          </p:nvCxnSpPr>
          <p:spPr>
            <a:xfrm flipV="1">
              <a:off x="2710340" y="2598959"/>
              <a:ext cx="663596" cy="127754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="" xmlns:a16="http://schemas.microsoft.com/office/drawing/2014/main" id="{282F7E7A-E59E-4A68-B0A2-31FA828415FC}"/>
                </a:ext>
              </a:extLst>
            </p:cNvPr>
            <p:cNvCxnSpPr>
              <a:stCxn id="10" idx="6"/>
              <a:endCxn id="15" idx="2"/>
            </p:cNvCxnSpPr>
            <p:nvPr/>
          </p:nvCxnSpPr>
          <p:spPr>
            <a:xfrm>
              <a:off x="3888841" y="2598959"/>
              <a:ext cx="670999" cy="5149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="" xmlns:a16="http://schemas.microsoft.com/office/drawing/2014/main" id="{D7CDBBB5-887D-4B4B-A626-2B5418BE14EC}"/>
                </a:ext>
              </a:extLst>
            </p:cNvPr>
            <p:cNvCxnSpPr>
              <a:stCxn id="10" idx="6"/>
              <a:endCxn id="14" idx="2"/>
            </p:cNvCxnSpPr>
            <p:nvPr/>
          </p:nvCxnSpPr>
          <p:spPr>
            <a:xfrm>
              <a:off x="3888841" y="2598959"/>
              <a:ext cx="670999" cy="18818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="" xmlns:a16="http://schemas.microsoft.com/office/drawing/2014/main" id="{4B49BE3D-3E55-4FE3-8EA0-143D079B5FF3}"/>
                </a:ext>
              </a:extLst>
            </p:cNvPr>
            <p:cNvCxnSpPr>
              <a:stCxn id="11" idx="6"/>
              <a:endCxn id="15" idx="2"/>
            </p:cNvCxnSpPr>
            <p:nvPr/>
          </p:nvCxnSpPr>
          <p:spPr>
            <a:xfrm flipV="1">
              <a:off x="3888841" y="3113864"/>
              <a:ext cx="670999" cy="2840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="" xmlns:a16="http://schemas.microsoft.com/office/drawing/2014/main" id="{74687AAF-02DC-4146-8B0B-7ABE760B720B}"/>
                </a:ext>
              </a:extLst>
            </p:cNvPr>
            <p:cNvCxnSpPr>
              <a:stCxn id="11" idx="6"/>
            </p:cNvCxnSpPr>
            <p:nvPr/>
          </p:nvCxnSpPr>
          <p:spPr>
            <a:xfrm>
              <a:off x="3888841" y="3397880"/>
              <a:ext cx="670999" cy="114578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="" xmlns:a16="http://schemas.microsoft.com/office/drawing/2014/main" id="{50236E26-B2AC-4EA3-93F4-7F4DD944F9BF}"/>
                </a:ext>
              </a:extLst>
            </p:cNvPr>
            <p:cNvCxnSpPr>
              <a:stCxn id="12" idx="6"/>
              <a:endCxn id="15" idx="2"/>
            </p:cNvCxnSpPr>
            <p:nvPr/>
          </p:nvCxnSpPr>
          <p:spPr>
            <a:xfrm flipV="1">
              <a:off x="3888841" y="3113864"/>
              <a:ext cx="670999" cy="10829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="" xmlns:a16="http://schemas.microsoft.com/office/drawing/2014/main" id="{5F3291EA-ABBE-4082-9A5A-22F7DB38FC1E}"/>
                </a:ext>
              </a:extLst>
            </p:cNvPr>
            <p:cNvCxnSpPr>
              <a:stCxn id="12" idx="6"/>
              <a:endCxn id="14" idx="2"/>
            </p:cNvCxnSpPr>
            <p:nvPr/>
          </p:nvCxnSpPr>
          <p:spPr>
            <a:xfrm>
              <a:off x="3888841" y="4196801"/>
              <a:ext cx="670999" cy="2840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="" xmlns:a16="http://schemas.microsoft.com/office/drawing/2014/main" id="{0B5AEBCE-CC29-4DCE-9318-E2C38817F2A9}"/>
                </a:ext>
              </a:extLst>
            </p:cNvPr>
            <p:cNvCxnSpPr>
              <a:stCxn id="13" idx="6"/>
              <a:endCxn id="15" idx="2"/>
            </p:cNvCxnSpPr>
            <p:nvPr/>
          </p:nvCxnSpPr>
          <p:spPr>
            <a:xfrm flipV="1">
              <a:off x="3869976" y="3113864"/>
              <a:ext cx="689864" cy="18818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="" xmlns:a16="http://schemas.microsoft.com/office/drawing/2014/main" id="{34B94B32-C98E-48E4-93AD-52C9138DE006}"/>
                </a:ext>
              </a:extLst>
            </p:cNvPr>
            <p:cNvCxnSpPr>
              <a:stCxn id="13" idx="6"/>
              <a:endCxn id="14" idx="2"/>
            </p:cNvCxnSpPr>
            <p:nvPr/>
          </p:nvCxnSpPr>
          <p:spPr>
            <a:xfrm flipV="1">
              <a:off x="3869976" y="4480817"/>
              <a:ext cx="689864" cy="5149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8EF9B617-C6C6-43E9-91A2-8391B42E9BD3}"/>
              </a:ext>
            </a:extLst>
          </p:cNvPr>
          <p:cNvGrpSpPr/>
          <p:nvPr/>
        </p:nvGrpSpPr>
        <p:grpSpPr>
          <a:xfrm>
            <a:off x="1250603" y="2675063"/>
            <a:ext cx="2006343" cy="1538474"/>
            <a:chOff x="6617947" y="2944268"/>
            <a:chExt cx="2675124" cy="2051299"/>
          </a:xfrm>
        </p:grpSpPr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FA0CE0DE-A961-4B63-B2F7-821DA299B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948" y="2944268"/>
              <a:ext cx="903101" cy="903101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FA0E3E7A-7963-4B69-AD27-157302C04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182" y="3498908"/>
              <a:ext cx="903101" cy="903101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482BAE24-5C78-4730-B246-71297CFEE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970" y="4092466"/>
              <a:ext cx="903101" cy="90310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CEB108F-B18F-46B4-BF0A-EC3D0635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947" y="4060386"/>
              <a:ext cx="903101" cy="90310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74D4C3AB-8DBC-483A-BA24-0FAD53793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4418" y="2950431"/>
              <a:ext cx="903101" cy="903101"/>
            </a:xfrm>
            <a:prstGeom prst="rect">
              <a:avLst/>
            </a:prstGeom>
          </p:spPr>
        </p:pic>
      </p:grpSp>
      <p:cxnSp>
        <p:nvCxnSpPr>
          <p:cNvPr id="42" name="直接连接符 41">
            <a:extLst>
              <a:ext uri="{FF2B5EF4-FFF2-40B4-BE49-F238E27FC236}">
                <a16:creationId xmlns="" xmlns:a16="http://schemas.microsoft.com/office/drawing/2014/main" id="{7C85176C-260F-48E9-9AED-94EF1332C22D}"/>
              </a:ext>
            </a:extLst>
          </p:cNvPr>
          <p:cNvCxnSpPr>
            <a:cxnSpLocks/>
          </p:cNvCxnSpPr>
          <p:nvPr/>
        </p:nvCxnSpPr>
        <p:spPr>
          <a:xfrm>
            <a:off x="1215841" y="2025710"/>
            <a:ext cx="2093327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="" xmlns:a16="http://schemas.microsoft.com/office/drawing/2014/main" id="{B3ACFEC2-F6F9-4968-93A0-AE84BFF929E9}"/>
              </a:ext>
            </a:extLst>
          </p:cNvPr>
          <p:cNvCxnSpPr>
            <a:cxnSpLocks/>
          </p:cNvCxnSpPr>
          <p:nvPr/>
        </p:nvCxnSpPr>
        <p:spPr>
          <a:xfrm>
            <a:off x="5529076" y="2025647"/>
            <a:ext cx="2093327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1B64E49C-33AD-479B-B324-92D506C2E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4" y="2500814"/>
            <a:ext cx="1350000" cy="1350000"/>
          </a:xfrm>
          <a:prstGeom prst="rect">
            <a:avLst/>
          </a:prstGeom>
        </p:spPr>
      </p:pic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Challenges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345139" y="845345"/>
            <a:ext cx="7436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 </a:t>
            </a:r>
            <a:r>
              <a:rPr lang="en-US" altLang="zh-CN" sz="2000" dirty="0"/>
              <a:t>large-scale dataset consisting of real ﬂoor plans with annotations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 non-trivial learning approach to generate high-quality floor plans</a:t>
            </a:r>
          </a:p>
        </p:txBody>
      </p:sp>
    </p:spTree>
    <p:extLst>
      <p:ext uri="{BB962C8B-B14F-4D97-AF65-F5344CB8AC3E}">
        <p14:creationId xmlns:p14="http://schemas.microsoft.com/office/powerpoint/2010/main" val="11912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1" b="672"/>
          <a:stretch/>
        </p:blipFill>
        <p:spPr>
          <a:xfrm>
            <a:off x="1693169" y="1361234"/>
            <a:ext cx="6955481" cy="321821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 smtClean="0"/>
              <a:t>Dataset of </a:t>
            </a:r>
            <a:r>
              <a:rPr lang="en-US" altLang="zh-CN" i="1" dirty="0" smtClean="0"/>
              <a:t>RPLAN</a:t>
            </a:r>
            <a:endParaRPr lang="en-AU" i="1" dirty="0"/>
          </a:p>
        </p:txBody>
      </p:sp>
      <p:sp>
        <p:nvSpPr>
          <p:cNvPr id="6" name="文本框 5"/>
          <p:cNvSpPr txBox="1"/>
          <p:nvPr/>
        </p:nvSpPr>
        <p:spPr>
          <a:xfrm>
            <a:off x="1345139" y="845345"/>
            <a:ext cx="76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large-scale </a:t>
            </a:r>
            <a:r>
              <a:rPr lang="en-US" altLang="zh-CN" sz="2000" dirty="0" smtClean="0"/>
              <a:t>dataset containing </a:t>
            </a:r>
            <a:r>
              <a:rPr lang="en-US" altLang="zh-CN" sz="2000" dirty="0"/>
              <a:t>more than 80K </a:t>
            </a:r>
            <a:r>
              <a:rPr lang="en-US" altLang="zh-CN" sz="2000" dirty="0" smtClean="0"/>
              <a:t>real-world </a:t>
            </a:r>
            <a:r>
              <a:rPr lang="en-US" altLang="zh-CN" sz="2000" dirty="0"/>
              <a:t>ﬂoor </a:t>
            </a:r>
            <a:r>
              <a:rPr lang="en-US" altLang="zh-CN" sz="2000" dirty="0" smtClean="0"/>
              <a:t>plans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6094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Widescreen">
  <a:themeElements>
    <a:clrScheme name="CSIRO DATA6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30B787"/>
      </a:accent1>
      <a:accent2>
        <a:srgbClr val="007A53"/>
      </a:accent2>
      <a:accent3>
        <a:srgbClr val="6D2077"/>
      </a:accent3>
      <a:accent4>
        <a:srgbClr val="004B87"/>
      </a:accent4>
      <a:accent5>
        <a:srgbClr val="78BE20"/>
      </a:accent5>
      <a:accent6>
        <a:srgbClr val="2DCCD3"/>
      </a:accent6>
      <a:hlink>
        <a:srgbClr val="00313C"/>
      </a:hlink>
      <a:folHlink>
        <a:srgbClr val="E4002B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0" ma:contentTypeDescription="Create a new document." ma:contentTypeScope="" ma:versionID="d8845ba6c843a72bcefd2de68f482aae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0eba44f9de9de5ad832172cb99ebf1d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BC6E63-945C-4F34-84F2-AAACAD3C0F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F016A0-EA75-41CF-A839-428D8527C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8831B4-E35F-4F03-BDD6-9CFE738E203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65653a15-a549-4c70-80a8-cce8f650e97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84f1e2a-9b09-456d-bcd5-b8369e010cb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Data61 PowerPoint Widescreen</Template>
  <TotalTime>5727</TotalTime>
  <Words>2525</Words>
  <Application>Microsoft Office PowerPoint</Application>
  <PresentationFormat>全屏显示(16:9)</PresentationFormat>
  <Paragraphs>361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1" baseType="lpstr">
      <vt:lpstr>宋体</vt:lpstr>
      <vt:lpstr>Arial</vt:lpstr>
      <vt:lpstr>Calibri</vt:lpstr>
      <vt:lpstr>Segoe UI</vt:lpstr>
      <vt:lpstr>PowerPoint Widescreen</vt:lpstr>
      <vt:lpstr>Data-driven Interior Plan Generation for Residential Buildings</vt:lpstr>
      <vt:lpstr>Interior plan</vt:lpstr>
      <vt:lpstr>Motivation</vt:lpstr>
      <vt:lpstr>Goal: automatic generation</vt:lpstr>
      <vt:lpstr>Related work</vt:lpstr>
      <vt:lpstr>Problem statement</vt:lpstr>
      <vt:lpstr>Problem statement</vt:lpstr>
      <vt:lpstr>Challenges</vt:lpstr>
      <vt:lpstr>Dataset of RPLAN</vt:lpstr>
      <vt:lpstr>Data representation</vt:lpstr>
      <vt:lpstr>Design process of designers</vt:lpstr>
      <vt:lpstr>Approach</vt:lpstr>
      <vt:lpstr>Stage one: locating rooms</vt:lpstr>
      <vt:lpstr>PowerPoint 演示文稿</vt:lpstr>
      <vt:lpstr>PowerPoint 演示文稿</vt:lpstr>
      <vt:lpstr>Sampling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t.bednarz@unsw.edu.au</dc:creator>
  <cp:lastModifiedBy>Wu Wenming</cp:lastModifiedBy>
  <cp:revision>305</cp:revision>
  <dcterms:created xsi:type="dcterms:W3CDTF">2016-01-27T22:40:33Z</dcterms:created>
  <dcterms:modified xsi:type="dcterms:W3CDTF">2019-11-19T14:04:38Z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</Properties>
</file>