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3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50" r:id="rId2"/>
    <p:sldMasterId id="2147483656" r:id="rId3"/>
  </p:sldMasterIdLst>
  <p:notesMasterIdLst>
    <p:notesMasterId r:id="rId49"/>
  </p:notesMasterIdLst>
  <p:sldIdLst>
    <p:sldId id="256" r:id="rId4"/>
    <p:sldId id="257" r:id="rId5"/>
    <p:sldId id="961" r:id="rId6"/>
    <p:sldId id="960" r:id="rId7"/>
    <p:sldId id="263" r:id="rId8"/>
    <p:sldId id="264" r:id="rId9"/>
    <p:sldId id="265" r:id="rId10"/>
    <p:sldId id="911" r:id="rId11"/>
    <p:sldId id="904" r:id="rId12"/>
    <p:sldId id="906" r:id="rId13"/>
    <p:sldId id="907" r:id="rId14"/>
    <p:sldId id="962" r:id="rId15"/>
    <p:sldId id="912" r:id="rId16"/>
    <p:sldId id="934" r:id="rId17"/>
    <p:sldId id="935" r:id="rId18"/>
    <p:sldId id="942" r:id="rId19"/>
    <p:sldId id="959" r:id="rId20"/>
    <p:sldId id="944" r:id="rId21"/>
    <p:sldId id="945" r:id="rId22"/>
    <p:sldId id="946" r:id="rId23"/>
    <p:sldId id="947" r:id="rId24"/>
    <p:sldId id="948" r:id="rId25"/>
    <p:sldId id="949" r:id="rId26"/>
    <p:sldId id="855" r:id="rId27"/>
    <p:sldId id="816" r:id="rId28"/>
    <p:sldId id="891" r:id="rId29"/>
    <p:sldId id="892" r:id="rId30"/>
    <p:sldId id="893" r:id="rId31"/>
    <p:sldId id="894" r:id="rId32"/>
    <p:sldId id="895" r:id="rId33"/>
    <p:sldId id="897" r:id="rId34"/>
    <p:sldId id="898" r:id="rId35"/>
    <p:sldId id="899" r:id="rId36"/>
    <p:sldId id="900" r:id="rId37"/>
    <p:sldId id="901" r:id="rId38"/>
    <p:sldId id="857" r:id="rId39"/>
    <p:sldId id="951" r:id="rId40"/>
    <p:sldId id="952" r:id="rId41"/>
    <p:sldId id="953" r:id="rId42"/>
    <p:sldId id="954" r:id="rId43"/>
    <p:sldId id="955" r:id="rId44"/>
    <p:sldId id="956" r:id="rId45"/>
    <p:sldId id="957" r:id="rId46"/>
    <p:sldId id="958" r:id="rId47"/>
    <p:sldId id="262" r:id="rId48"/>
  </p:sldIdLst>
  <p:sldSz cx="12192000" cy="6858000"/>
  <p:notesSz cx="6858000" cy="9144000"/>
  <p:custDataLst>
    <p:tags r:id="rId5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 Ayasa" initials="IA" lastIdx="1" clrIdx="0">
    <p:extLst>
      <p:ext uri="{19B8F6BF-5375-455C-9EA6-DF929625EA0E}">
        <p15:presenceInfo xmlns:p15="http://schemas.microsoft.com/office/powerpoint/2012/main" userId="5d1dad875673bd3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BEBE"/>
    <a:srgbClr val="F3F3F3"/>
    <a:srgbClr val="2E8B57"/>
    <a:srgbClr val="A0E8FE"/>
    <a:srgbClr val="E8D59A"/>
    <a:srgbClr val="FFFFFF"/>
    <a:srgbClr val="EE799F"/>
    <a:srgbClr val="F9B56A"/>
    <a:srgbClr val="E6E6E6"/>
    <a:srgbClr val="F0F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24"/>
    <p:restoredTop sz="85235" autoAdjust="0"/>
  </p:normalViewPr>
  <p:slideViewPr>
    <p:cSldViewPr snapToGrid="0">
      <p:cViewPr varScale="1">
        <p:scale>
          <a:sx n="57" d="100"/>
          <a:sy n="57" d="100"/>
        </p:scale>
        <p:origin x="10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tags" Target="tags/tag1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13D9DF-A539-4DAE-AC95-09E49FA13952}" type="datetimeFigureOut">
              <a:rPr lang="zh-CN" altLang="en-US" smtClean="0"/>
              <a:t>2024/4/21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7052AF-1177-4E84-BCB7-82AED15241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76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7052AF-1177-4E84-BCB7-82AED15241B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564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10B5A-4214-4948-B91E-93A328ECEAA1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10B5A-4214-4948-B91E-93A328ECEAA1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10B5A-4214-4948-B91E-93A328ECEAA1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10B5A-4214-4948-B91E-93A328ECEAA1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10B5A-4214-4948-B91E-93A328ECEAA1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10B5A-4214-4948-B91E-93A328ECEAA1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10B5A-4214-4948-B91E-93A328ECEAA1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10B5A-4214-4948-B91E-93A328ECEAA1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10B5A-4214-4948-B91E-93A328ECEAA1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10B5A-4214-4948-B91E-93A328ECEAA1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7052AF-1177-4E84-BCB7-82AED15241B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3331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10B5A-4214-4948-B91E-93A328ECEAA1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10B5A-4214-4948-B91E-93A328ECEAA1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10B5A-4214-4948-B91E-93A328ECEAA1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10B5A-4214-4948-B91E-93A328ECEAA1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10B5A-4214-4948-B91E-93A328ECEAA1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10B5A-4214-4948-B91E-93A328ECEAA1}" type="slidenum">
              <a:rPr lang="zh-CN" altLang="en-US" smtClean="0"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10B5A-4214-4948-B91E-93A328ECEAA1}" type="slidenum">
              <a:rPr lang="zh-CN" altLang="en-US" smtClean="0"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10B5A-4214-4948-B91E-93A328ECEAA1}" type="slidenum">
              <a:rPr lang="zh-CN" altLang="en-US" smtClean="0"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10B5A-4214-4948-B91E-93A328ECEAA1}" type="slidenum">
              <a:rPr lang="zh-CN" altLang="en-US" smtClean="0"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10B5A-4214-4948-B91E-93A328ECEAA1}" type="slidenum">
              <a:rPr lang="zh-CN" altLang="en-US" smtClean="0"/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3AE6F-E7AE-C65C-3346-7239FD723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83FADA-8506-09BA-CD9F-AF04391ACD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2EA6964-80F9-8798-304E-6EE2C37470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7F6831D-7313-E647-D557-BE2D16D4AB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7052AF-1177-4E84-BCB7-82AED15241B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15608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10B5A-4214-4948-B91E-93A328ECEAA1}" type="slidenum">
              <a:rPr lang="zh-CN" altLang="en-US" smtClean="0"/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10B5A-4214-4948-B91E-93A328ECEAA1}" type="slidenum">
              <a:rPr lang="zh-CN" altLang="en-US" smtClean="0"/>
              <a:t>40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10B5A-4214-4948-B91E-93A328ECEAA1}" type="slidenum">
              <a:rPr lang="zh-CN" altLang="en-US" smtClean="0"/>
              <a:t>41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10B5A-4214-4948-B91E-93A328ECEAA1}" type="slidenum">
              <a:rPr lang="zh-CN" altLang="en-US" smtClean="0"/>
              <a:t>42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C1597-8FA1-F6F5-9292-DF6E20038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748121B-7AA9-F8FC-E3C9-ABD96EC44C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1B26299-579D-4F23-230D-46DF7D19BD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6CF697-F3A6-9279-7AEA-DFA5BBB843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7052AF-1177-4E84-BCB7-82AED15241B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832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10B5A-4214-4948-B91E-93A328ECEAA1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10B5A-4214-4948-B91E-93A328ECEAA1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10B5A-4214-4948-B91E-93A328ECEAA1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7E013-7E90-292A-38B6-D1637BA02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CBC7683-784F-7ED7-C5D8-D95DF2A72B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BA854B6-EC6B-8EF1-E78C-44D241E8E3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85E7598-5426-42BC-0344-413046F8B4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7052AF-1177-4E84-BCB7-82AED15241B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557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10B5A-4214-4948-B91E-93A328ECEAA1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741172" y="3904964"/>
            <a:ext cx="10679684" cy="3652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Presenter’s Name &amp; Surname</a:t>
            </a:r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741172" y="2578132"/>
            <a:ext cx="10679684" cy="11430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Write here</a:t>
            </a:r>
            <a:br>
              <a:rPr lang="en-GB" dirty="0"/>
            </a:br>
            <a:r>
              <a:rPr lang="en-GB" dirty="0"/>
              <a:t>the presentation full title</a:t>
            </a:r>
            <a:endParaRPr lang="en-US" dirty="0"/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741172" y="4334256"/>
            <a:ext cx="10679684" cy="3652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Presenter’s Role</a:t>
            </a: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741172" y="5458968"/>
            <a:ext cx="1444244" cy="210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22.04.2024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 hasCustomPrompt="1"/>
          </p:nvPr>
        </p:nvSpPr>
        <p:spPr>
          <a:xfrm>
            <a:off x="838200" y="2147581"/>
            <a:ext cx="5146964" cy="4029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Insert Text in bullet points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6208713" y="2147582"/>
            <a:ext cx="5145087" cy="40293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Image</a:t>
            </a:r>
          </a:p>
        </p:txBody>
      </p:sp>
      <p:sp>
        <p:nvSpPr>
          <p:cNvPr id="22" name="Content Placeholder 17"/>
          <p:cNvSpPr>
            <a:spLocks noGrp="1"/>
          </p:cNvSpPr>
          <p:nvPr>
            <p:ph sz="quarter" idx="12" hasCustomPrompt="1"/>
          </p:nvPr>
        </p:nvSpPr>
        <p:spPr>
          <a:xfrm>
            <a:off x="838200" y="1712461"/>
            <a:ext cx="10515600" cy="36000"/>
          </a:xfrm>
          <a:prstGeom prst="rect">
            <a:avLst/>
          </a:prstGeom>
          <a:solidFill>
            <a:srgbClr val="3D75FF"/>
          </a:solidFill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3" name="Title 18"/>
          <p:cNvSpPr>
            <a:spLocks noGrp="1"/>
          </p:cNvSpPr>
          <p:nvPr>
            <p:ph type="title" hasCustomPrompt="1"/>
          </p:nvPr>
        </p:nvSpPr>
        <p:spPr>
          <a:xfrm>
            <a:off x="838200" y="656785"/>
            <a:ext cx="10515600" cy="933925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rPr lang="en-GB" dirty="0"/>
              <a:t>Write here</a:t>
            </a:r>
            <a:br>
              <a:rPr lang="en-GB" dirty="0"/>
            </a:br>
            <a:r>
              <a:rPr lang="en-GB" dirty="0"/>
              <a:t>the title of this slide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or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 hasCustomPrompt="1"/>
          </p:nvPr>
        </p:nvSpPr>
        <p:spPr>
          <a:xfrm>
            <a:off x="838200" y="2147581"/>
            <a:ext cx="5146964" cy="4029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Insert Text or Media</a:t>
            </a:r>
          </a:p>
        </p:txBody>
      </p:sp>
      <p:sp>
        <p:nvSpPr>
          <p:cNvPr id="22" name="Content Placeholder 17"/>
          <p:cNvSpPr>
            <a:spLocks noGrp="1"/>
          </p:cNvSpPr>
          <p:nvPr>
            <p:ph sz="quarter" idx="12" hasCustomPrompt="1"/>
          </p:nvPr>
        </p:nvSpPr>
        <p:spPr>
          <a:xfrm>
            <a:off x="838200" y="1712461"/>
            <a:ext cx="10515600" cy="36000"/>
          </a:xfrm>
          <a:prstGeom prst="rect">
            <a:avLst/>
          </a:prstGeom>
          <a:solidFill>
            <a:srgbClr val="3D75FF"/>
          </a:solidFill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3" name="Title 18"/>
          <p:cNvSpPr>
            <a:spLocks noGrp="1"/>
          </p:cNvSpPr>
          <p:nvPr>
            <p:ph type="title" hasCustomPrompt="1"/>
          </p:nvPr>
        </p:nvSpPr>
        <p:spPr>
          <a:xfrm>
            <a:off x="838200" y="656785"/>
            <a:ext cx="10515600" cy="933925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rPr lang="en-GB" dirty="0"/>
              <a:t>Write here</a:t>
            </a:r>
            <a:br>
              <a:rPr lang="en-GB" dirty="0"/>
            </a:br>
            <a:r>
              <a:rPr lang="en-GB" dirty="0"/>
              <a:t>the title of this slide</a:t>
            </a:r>
            <a:endParaRPr lang="en-US" dirty="0"/>
          </a:p>
        </p:txBody>
      </p:sp>
      <p:sp>
        <p:nvSpPr>
          <p:cNvPr id="2" name="Text Placeholder 2"/>
          <p:cNvSpPr>
            <a:spLocks noGrp="1"/>
          </p:cNvSpPr>
          <p:nvPr>
            <p:ph idx="13" hasCustomPrompt="1"/>
          </p:nvPr>
        </p:nvSpPr>
        <p:spPr>
          <a:xfrm>
            <a:off x="6207154" y="2147581"/>
            <a:ext cx="5146964" cy="4029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Insert Text or Media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 hasCustomPrompt="1"/>
          </p:nvPr>
        </p:nvSpPr>
        <p:spPr>
          <a:xfrm>
            <a:off x="838200" y="2147581"/>
            <a:ext cx="5146964" cy="4029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r>
              <a:rPr lang="en-GB" dirty="0"/>
              <a:t>.</a:t>
            </a:r>
          </a:p>
          <a:p>
            <a:pPr lvl="0"/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r>
              <a:rPr lang="en-GB" dirty="0"/>
              <a:t>.</a:t>
            </a:r>
          </a:p>
          <a:p>
            <a:pPr lvl="0"/>
            <a:endParaRPr lang="en-GB" dirty="0"/>
          </a:p>
        </p:txBody>
      </p:sp>
      <p:sp>
        <p:nvSpPr>
          <p:cNvPr id="4" name="Content Placeholder 17"/>
          <p:cNvSpPr>
            <a:spLocks noGrp="1"/>
          </p:cNvSpPr>
          <p:nvPr>
            <p:ph sz="quarter" idx="12" hasCustomPrompt="1"/>
          </p:nvPr>
        </p:nvSpPr>
        <p:spPr>
          <a:xfrm>
            <a:off x="838200" y="1712461"/>
            <a:ext cx="10515600" cy="36000"/>
          </a:xfrm>
          <a:prstGeom prst="rect">
            <a:avLst/>
          </a:prstGeom>
          <a:solidFill>
            <a:srgbClr val="3D75FF"/>
          </a:solidFill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Title 18"/>
          <p:cNvSpPr>
            <a:spLocks noGrp="1"/>
          </p:cNvSpPr>
          <p:nvPr>
            <p:ph type="title" hasCustomPrompt="1"/>
          </p:nvPr>
        </p:nvSpPr>
        <p:spPr>
          <a:xfrm>
            <a:off x="838200" y="656785"/>
            <a:ext cx="10515600" cy="933925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rPr lang="en-GB" dirty="0"/>
              <a:t>Write here</a:t>
            </a:r>
            <a:br>
              <a:rPr lang="en-GB" dirty="0"/>
            </a:br>
            <a:r>
              <a:rPr lang="en-GB" dirty="0"/>
              <a:t>the title of this slide</a:t>
            </a:r>
            <a:endParaRPr lang="en-US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6208713" y="2147582"/>
            <a:ext cx="5145087" cy="40293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Image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/>
          <p:cNvSpPr>
            <a:spLocks noGrp="1"/>
          </p:cNvSpPr>
          <p:nvPr>
            <p:ph sz="quarter" idx="12" hasCustomPrompt="1"/>
          </p:nvPr>
        </p:nvSpPr>
        <p:spPr>
          <a:xfrm>
            <a:off x="838200" y="1712461"/>
            <a:ext cx="10515600" cy="36000"/>
          </a:xfrm>
          <a:prstGeom prst="rect">
            <a:avLst/>
          </a:prstGeom>
          <a:solidFill>
            <a:srgbClr val="3D75FF"/>
          </a:solidFill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itle 18"/>
          <p:cNvSpPr>
            <a:spLocks noGrp="1"/>
          </p:cNvSpPr>
          <p:nvPr>
            <p:ph type="title" hasCustomPrompt="1"/>
          </p:nvPr>
        </p:nvSpPr>
        <p:spPr>
          <a:xfrm>
            <a:off x="838200" y="656785"/>
            <a:ext cx="10515600" cy="933925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rPr lang="en-GB" dirty="0"/>
              <a:t>Write here</a:t>
            </a:r>
            <a:br>
              <a:rPr lang="en-GB" dirty="0"/>
            </a:br>
            <a:r>
              <a:rPr lang="en-GB" dirty="0"/>
              <a:t>the title of this slide</a:t>
            </a:r>
            <a:endParaRPr lang="en-US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6208713" y="2147582"/>
            <a:ext cx="5145087" cy="40293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Image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839759" y="2147582"/>
            <a:ext cx="5145087" cy="40293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Image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3"/>
          <p:cNvSpPr>
            <a:spLocks noGrp="1"/>
          </p:cNvSpPr>
          <p:nvPr>
            <p:ph type="media" sz="quarter" idx="14" hasCustomPrompt="1"/>
          </p:nvPr>
        </p:nvSpPr>
        <p:spPr>
          <a:xfrm>
            <a:off x="838200" y="2147582"/>
            <a:ext cx="6781800" cy="40161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Video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952762" y="2147582"/>
            <a:ext cx="3401037" cy="4016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r>
              <a:rPr lang="en-GB" dirty="0"/>
              <a:t>.</a:t>
            </a:r>
          </a:p>
        </p:txBody>
      </p:sp>
      <p:sp>
        <p:nvSpPr>
          <p:cNvPr id="9" name="Content Placeholder 17"/>
          <p:cNvSpPr>
            <a:spLocks noGrp="1"/>
          </p:cNvSpPr>
          <p:nvPr>
            <p:ph sz="quarter" idx="12" hasCustomPrompt="1"/>
          </p:nvPr>
        </p:nvSpPr>
        <p:spPr>
          <a:xfrm>
            <a:off x="838200" y="1712461"/>
            <a:ext cx="10515600" cy="36000"/>
          </a:xfrm>
          <a:prstGeom prst="rect">
            <a:avLst/>
          </a:prstGeom>
          <a:solidFill>
            <a:srgbClr val="3D75FF"/>
          </a:solidFill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0" name="Title 18"/>
          <p:cNvSpPr>
            <a:spLocks noGrp="1"/>
          </p:cNvSpPr>
          <p:nvPr>
            <p:ph type="title" hasCustomPrompt="1"/>
          </p:nvPr>
        </p:nvSpPr>
        <p:spPr>
          <a:xfrm>
            <a:off x="838200" y="656785"/>
            <a:ext cx="10515600" cy="933925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rPr lang="en-GB" dirty="0"/>
              <a:t>Write here</a:t>
            </a:r>
            <a:br>
              <a:rPr lang="en-GB" dirty="0"/>
            </a:br>
            <a:r>
              <a:rPr lang="en-GB" dirty="0"/>
              <a:t>the title of this slide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19923-3DC7-43C2-A33E-DE27C80A3CA0}" type="datetimeFigureOut">
              <a:rPr lang="zh-CN" altLang="en-US" smtClean="0"/>
              <a:t>2024/4/21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A7309-37F7-41FD-9799-CF6FB9F7B2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1608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5550916" y="3141083"/>
            <a:ext cx="5851652" cy="3319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external website link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50916" y="4354187"/>
            <a:ext cx="5851652" cy="3319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Email</a:t>
            </a:r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5550916" y="4738235"/>
            <a:ext cx="5851652" cy="3319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Phone Number</a:t>
            </a:r>
          </a:p>
        </p:txBody>
      </p:sp>
      <p:sp>
        <p:nvSpPr>
          <p:cNvPr id="26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5550916" y="3525131"/>
            <a:ext cx="5851652" cy="3319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secondary external website link (if applicable)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 descr="A logo with a ball on it&#10;&#10;Description automatically generated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5904" y="537964"/>
            <a:ext cx="1482860" cy="1482860"/>
          </a:xfrm>
          <a:prstGeom prst="rect">
            <a:avLst/>
          </a:prstGeom>
        </p:spPr>
      </p:pic>
      <p:pic>
        <p:nvPicPr>
          <p:cNvPr id="6" name="Picture 5" descr="A green line art of a star&#10;&#10;Description automatically generated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53529" y="-922527"/>
            <a:ext cx="3269532" cy="3190938"/>
          </a:xfrm>
          <a:prstGeom prst="rect">
            <a:avLst/>
          </a:prstGeom>
        </p:spPr>
      </p:pic>
      <p:pic>
        <p:nvPicPr>
          <p:cNvPr id="12" name="Picture 11" descr="A black and white sphere with lines&#10;&#10;Description automatically generated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594495" y="1395349"/>
            <a:ext cx="1193800" cy="12509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line art of a star&#10;&#10;Description automatically generated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400438" y="-1462855"/>
            <a:ext cx="3269532" cy="3190938"/>
          </a:xfrm>
          <a:prstGeom prst="rect">
            <a:avLst/>
          </a:prstGeom>
        </p:spPr>
      </p:pic>
      <p:pic>
        <p:nvPicPr>
          <p:cNvPr id="7" name="Picture 6" descr="A green star shaped logo&#10;&#10;Description automatically generated with medium confidence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435646" y="5684173"/>
            <a:ext cx="838039" cy="83803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hank you."/>
          <p:cNvSpPr txBox="1"/>
          <p:nvPr userDrawn="1"/>
        </p:nvSpPr>
        <p:spPr>
          <a:xfrm>
            <a:off x="5475740" y="1352358"/>
            <a:ext cx="3803543" cy="859723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15000" b="1" spc="-346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algn="l"/>
            <a:r>
              <a:rPr sz="6000" b="0" dirty="0">
                <a:solidFill>
                  <a:schemeClr val="bg1"/>
                </a:solidFill>
              </a:rPr>
              <a:t>Thank you</a:t>
            </a:r>
            <a:r>
              <a:rPr lang="en-GB" sz="6000" b="0" dirty="0">
                <a:solidFill>
                  <a:schemeClr val="bg1"/>
                </a:solidFill>
              </a:rPr>
              <a:t>.</a:t>
            </a:r>
            <a:endParaRPr sz="6000" b="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5590910" y="2780634"/>
            <a:ext cx="4666593" cy="15676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algn="l" defTabSz="2438400">
              <a:lnSpc>
                <a:spcPct val="90000"/>
              </a:lnSpc>
              <a:spcBef>
                <a:spcPts val="600"/>
              </a:spcBef>
              <a:defRPr sz="30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GB" sz="1200" dirty="0">
                <a:solidFill>
                  <a:schemeClr val="bg1"/>
                </a:solidFill>
                <a:latin typeface="+mj-lt"/>
              </a:rPr>
              <a:t>More Information:</a:t>
            </a:r>
            <a:endParaRPr lang="en-GB" sz="1800" dirty="0">
              <a:solidFill>
                <a:schemeClr val="bg1"/>
              </a:solidFill>
              <a:latin typeface="+mj-lt"/>
            </a:endParaRPr>
          </a:p>
          <a:p>
            <a:pPr algn="l" defTabSz="2438400">
              <a:lnSpc>
                <a:spcPct val="90000"/>
              </a:lnSpc>
              <a:spcBef>
                <a:spcPts val="600"/>
              </a:spcBef>
              <a:defRPr sz="30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lang="en-GB" sz="1800" dirty="0">
              <a:solidFill>
                <a:schemeClr val="bg1"/>
              </a:solidFill>
              <a:latin typeface="+mj-lt"/>
            </a:endParaRPr>
          </a:p>
          <a:p>
            <a:pPr algn="l" defTabSz="2438400">
              <a:lnSpc>
                <a:spcPct val="90000"/>
              </a:lnSpc>
              <a:spcBef>
                <a:spcPts val="600"/>
              </a:spcBef>
              <a:defRPr sz="30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GB" sz="1800" dirty="0">
                <a:solidFill>
                  <a:schemeClr val="bg1"/>
                </a:solidFill>
                <a:latin typeface="+mj-lt"/>
              </a:rPr>
              <a:t>  </a:t>
            </a:r>
          </a:p>
          <a:p>
            <a:pPr algn="l" defTabSz="2438400">
              <a:lnSpc>
                <a:spcPct val="90000"/>
              </a:lnSpc>
              <a:spcBef>
                <a:spcPts val="600"/>
              </a:spcBef>
              <a:defRPr sz="30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lang="en-GB" sz="1800" dirty="0">
              <a:solidFill>
                <a:schemeClr val="bg1"/>
              </a:solidFill>
              <a:latin typeface="+mj-lt"/>
            </a:endParaRPr>
          </a:p>
          <a:p>
            <a:pPr algn="l" defTabSz="2438400">
              <a:lnSpc>
                <a:spcPct val="90000"/>
              </a:lnSpc>
              <a:spcBef>
                <a:spcPts val="600"/>
              </a:spcBef>
              <a:defRPr sz="30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GB" sz="1200" dirty="0">
                <a:solidFill>
                  <a:schemeClr val="bg1"/>
                </a:solidFill>
                <a:latin typeface="+mj-lt"/>
              </a:rPr>
              <a:t>Contact Information:</a:t>
            </a:r>
          </a:p>
        </p:txBody>
      </p:sp>
      <p:pic>
        <p:nvPicPr>
          <p:cNvPr id="26" name="Picture 25" descr="A logo with a ball on it&#10;&#10;Description automatically generated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5904" y="537964"/>
            <a:ext cx="1482860" cy="1482860"/>
          </a:xfrm>
          <a:prstGeom prst="rect">
            <a:avLst/>
          </a:prstGeom>
        </p:spPr>
      </p:pic>
      <p:pic>
        <p:nvPicPr>
          <p:cNvPr id="36" name="Picture 35" descr="A green star shaped logo&#10;&#10;Description automatically generated with medium confidence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05869" y="2859263"/>
            <a:ext cx="859724" cy="859724"/>
          </a:xfrm>
          <a:prstGeom prst="rect">
            <a:avLst/>
          </a:prstGeom>
        </p:spPr>
      </p:pic>
      <p:pic>
        <p:nvPicPr>
          <p:cNvPr id="37" name="Picture 36" descr="A green line art of a star&#10;&#10;Description automatically generated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837559" y="2586222"/>
            <a:ext cx="3269532" cy="3190938"/>
          </a:xfrm>
          <a:prstGeom prst="rect">
            <a:avLst/>
          </a:prstGeom>
        </p:spPr>
      </p:pic>
      <p:pic>
        <p:nvPicPr>
          <p:cNvPr id="46" name="Picture 45" descr="A green line art of a star&#10;&#10;Description automatically generated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53529" y="-922527"/>
            <a:ext cx="3269532" cy="3190938"/>
          </a:xfrm>
          <a:prstGeom prst="rect">
            <a:avLst/>
          </a:prstGeom>
        </p:spPr>
      </p:pic>
      <p:pic>
        <p:nvPicPr>
          <p:cNvPr id="47" name="Picture 46" descr="A black and white sphere with lines&#10;&#10;Description automatically generated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594495" y="1395349"/>
            <a:ext cx="1193800" cy="12509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8.xml"/><Relationship Id="rId7" Type="http://schemas.openxmlformats.org/officeDocument/2006/relationships/notesSlide" Target="../notesSlides/notesSlide6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34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10" Type="http://schemas.openxmlformats.org/officeDocument/2006/relationships/image" Target="../media/image34.png"/><Relationship Id="rId4" Type="http://schemas.openxmlformats.org/officeDocument/2006/relationships/tags" Target="../tags/tag21.xml"/><Relationship Id="rId9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27.xml"/><Relationship Id="rId7" Type="http://schemas.openxmlformats.org/officeDocument/2006/relationships/notesSlide" Target="../notesSlides/notesSlide13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9.xml"/><Relationship Id="rId4" Type="http://schemas.openxmlformats.org/officeDocument/2006/relationships/tags" Target="../tags/tag2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32.xml"/><Relationship Id="rId7" Type="http://schemas.openxmlformats.org/officeDocument/2006/relationships/notesSlide" Target="../notesSlides/notesSlide14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4.xml"/><Relationship Id="rId4" Type="http://schemas.openxmlformats.org/officeDocument/2006/relationships/tags" Target="../tags/tag3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wwming@hfut.edu.cn" TargetMode="External"/><Relationship Id="rId2" Type="http://schemas.openxmlformats.org/officeDocument/2006/relationships/hyperlink" Target="mailto:2021111117@mail.hfut.edu.cn" TargetMode="Externa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tags" Target="../tags/tag4.xml"/><Relationship Id="rId7" Type="http://schemas.openxmlformats.org/officeDocument/2006/relationships/image" Target="../media/image1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5" Type="http://schemas.openxmlformats.org/officeDocument/2006/relationships/image" Target="../media/image11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Sizhe Hu                 Wenming Wu             Ruolin Su         </a:t>
            </a:r>
          </a:p>
          <a:p>
            <a:r>
              <a:rPr lang="en-US"/>
              <a:t>Wanni Hou             Liping Zheng              Benzhu Xu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Raster-to-Graph: Floorplan Recognition via Autoregressive Graph Prediction with an Attention Transformer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41172" y="4872736"/>
            <a:ext cx="10679684" cy="365284"/>
          </a:xfrm>
        </p:spPr>
        <p:txBody>
          <a:bodyPr/>
          <a:lstStyle/>
          <a:p>
            <a:r>
              <a:rPr lang="en-US"/>
              <a:t>Sizhe Hu: First Author, Main Contributor and Presenter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23.04.2024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AE37E-40C8-BFA8-7435-FA970AB78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90042-0286-ABD6-E7C9-FBDBEE75DBC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C47C7CF-8E41-6C2F-7DBD-F75F033FA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Our Method: Raster-to-Graph</a:t>
            </a:r>
          </a:p>
        </p:txBody>
      </p:sp>
      <p:pic>
        <p:nvPicPr>
          <p:cNvPr id="16" name="Picture 1484">
            <a:extLst>
              <a:ext uri="{FF2B5EF4-FFF2-40B4-BE49-F238E27FC236}">
                <a16:creationId xmlns:a16="http://schemas.microsoft.com/office/drawing/2014/main" id="{563FC93F-DA09-CA43-E38E-20FC1B0B7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" t="23484" r="9224" b="23222"/>
          <a:stretch/>
        </p:blipFill>
        <p:spPr bwMode="auto">
          <a:xfrm>
            <a:off x="-29737" y="1899966"/>
            <a:ext cx="2352908" cy="1527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249A019F-7463-1175-5098-2A0976B22158}"/>
              </a:ext>
            </a:extLst>
          </p:cNvPr>
          <p:cNvGrpSpPr/>
          <p:nvPr/>
        </p:nvGrpSpPr>
        <p:grpSpPr>
          <a:xfrm>
            <a:off x="2261482" y="2604293"/>
            <a:ext cx="488946" cy="119062"/>
            <a:chOff x="2584281" y="2166368"/>
            <a:chExt cx="466655" cy="113634"/>
          </a:xfrm>
        </p:grpSpPr>
        <p:sp>
          <p:nvSpPr>
            <p:cNvPr id="17" name="Line 1495">
              <a:extLst>
                <a:ext uri="{FF2B5EF4-FFF2-40B4-BE49-F238E27FC236}">
                  <a16:creationId xmlns:a16="http://schemas.microsoft.com/office/drawing/2014/main" id="{BCE4ECE0-FFD0-5286-9F8A-4B7893C036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4281" y="2225458"/>
              <a:ext cx="293932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Freeform 1496">
              <a:extLst>
                <a:ext uri="{FF2B5EF4-FFF2-40B4-BE49-F238E27FC236}">
                  <a16:creationId xmlns:a16="http://schemas.microsoft.com/office/drawing/2014/main" id="{C2E4C685-4526-1BC3-46CC-6C85F6E763FA}"/>
                </a:ext>
              </a:extLst>
            </p:cNvPr>
            <p:cNvSpPr/>
            <p:nvPr/>
          </p:nvSpPr>
          <p:spPr bwMode="auto">
            <a:xfrm>
              <a:off x="2838820" y="2166368"/>
              <a:ext cx="212116" cy="113634"/>
            </a:xfrm>
            <a:custGeom>
              <a:avLst/>
              <a:gdLst>
                <a:gd name="T0" fmla="*/ 0 w 140"/>
                <a:gd name="T1" fmla="*/ 75 h 75"/>
                <a:gd name="T2" fmla="*/ 140 w 140"/>
                <a:gd name="T3" fmla="*/ 39 h 75"/>
                <a:gd name="T4" fmla="*/ 0 w 140"/>
                <a:gd name="T5" fmla="*/ 0 h 75"/>
                <a:gd name="T6" fmla="*/ 0 w 140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75">
                  <a:moveTo>
                    <a:pt x="0" y="75"/>
                  </a:moveTo>
                  <a:lnTo>
                    <a:pt x="140" y="39"/>
                  </a:lnTo>
                  <a:lnTo>
                    <a:pt x="0" y="0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20" name="Freeform 1486">
            <a:extLst>
              <a:ext uri="{FF2B5EF4-FFF2-40B4-BE49-F238E27FC236}">
                <a16:creationId xmlns:a16="http://schemas.microsoft.com/office/drawing/2014/main" id="{B1648A23-4962-67F3-8708-E5F4CA6F9D7E}"/>
              </a:ext>
            </a:extLst>
          </p:cNvPr>
          <p:cNvSpPr/>
          <p:nvPr/>
        </p:nvSpPr>
        <p:spPr bwMode="auto">
          <a:xfrm>
            <a:off x="2762672" y="2054334"/>
            <a:ext cx="863668" cy="1227279"/>
          </a:xfrm>
          <a:custGeom>
            <a:avLst/>
            <a:gdLst>
              <a:gd name="T0" fmla="*/ 321 w 321"/>
              <a:gd name="T1" fmla="*/ 346 h 463"/>
              <a:gd name="T2" fmla="*/ 0 w 321"/>
              <a:gd name="T3" fmla="*/ 463 h 463"/>
              <a:gd name="T4" fmla="*/ 0 w 321"/>
              <a:gd name="T5" fmla="*/ 0 h 463"/>
              <a:gd name="T6" fmla="*/ 321 w 321"/>
              <a:gd name="T7" fmla="*/ 116 h 463"/>
              <a:gd name="T8" fmla="*/ 321 w 321"/>
              <a:gd name="T9" fmla="*/ 346 h 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1" h="463">
                <a:moveTo>
                  <a:pt x="321" y="346"/>
                </a:moveTo>
                <a:lnTo>
                  <a:pt x="0" y="463"/>
                </a:lnTo>
                <a:lnTo>
                  <a:pt x="0" y="0"/>
                </a:lnTo>
                <a:lnTo>
                  <a:pt x="321" y="116"/>
                </a:lnTo>
                <a:lnTo>
                  <a:pt x="321" y="346"/>
                </a:lnTo>
                <a:close/>
              </a:path>
            </a:pathLst>
          </a:custGeom>
          <a:solidFill>
            <a:srgbClr val="F793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 err="1"/>
              <a:t>ResNet</a:t>
            </a:r>
            <a:endParaRPr lang="zh-CN" altLang="en-US" dirty="0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A940453D-0C96-AD4D-1D09-FB97978BFD53}"/>
              </a:ext>
            </a:extLst>
          </p:cNvPr>
          <p:cNvGrpSpPr/>
          <p:nvPr/>
        </p:nvGrpSpPr>
        <p:grpSpPr>
          <a:xfrm>
            <a:off x="3648402" y="2606380"/>
            <a:ext cx="548423" cy="133545"/>
            <a:chOff x="2584281" y="2166368"/>
            <a:chExt cx="466655" cy="113634"/>
          </a:xfrm>
        </p:grpSpPr>
        <p:sp>
          <p:nvSpPr>
            <p:cNvPr id="22" name="Line 1495">
              <a:extLst>
                <a:ext uri="{FF2B5EF4-FFF2-40B4-BE49-F238E27FC236}">
                  <a16:creationId xmlns:a16="http://schemas.microsoft.com/office/drawing/2014/main" id="{DD916689-C6A9-F918-D6C5-673BF0ECDF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4281" y="2225458"/>
              <a:ext cx="293932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Freeform 1496">
              <a:extLst>
                <a:ext uri="{FF2B5EF4-FFF2-40B4-BE49-F238E27FC236}">
                  <a16:creationId xmlns:a16="http://schemas.microsoft.com/office/drawing/2014/main" id="{B43037BD-CED8-9F2A-C04D-93C41A9A706B}"/>
                </a:ext>
              </a:extLst>
            </p:cNvPr>
            <p:cNvSpPr/>
            <p:nvPr/>
          </p:nvSpPr>
          <p:spPr bwMode="auto">
            <a:xfrm>
              <a:off x="2838820" y="2166368"/>
              <a:ext cx="212116" cy="113634"/>
            </a:xfrm>
            <a:custGeom>
              <a:avLst/>
              <a:gdLst>
                <a:gd name="T0" fmla="*/ 0 w 140"/>
                <a:gd name="T1" fmla="*/ 75 h 75"/>
                <a:gd name="T2" fmla="*/ 140 w 140"/>
                <a:gd name="T3" fmla="*/ 39 h 75"/>
                <a:gd name="T4" fmla="*/ 0 w 140"/>
                <a:gd name="T5" fmla="*/ 0 h 75"/>
                <a:gd name="T6" fmla="*/ 0 w 140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75">
                  <a:moveTo>
                    <a:pt x="0" y="75"/>
                  </a:moveTo>
                  <a:lnTo>
                    <a:pt x="140" y="39"/>
                  </a:lnTo>
                  <a:lnTo>
                    <a:pt x="0" y="0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955F2AE7-78EC-E728-F2A4-9539437C0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330" y="1867801"/>
            <a:ext cx="1954552" cy="1653379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6CEE8902-A392-7A15-561C-51FED29C02D1}"/>
              </a:ext>
            </a:extLst>
          </p:cNvPr>
          <p:cNvSpPr/>
          <p:nvPr/>
        </p:nvSpPr>
        <p:spPr>
          <a:xfrm>
            <a:off x="4247625" y="1845005"/>
            <a:ext cx="2069738" cy="1670783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69FD304B-E195-2333-179A-996AE9015836}"/>
              </a:ext>
            </a:extLst>
          </p:cNvPr>
          <p:cNvGrpSpPr/>
          <p:nvPr/>
        </p:nvGrpSpPr>
        <p:grpSpPr>
          <a:xfrm>
            <a:off x="955151" y="3499012"/>
            <a:ext cx="4434984" cy="1849463"/>
            <a:chOff x="1028700" y="3619954"/>
            <a:chExt cx="4211638" cy="1660525"/>
          </a:xfrm>
        </p:grpSpPr>
        <p:sp>
          <p:nvSpPr>
            <p:cNvPr id="32" name="Line 1141">
              <a:extLst>
                <a:ext uri="{FF2B5EF4-FFF2-40B4-BE49-F238E27FC236}">
                  <a16:creationId xmlns:a16="http://schemas.microsoft.com/office/drawing/2014/main" id="{9584C128-FA83-C83C-BE8B-BFBC0A8B0A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8700" y="5234442"/>
              <a:ext cx="220663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1142">
              <a:extLst>
                <a:ext uri="{FF2B5EF4-FFF2-40B4-BE49-F238E27FC236}">
                  <a16:creationId xmlns:a16="http://schemas.microsoft.com/office/drawing/2014/main" id="{40A4DEC2-6E53-A53D-AA11-B16019A07F26}"/>
                </a:ext>
              </a:extLst>
            </p:cNvPr>
            <p:cNvSpPr/>
            <p:nvPr/>
          </p:nvSpPr>
          <p:spPr bwMode="auto">
            <a:xfrm>
              <a:off x="1219200" y="5188404"/>
              <a:ext cx="163513" cy="92075"/>
            </a:xfrm>
            <a:custGeom>
              <a:avLst/>
              <a:gdLst>
                <a:gd name="T0" fmla="*/ 0 w 103"/>
                <a:gd name="T1" fmla="*/ 58 h 58"/>
                <a:gd name="T2" fmla="*/ 103 w 103"/>
                <a:gd name="T3" fmla="*/ 29 h 58"/>
                <a:gd name="T4" fmla="*/ 0 w 103"/>
                <a:gd name="T5" fmla="*/ 0 h 58"/>
                <a:gd name="T6" fmla="*/ 0 w 10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58">
                  <a:moveTo>
                    <a:pt x="0" y="58"/>
                  </a:moveTo>
                  <a:lnTo>
                    <a:pt x="103" y="29"/>
                  </a:lnTo>
                  <a:lnTo>
                    <a:pt x="0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Line 1696">
              <a:extLst>
                <a:ext uri="{FF2B5EF4-FFF2-40B4-BE49-F238E27FC236}">
                  <a16:creationId xmlns:a16="http://schemas.microsoft.com/office/drawing/2014/main" id="{FA3C303A-881B-CDB1-68E1-456D9B6C0A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33988" y="3619954"/>
              <a:ext cx="0" cy="2317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Line 1697">
              <a:extLst>
                <a:ext uri="{FF2B5EF4-FFF2-40B4-BE49-F238E27FC236}">
                  <a16:creationId xmlns:a16="http://schemas.microsoft.com/office/drawing/2014/main" id="{0223568C-1847-A649-F714-5082220B1A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28700" y="3840617"/>
              <a:ext cx="4211638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Line 1698">
              <a:extLst>
                <a:ext uri="{FF2B5EF4-FFF2-40B4-BE49-F238E27FC236}">
                  <a16:creationId xmlns:a16="http://schemas.microsoft.com/office/drawing/2014/main" id="{E68DEF53-F2A7-75F8-0654-7C52EC3894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38225" y="3840617"/>
              <a:ext cx="0" cy="139382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1E739470-EBCC-3AF7-5885-1934AA0AD5A5}"/>
              </a:ext>
            </a:extLst>
          </p:cNvPr>
          <p:cNvGrpSpPr/>
          <p:nvPr/>
        </p:nvGrpSpPr>
        <p:grpSpPr>
          <a:xfrm>
            <a:off x="1335090" y="4015139"/>
            <a:ext cx="3989388" cy="2498726"/>
            <a:chOff x="1389063" y="3985079"/>
            <a:chExt cx="3989388" cy="2498726"/>
          </a:xfrm>
        </p:grpSpPr>
        <p:sp>
          <p:nvSpPr>
            <p:cNvPr id="38" name="Line 1595">
              <a:extLst>
                <a:ext uri="{FF2B5EF4-FFF2-40B4-BE49-F238E27FC236}">
                  <a16:creationId xmlns:a16="http://schemas.microsoft.com/office/drawing/2014/main" id="{AA60542A-387B-FC19-EBD7-BCC35027B6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65288" y="3996192"/>
              <a:ext cx="131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Line 1596">
              <a:extLst>
                <a:ext uri="{FF2B5EF4-FFF2-40B4-BE49-F238E27FC236}">
                  <a16:creationId xmlns:a16="http://schemas.microsoft.com/office/drawing/2014/main" id="{1CB8A96F-4502-C424-8B0C-31F7C378C3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65288" y="3989842"/>
              <a:ext cx="131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1597">
              <a:extLst>
                <a:ext uri="{FF2B5EF4-FFF2-40B4-BE49-F238E27FC236}">
                  <a16:creationId xmlns:a16="http://schemas.microsoft.com/office/drawing/2014/main" id="{971F5883-A284-BFCB-6CB1-13D7538EDDF8}"/>
                </a:ext>
              </a:extLst>
            </p:cNvPr>
            <p:cNvSpPr/>
            <p:nvPr/>
          </p:nvSpPr>
          <p:spPr bwMode="auto">
            <a:xfrm>
              <a:off x="1389063" y="4154942"/>
              <a:ext cx="554038" cy="2328863"/>
            </a:xfrm>
            <a:custGeom>
              <a:avLst/>
              <a:gdLst>
                <a:gd name="T0" fmla="*/ 0 w 349"/>
                <a:gd name="T1" fmla="*/ 130 h 1467"/>
                <a:gd name="T2" fmla="*/ 0 w 349"/>
                <a:gd name="T3" fmla="*/ 130 h 1467"/>
                <a:gd name="T4" fmla="*/ 3 w 349"/>
                <a:gd name="T5" fmla="*/ 104 h 1467"/>
                <a:gd name="T6" fmla="*/ 9 w 349"/>
                <a:gd name="T7" fmla="*/ 81 h 1467"/>
                <a:gd name="T8" fmla="*/ 22 w 349"/>
                <a:gd name="T9" fmla="*/ 58 h 1467"/>
                <a:gd name="T10" fmla="*/ 38 w 349"/>
                <a:gd name="T11" fmla="*/ 39 h 1467"/>
                <a:gd name="T12" fmla="*/ 58 w 349"/>
                <a:gd name="T13" fmla="*/ 23 h 1467"/>
                <a:gd name="T14" fmla="*/ 81 w 349"/>
                <a:gd name="T15" fmla="*/ 10 h 1467"/>
                <a:gd name="T16" fmla="*/ 103 w 349"/>
                <a:gd name="T17" fmla="*/ 3 h 1467"/>
                <a:gd name="T18" fmla="*/ 129 w 349"/>
                <a:gd name="T19" fmla="*/ 0 h 1467"/>
                <a:gd name="T20" fmla="*/ 220 w 349"/>
                <a:gd name="T21" fmla="*/ 0 h 1467"/>
                <a:gd name="T22" fmla="*/ 220 w 349"/>
                <a:gd name="T23" fmla="*/ 0 h 1467"/>
                <a:gd name="T24" fmla="*/ 246 w 349"/>
                <a:gd name="T25" fmla="*/ 3 h 1467"/>
                <a:gd name="T26" fmla="*/ 272 w 349"/>
                <a:gd name="T27" fmla="*/ 10 h 1467"/>
                <a:gd name="T28" fmla="*/ 291 w 349"/>
                <a:gd name="T29" fmla="*/ 23 h 1467"/>
                <a:gd name="T30" fmla="*/ 311 w 349"/>
                <a:gd name="T31" fmla="*/ 39 h 1467"/>
                <a:gd name="T32" fmla="*/ 327 w 349"/>
                <a:gd name="T33" fmla="*/ 58 h 1467"/>
                <a:gd name="T34" fmla="*/ 340 w 349"/>
                <a:gd name="T35" fmla="*/ 81 h 1467"/>
                <a:gd name="T36" fmla="*/ 346 w 349"/>
                <a:gd name="T37" fmla="*/ 104 h 1467"/>
                <a:gd name="T38" fmla="*/ 349 w 349"/>
                <a:gd name="T39" fmla="*/ 130 h 1467"/>
                <a:gd name="T40" fmla="*/ 349 w 349"/>
                <a:gd name="T41" fmla="*/ 1338 h 1467"/>
                <a:gd name="T42" fmla="*/ 349 w 349"/>
                <a:gd name="T43" fmla="*/ 1338 h 1467"/>
                <a:gd name="T44" fmla="*/ 346 w 349"/>
                <a:gd name="T45" fmla="*/ 1367 h 1467"/>
                <a:gd name="T46" fmla="*/ 340 w 349"/>
                <a:gd name="T47" fmla="*/ 1390 h 1467"/>
                <a:gd name="T48" fmla="*/ 327 w 349"/>
                <a:gd name="T49" fmla="*/ 1412 h 1467"/>
                <a:gd name="T50" fmla="*/ 311 w 349"/>
                <a:gd name="T51" fmla="*/ 1432 h 1467"/>
                <a:gd name="T52" fmla="*/ 291 w 349"/>
                <a:gd name="T53" fmla="*/ 1448 h 1467"/>
                <a:gd name="T54" fmla="*/ 272 w 349"/>
                <a:gd name="T55" fmla="*/ 1458 h 1467"/>
                <a:gd name="T56" fmla="*/ 246 w 349"/>
                <a:gd name="T57" fmla="*/ 1467 h 1467"/>
                <a:gd name="T58" fmla="*/ 220 w 349"/>
                <a:gd name="T59" fmla="*/ 1467 h 1467"/>
                <a:gd name="T60" fmla="*/ 129 w 349"/>
                <a:gd name="T61" fmla="*/ 1467 h 1467"/>
                <a:gd name="T62" fmla="*/ 129 w 349"/>
                <a:gd name="T63" fmla="*/ 1467 h 1467"/>
                <a:gd name="T64" fmla="*/ 103 w 349"/>
                <a:gd name="T65" fmla="*/ 1467 h 1467"/>
                <a:gd name="T66" fmla="*/ 81 w 349"/>
                <a:gd name="T67" fmla="*/ 1458 h 1467"/>
                <a:gd name="T68" fmla="*/ 58 w 349"/>
                <a:gd name="T69" fmla="*/ 1448 h 1467"/>
                <a:gd name="T70" fmla="*/ 38 w 349"/>
                <a:gd name="T71" fmla="*/ 1432 h 1467"/>
                <a:gd name="T72" fmla="*/ 22 w 349"/>
                <a:gd name="T73" fmla="*/ 1412 h 1467"/>
                <a:gd name="T74" fmla="*/ 9 w 349"/>
                <a:gd name="T75" fmla="*/ 1390 h 1467"/>
                <a:gd name="T76" fmla="*/ 3 w 349"/>
                <a:gd name="T77" fmla="*/ 1367 h 1467"/>
                <a:gd name="T78" fmla="*/ 0 w 349"/>
                <a:gd name="T79" fmla="*/ 1338 h 1467"/>
                <a:gd name="T80" fmla="*/ 0 w 349"/>
                <a:gd name="T81" fmla="*/ 130 h 1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9" h="1467">
                  <a:moveTo>
                    <a:pt x="0" y="130"/>
                  </a:moveTo>
                  <a:lnTo>
                    <a:pt x="0" y="130"/>
                  </a:lnTo>
                  <a:lnTo>
                    <a:pt x="3" y="104"/>
                  </a:lnTo>
                  <a:lnTo>
                    <a:pt x="9" y="81"/>
                  </a:lnTo>
                  <a:lnTo>
                    <a:pt x="22" y="58"/>
                  </a:lnTo>
                  <a:lnTo>
                    <a:pt x="38" y="39"/>
                  </a:lnTo>
                  <a:lnTo>
                    <a:pt x="58" y="23"/>
                  </a:lnTo>
                  <a:lnTo>
                    <a:pt x="81" y="10"/>
                  </a:lnTo>
                  <a:lnTo>
                    <a:pt x="103" y="3"/>
                  </a:lnTo>
                  <a:lnTo>
                    <a:pt x="129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46" y="3"/>
                  </a:lnTo>
                  <a:lnTo>
                    <a:pt x="272" y="10"/>
                  </a:lnTo>
                  <a:lnTo>
                    <a:pt x="291" y="23"/>
                  </a:lnTo>
                  <a:lnTo>
                    <a:pt x="311" y="39"/>
                  </a:lnTo>
                  <a:lnTo>
                    <a:pt x="327" y="58"/>
                  </a:lnTo>
                  <a:lnTo>
                    <a:pt x="340" y="81"/>
                  </a:lnTo>
                  <a:lnTo>
                    <a:pt x="346" y="104"/>
                  </a:lnTo>
                  <a:lnTo>
                    <a:pt x="349" y="130"/>
                  </a:lnTo>
                  <a:lnTo>
                    <a:pt x="349" y="1338"/>
                  </a:lnTo>
                  <a:lnTo>
                    <a:pt x="349" y="1338"/>
                  </a:lnTo>
                  <a:lnTo>
                    <a:pt x="346" y="1367"/>
                  </a:lnTo>
                  <a:lnTo>
                    <a:pt x="340" y="1390"/>
                  </a:lnTo>
                  <a:lnTo>
                    <a:pt x="327" y="1412"/>
                  </a:lnTo>
                  <a:lnTo>
                    <a:pt x="311" y="1432"/>
                  </a:lnTo>
                  <a:lnTo>
                    <a:pt x="291" y="1448"/>
                  </a:lnTo>
                  <a:lnTo>
                    <a:pt x="272" y="1458"/>
                  </a:lnTo>
                  <a:lnTo>
                    <a:pt x="246" y="1467"/>
                  </a:lnTo>
                  <a:lnTo>
                    <a:pt x="220" y="1467"/>
                  </a:lnTo>
                  <a:lnTo>
                    <a:pt x="129" y="1467"/>
                  </a:lnTo>
                  <a:lnTo>
                    <a:pt x="129" y="1467"/>
                  </a:lnTo>
                  <a:lnTo>
                    <a:pt x="103" y="1467"/>
                  </a:lnTo>
                  <a:lnTo>
                    <a:pt x="81" y="1458"/>
                  </a:lnTo>
                  <a:lnTo>
                    <a:pt x="58" y="1448"/>
                  </a:lnTo>
                  <a:lnTo>
                    <a:pt x="38" y="1432"/>
                  </a:lnTo>
                  <a:lnTo>
                    <a:pt x="22" y="1412"/>
                  </a:lnTo>
                  <a:lnTo>
                    <a:pt x="9" y="1390"/>
                  </a:lnTo>
                  <a:lnTo>
                    <a:pt x="3" y="1367"/>
                  </a:lnTo>
                  <a:lnTo>
                    <a:pt x="0" y="1338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B3D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1598">
              <a:extLst>
                <a:ext uri="{FF2B5EF4-FFF2-40B4-BE49-F238E27FC236}">
                  <a16:creationId xmlns:a16="http://schemas.microsoft.com/office/drawing/2014/main" id="{974CBB91-E05B-1785-58CD-C7C02C5B68F6}"/>
                </a:ext>
              </a:extLst>
            </p:cNvPr>
            <p:cNvSpPr/>
            <p:nvPr/>
          </p:nvSpPr>
          <p:spPr bwMode="auto">
            <a:xfrm>
              <a:off x="1389063" y="4154942"/>
              <a:ext cx="554038" cy="2328863"/>
            </a:xfrm>
            <a:custGeom>
              <a:avLst/>
              <a:gdLst>
                <a:gd name="T0" fmla="*/ 0 w 349"/>
                <a:gd name="T1" fmla="*/ 130 h 1467"/>
                <a:gd name="T2" fmla="*/ 0 w 349"/>
                <a:gd name="T3" fmla="*/ 130 h 1467"/>
                <a:gd name="T4" fmla="*/ 3 w 349"/>
                <a:gd name="T5" fmla="*/ 104 h 1467"/>
                <a:gd name="T6" fmla="*/ 9 w 349"/>
                <a:gd name="T7" fmla="*/ 81 h 1467"/>
                <a:gd name="T8" fmla="*/ 22 w 349"/>
                <a:gd name="T9" fmla="*/ 58 h 1467"/>
                <a:gd name="T10" fmla="*/ 38 w 349"/>
                <a:gd name="T11" fmla="*/ 39 h 1467"/>
                <a:gd name="T12" fmla="*/ 58 w 349"/>
                <a:gd name="T13" fmla="*/ 23 h 1467"/>
                <a:gd name="T14" fmla="*/ 81 w 349"/>
                <a:gd name="T15" fmla="*/ 10 h 1467"/>
                <a:gd name="T16" fmla="*/ 103 w 349"/>
                <a:gd name="T17" fmla="*/ 3 h 1467"/>
                <a:gd name="T18" fmla="*/ 129 w 349"/>
                <a:gd name="T19" fmla="*/ 0 h 1467"/>
                <a:gd name="T20" fmla="*/ 220 w 349"/>
                <a:gd name="T21" fmla="*/ 0 h 1467"/>
                <a:gd name="T22" fmla="*/ 220 w 349"/>
                <a:gd name="T23" fmla="*/ 0 h 1467"/>
                <a:gd name="T24" fmla="*/ 246 w 349"/>
                <a:gd name="T25" fmla="*/ 3 h 1467"/>
                <a:gd name="T26" fmla="*/ 272 w 349"/>
                <a:gd name="T27" fmla="*/ 10 h 1467"/>
                <a:gd name="T28" fmla="*/ 291 w 349"/>
                <a:gd name="T29" fmla="*/ 23 h 1467"/>
                <a:gd name="T30" fmla="*/ 311 w 349"/>
                <a:gd name="T31" fmla="*/ 39 h 1467"/>
                <a:gd name="T32" fmla="*/ 327 w 349"/>
                <a:gd name="T33" fmla="*/ 58 h 1467"/>
                <a:gd name="T34" fmla="*/ 340 w 349"/>
                <a:gd name="T35" fmla="*/ 81 h 1467"/>
                <a:gd name="T36" fmla="*/ 346 w 349"/>
                <a:gd name="T37" fmla="*/ 104 h 1467"/>
                <a:gd name="T38" fmla="*/ 349 w 349"/>
                <a:gd name="T39" fmla="*/ 130 h 1467"/>
                <a:gd name="T40" fmla="*/ 349 w 349"/>
                <a:gd name="T41" fmla="*/ 1338 h 1467"/>
                <a:gd name="T42" fmla="*/ 349 w 349"/>
                <a:gd name="T43" fmla="*/ 1338 h 1467"/>
                <a:gd name="T44" fmla="*/ 346 w 349"/>
                <a:gd name="T45" fmla="*/ 1367 h 1467"/>
                <a:gd name="T46" fmla="*/ 340 w 349"/>
                <a:gd name="T47" fmla="*/ 1390 h 1467"/>
                <a:gd name="T48" fmla="*/ 327 w 349"/>
                <a:gd name="T49" fmla="*/ 1412 h 1467"/>
                <a:gd name="T50" fmla="*/ 311 w 349"/>
                <a:gd name="T51" fmla="*/ 1432 h 1467"/>
                <a:gd name="T52" fmla="*/ 291 w 349"/>
                <a:gd name="T53" fmla="*/ 1448 h 1467"/>
                <a:gd name="T54" fmla="*/ 272 w 349"/>
                <a:gd name="T55" fmla="*/ 1458 h 1467"/>
                <a:gd name="T56" fmla="*/ 246 w 349"/>
                <a:gd name="T57" fmla="*/ 1467 h 1467"/>
                <a:gd name="T58" fmla="*/ 220 w 349"/>
                <a:gd name="T59" fmla="*/ 1467 h 1467"/>
                <a:gd name="T60" fmla="*/ 129 w 349"/>
                <a:gd name="T61" fmla="*/ 1467 h 1467"/>
                <a:gd name="T62" fmla="*/ 129 w 349"/>
                <a:gd name="T63" fmla="*/ 1467 h 1467"/>
                <a:gd name="T64" fmla="*/ 103 w 349"/>
                <a:gd name="T65" fmla="*/ 1467 h 1467"/>
                <a:gd name="T66" fmla="*/ 81 w 349"/>
                <a:gd name="T67" fmla="*/ 1458 h 1467"/>
                <a:gd name="T68" fmla="*/ 58 w 349"/>
                <a:gd name="T69" fmla="*/ 1448 h 1467"/>
                <a:gd name="T70" fmla="*/ 38 w 349"/>
                <a:gd name="T71" fmla="*/ 1432 h 1467"/>
                <a:gd name="T72" fmla="*/ 22 w 349"/>
                <a:gd name="T73" fmla="*/ 1412 h 1467"/>
                <a:gd name="T74" fmla="*/ 9 w 349"/>
                <a:gd name="T75" fmla="*/ 1390 h 1467"/>
                <a:gd name="T76" fmla="*/ 3 w 349"/>
                <a:gd name="T77" fmla="*/ 1367 h 1467"/>
                <a:gd name="T78" fmla="*/ 0 w 349"/>
                <a:gd name="T79" fmla="*/ 1338 h 1467"/>
                <a:gd name="T80" fmla="*/ 0 w 349"/>
                <a:gd name="T81" fmla="*/ 130 h 1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9" h="1467">
                  <a:moveTo>
                    <a:pt x="0" y="130"/>
                  </a:moveTo>
                  <a:lnTo>
                    <a:pt x="0" y="130"/>
                  </a:lnTo>
                  <a:lnTo>
                    <a:pt x="3" y="104"/>
                  </a:lnTo>
                  <a:lnTo>
                    <a:pt x="9" y="81"/>
                  </a:lnTo>
                  <a:lnTo>
                    <a:pt x="22" y="58"/>
                  </a:lnTo>
                  <a:lnTo>
                    <a:pt x="38" y="39"/>
                  </a:lnTo>
                  <a:lnTo>
                    <a:pt x="58" y="23"/>
                  </a:lnTo>
                  <a:lnTo>
                    <a:pt x="81" y="10"/>
                  </a:lnTo>
                  <a:lnTo>
                    <a:pt x="103" y="3"/>
                  </a:lnTo>
                  <a:lnTo>
                    <a:pt x="129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46" y="3"/>
                  </a:lnTo>
                  <a:lnTo>
                    <a:pt x="272" y="10"/>
                  </a:lnTo>
                  <a:lnTo>
                    <a:pt x="291" y="23"/>
                  </a:lnTo>
                  <a:lnTo>
                    <a:pt x="311" y="39"/>
                  </a:lnTo>
                  <a:lnTo>
                    <a:pt x="327" y="58"/>
                  </a:lnTo>
                  <a:lnTo>
                    <a:pt x="340" y="81"/>
                  </a:lnTo>
                  <a:lnTo>
                    <a:pt x="346" y="104"/>
                  </a:lnTo>
                  <a:lnTo>
                    <a:pt x="349" y="130"/>
                  </a:lnTo>
                  <a:lnTo>
                    <a:pt x="349" y="1338"/>
                  </a:lnTo>
                  <a:lnTo>
                    <a:pt x="349" y="1338"/>
                  </a:lnTo>
                  <a:lnTo>
                    <a:pt x="346" y="1367"/>
                  </a:lnTo>
                  <a:lnTo>
                    <a:pt x="340" y="1390"/>
                  </a:lnTo>
                  <a:lnTo>
                    <a:pt x="327" y="1412"/>
                  </a:lnTo>
                  <a:lnTo>
                    <a:pt x="311" y="1432"/>
                  </a:lnTo>
                  <a:lnTo>
                    <a:pt x="291" y="1448"/>
                  </a:lnTo>
                  <a:lnTo>
                    <a:pt x="272" y="1458"/>
                  </a:lnTo>
                  <a:lnTo>
                    <a:pt x="246" y="1467"/>
                  </a:lnTo>
                  <a:lnTo>
                    <a:pt x="220" y="1467"/>
                  </a:lnTo>
                  <a:lnTo>
                    <a:pt x="129" y="1467"/>
                  </a:lnTo>
                  <a:lnTo>
                    <a:pt x="129" y="1467"/>
                  </a:lnTo>
                  <a:lnTo>
                    <a:pt x="103" y="1467"/>
                  </a:lnTo>
                  <a:lnTo>
                    <a:pt x="81" y="1458"/>
                  </a:lnTo>
                  <a:lnTo>
                    <a:pt x="58" y="1448"/>
                  </a:lnTo>
                  <a:lnTo>
                    <a:pt x="38" y="1432"/>
                  </a:lnTo>
                  <a:lnTo>
                    <a:pt x="22" y="1412"/>
                  </a:lnTo>
                  <a:lnTo>
                    <a:pt x="9" y="1390"/>
                  </a:lnTo>
                  <a:lnTo>
                    <a:pt x="3" y="1367"/>
                  </a:lnTo>
                  <a:lnTo>
                    <a:pt x="0" y="1338"/>
                  </a:lnTo>
                  <a:lnTo>
                    <a:pt x="0" y="130"/>
                  </a:lnTo>
                  <a:close/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1599">
              <a:extLst>
                <a:ext uri="{FF2B5EF4-FFF2-40B4-BE49-F238E27FC236}">
                  <a16:creationId xmlns:a16="http://schemas.microsoft.com/office/drawing/2014/main" id="{D9159B26-B601-2EE7-B172-1FAD083570FC}"/>
                </a:ext>
              </a:extLst>
            </p:cNvPr>
            <p:cNvSpPr/>
            <p:nvPr/>
          </p:nvSpPr>
          <p:spPr bwMode="auto">
            <a:xfrm>
              <a:off x="1584325" y="4274004"/>
              <a:ext cx="153988" cy="112713"/>
            </a:xfrm>
            <a:custGeom>
              <a:avLst/>
              <a:gdLst>
                <a:gd name="T0" fmla="*/ 97 w 97"/>
                <a:gd name="T1" fmla="*/ 71 h 71"/>
                <a:gd name="T2" fmla="*/ 97 w 97"/>
                <a:gd name="T3" fmla="*/ 0 h 71"/>
                <a:gd name="T4" fmla="*/ 84 w 97"/>
                <a:gd name="T5" fmla="*/ 0 h 71"/>
                <a:gd name="T6" fmla="*/ 84 w 97"/>
                <a:gd name="T7" fmla="*/ 29 h 71"/>
                <a:gd name="T8" fmla="*/ 0 w 97"/>
                <a:gd name="T9" fmla="*/ 29 h 71"/>
                <a:gd name="T10" fmla="*/ 0 w 97"/>
                <a:gd name="T11" fmla="*/ 42 h 71"/>
                <a:gd name="T12" fmla="*/ 84 w 97"/>
                <a:gd name="T13" fmla="*/ 42 h 71"/>
                <a:gd name="T14" fmla="*/ 84 w 97"/>
                <a:gd name="T15" fmla="*/ 71 h 71"/>
                <a:gd name="T16" fmla="*/ 97 w 97"/>
                <a:gd name="T17" fmla="*/ 71 h 71"/>
                <a:gd name="T18" fmla="*/ 97 w 97"/>
                <a:gd name="T19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" h="71">
                  <a:moveTo>
                    <a:pt x="97" y="71"/>
                  </a:moveTo>
                  <a:lnTo>
                    <a:pt x="97" y="0"/>
                  </a:lnTo>
                  <a:lnTo>
                    <a:pt x="84" y="0"/>
                  </a:lnTo>
                  <a:lnTo>
                    <a:pt x="84" y="29"/>
                  </a:lnTo>
                  <a:lnTo>
                    <a:pt x="0" y="29"/>
                  </a:lnTo>
                  <a:lnTo>
                    <a:pt x="0" y="42"/>
                  </a:lnTo>
                  <a:lnTo>
                    <a:pt x="84" y="42"/>
                  </a:lnTo>
                  <a:lnTo>
                    <a:pt x="84" y="71"/>
                  </a:lnTo>
                  <a:lnTo>
                    <a:pt x="97" y="71"/>
                  </a:lnTo>
                  <a:lnTo>
                    <a:pt x="97" y="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1600">
              <a:extLst>
                <a:ext uri="{FF2B5EF4-FFF2-40B4-BE49-F238E27FC236}">
                  <a16:creationId xmlns:a16="http://schemas.microsoft.com/office/drawing/2014/main" id="{596DB110-7C40-DE46-CADB-BC0EEC69406F}"/>
                </a:ext>
              </a:extLst>
            </p:cNvPr>
            <p:cNvSpPr/>
            <p:nvPr/>
          </p:nvSpPr>
          <p:spPr bwMode="auto">
            <a:xfrm>
              <a:off x="1584325" y="4386717"/>
              <a:ext cx="112713" cy="61913"/>
            </a:xfrm>
            <a:custGeom>
              <a:avLst/>
              <a:gdLst>
                <a:gd name="T0" fmla="*/ 68 w 71"/>
                <a:gd name="T1" fmla="*/ 39 h 39"/>
                <a:gd name="T2" fmla="*/ 68 w 71"/>
                <a:gd name="T3" fmla="*/ 39 h 39"/>
                <a:gd name="T4" fmla="*/ 71 w 71"/>
                <a:gd name="T5" fmla="*/ 32 h 39"/>
                <a:gd name="T6" fmla="*/ 71 w 71"/>
                <a:gd name="T7" fmla="*/ 32 h 39"/>
                <a:gd name="T8" fmla="*/ 68 w 71"/>
                <a:gd name="T9" fmla="*/ 26 h 39"/>
                <a:gd name="T10" fmla="*/ 64 w 71"/>
                <a:gd name="T11" fmla="*/ 19 h 39"/>
                <a:gd name="T12" fmla="*/ 55 w 71"/>
                <a:gd name="T13" fmla="*/ 13 h 39"/>
                <a:gd name="T14" fmla="*/ 55 w 71"/>
                <a:gd name="T15" fmla="*/ 13 h 39"/>
                <a:gd name="T16" fmla="*/ 68 w 71"/>
                <a:gd name="T17" fmla="*/ 13 h 39"/>
                <a:gd name="T18" fmla="*/ 68 w 71"/>
                <a:gd name="T19" fmla="*/ 0 h 39"/>
                <a:gd name="T20" fmla="*/ 0 w 71"/>
                <a:gd name="T21" fmla="*/ 0 h 39"/>
                <a:gd name="T22" fmla="*/ 0 w 71"/>
                <a:gd name="T23" fmla="*/ 13 h 39"/>
                <a:gd name="T24" fmla="*/ 35 w 71"/>
                <a:gd name="T25" fmla="*/ 13 h 39"/>
                <a:gd name="T26" fmla="*/ 35 w 71"/>
                <a:gd name="T27" fmla="*/ 13 h 39"/>
                <a:gd name="T28" fmla="*/ 45 w 71"/>
                <a:gd name="T29" fmla="*/ 13 h 39"/>
                <a:gd name="T30" fmla="*/ 51 w 71"/>
                <a:gd name="T31" fmla="*/ 16 h 39"/>
                <a:gd name="T32" fmla="*/ 51 w 71"/>
                <a:gd name="T33" fmla="*/ 16 h 39"/>
                <a:gd name="T34" fmla="*/ 58 w 71"/>
                <a:gd name="T35" fmla="*/ 22 h 39"/>
                <a:gd name="T36" fmla="*/ 58 w 71"/>
                <a:gd name="T37" fmla="*/ 29 h 39"/>
                <a:gd name="T38" fmla="*/ 58 w 71"/>
                <a:gd name="T39" fmla="*/ 29 h 39"/>
                <a:gd name="T40" fmla="*/ 55 w 71"/>
                <a:gd name="T41" fmla="*/ 39 h 39"/>
                <a:gd name="T42" fmla="*/ 68 w 71"/>
                <a:gd name="T43" fmla="*/ 39 h 39"/>
                <a:gd name="T44" fmla="*/ 68 w 71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1" h="39">
                  <a:moveTo>
                    <a:pt x="68" y="39"/>
                  </a:moveTo>
                  <a:lnTo>
                    <a:pt x="68" y="39"/>
                  </a:lnTo>
                  <a:lnTo>
                    <a:pt x="71" y="32"/>
                  </a:lnTo>
                  <a:lnTo>
                    <a:pt x="71" y="32"/>
                  </a:lnTo>
                  <a:lnTo>
                    <a:pt x="68" y="26"/>
                  </a:lnTo>
                  <a:lnTo>
                    <a:pt x="64" y="19"/>
                  </a:lnTo>
                  <a:lnTo>
                    <a:pt x="55" y="13"/>
                  </a:lnTo>
                  <a:lnTo>
                    <a:pt x="55" y="13"/>
                  </a:lnTo>
                  <a:lnTo>
                    <a:pt x="68" y="13"/>
                  </a:lnTo>
                  <a:lnTo>
                    <a:pt x="68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45" y="13"/>
                  </a:lnTo>
                  <a:lnTo>
                    <a:pt x="51" y="16"/>
                  </a:lnTo>
                  <a:lnTo>
                    <a:pt x="51" y="16"/>
                  </a:lnTo>
                  <a:lnTo>
                    <a:pt x="58" y="22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5" y="39"/>
                  </a:lnTo>
                  <a:lnTo>
                    <a:pt x="68" y="39"/>
                  </a:lnTo>
                  <a:lnTo>
                    <a:pt x="68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1601">
              <a:extLst>
                <a:ext uri="{FF2B5EF4-FFF2-40B4-BE49-F238E27FC236}">
                  <a16:creationId xmlns:a16="http://schemas.microsoft.com/office/drawing/2014/main" id="{26FAEFC5-2916-C312-89B6-FEA5557FCF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7975" y="4458154"/>
              <a:ext cx="119063" cy="92075"/>
            </a:xfrm>
            <a:custGeom>
              <a:avLst/>
              <a:gdLst>
                <a:gd name="T0" fmla="*/ 55 w 75"/>
                <a:gd name="T1" fmla="*/ 7 h 58"/>
                <a:gd name="T2" fmla="*/ 55 w 75"/>
                <a:gd name="T3" fmla="*/ 7 h 58"/>
                <a:gd name="T4" fmla="*/ 62 w 75"/>
                <a:gd name="T5" fmla="*/ 20 h 58"/>
                <a:gd name="T6" fmla="*/ 65 w 75"/>
                <a:gd name="T7" fmla="*/ 29 h 58"/>
                <a:gd name="T8" fmla="*/ 65 w 75"/>
                <a:gd name="T9" fmla="*/ 29 h 58"/>
                <a:gd name="T10" fmla="*/ 62 w 75"/>
                <a:gd name="T11" fmla="*/ 36 h 58"/>
                <a:gd name="T12" fmla="*/ 59 w 75"/>
                <a:gd name="T13" fmla="*/ 42 h 58"/>
                <a:gd name="T14" fmla="*/ 55 w 75"/>
                <a:gd name="T15" fmla="*/ 45 h 58"/>
                <a:gd name="T16" fmla="*/ 46 w 75"/>
                <a:gd name="T17" fmla="*/ 45 h 58"/>
                <a:gd name="T18" fmla="*/ 43 w 75"/>
                <a:gd name="T19" fmla="*/ 23 h 58"/>
                <a:gd name="T20" fmla="*/ 43 w 75"/>
                <a:gd name="T21" fmla="*/ 23 h 58"/>
                <a:gd name="T22" fmla="*/ 43 w 75"/>
                <a:gd name="T23" fmla="*/ 13 h 58"/>
                <a:gd name="T24" fmla="*/ 36 w 75"/>
                <a:gd name="T25" fmla="*/ 7 h 58"/>
                <a:gd name="T26" fmla="*/ 30 w 75"/>
                <a:gd name="T27" fmla="*/ 0 h 58"/>
                <a:gd name="T28" fmla="*/ 20 w 75"/>
                <a:gd name="T29" fmla="*/ 0 h 58"/>
                <a:gd name="T30" fmla="*/ 20 w 75"/>
                <a:gd name="T31" fmla="*/ 0 h 58"/>
                <a:gd name="T32" fmla="*/ 13 w 75"/>
                <a:gd name="T33" fmla="*/ 0 h 58"/>
                <a:gd name="T34" fmla="*/ 7 w 75"/>
                <a:gd name="T35" fmla="*/ 7 h 58"/>
                <a:gd name="T36" fmla="*/ 7 w 75"/>
                <a:gd name="T37" fmla="*/ 7 h 58"/>
                <a:gd name="T38" fmla="*/ 4 w 75"/>
                <a:gd name="T39" fmla="*/ 13 h 58"/>
                <a:gd name="T40" fmla="*/ 0 w 75"/>
                <a:gd name="T41" fmla="*/ 23 h 58"/>
                <a:gd name="T42" fmla="*/ 0 w 75"/>
                <a:gd name="T43" fmla="*/ 23 h 58"/>
                <a:gd name="T44" fmla="*/ 4 w 75"/>
                <a:gd name="T45" fmla="*/ 36 h 58"/>
                <a:gd name="T46" fmla="*/ 13 w 75"/>
                <a:gd name="T47" fmla="*/ 45 h 58"/>
                <a:gd name="T48" fmla="*/ 13 w 75"/>
                <a:gd name="T49" fmla="*/ 45 h 58"/>
                <a:gd name="T50" fmla="*/ 4 w 75"/>
                <a:gd name="T51" fmla="*/ 45 h 58"/>
                <a:gd name="T52" fmla="*/ 4 w 75"/>
                <a:gd name="T53" fmla="*/ 58 h 58"/>
                <a:gd name="T54" fmla="*/ 49 w 75"/>
                <a:gd name="T55" fmla="*/ 58 h 58"/>
                <a:gd name="T56" fmla="*/ 49 w 75"/>
                <a:gd name="T57" fmla="*/ 58 h 58"/>
                <a:gd name="T58" fmla="*/ 59 w 75"/>
                <a:gd name="T59" fmla="*/ 55 h 58"/>
                <a:gd name="T60" fmla="*/ 68 w 75"/>
                <a:gd name="T61" fmla="*/ 52 h 58"/>
                <a:gd name="T62" fmla="*/ 72 w 75"/>
                <a:gd name="T63" fmla="*/ 42 h 58"/>
                <a:gd name="T64" fmla="*/ 75 w 75"/>
                <a:gd name="T65" fmla="*/ 33 h 58"/>
                <a:gd name="T66" fmla="*/ 75 w 75"/>
                <a:gd name="T67" fmla="*/ 33 h 58"/>
                <a:gd name="T68" fmla="*/ 72 w 75"/>
                <a:gd name="T69" fmla="*/ 20 h 58"/>
                <a:gd name="T70" fmla="*/ 68 w 75"/>
                <a:gd name="T71" fmla="*/ 7 h 58"/>
                <a:gd name="T72" fmla="*/ 55 w 75"/>
                <a:gd name="T73" fmla="*/ 7 h 58"/>
                <a:gd name="T74" fmla="*/ 55 w 75"/>
                <a:gd name="T75" fmla="*/ 7 h 58"/>
                <a:gd name="T76" fmla="*/ 36 w 75"/>
                <a:gd name="T77" fmla="*/ 45 h 58"/>
                <a:gd name="T78" fmla="*/ 30 w 75"/>
                <a:gd name="T79" fmla="*/ 45 h 58"/>
                <a:gd name="T80" fmla="*/ 30 w 75"/>
                <a:gd name="T81" fmla="*/ 45 h 58"/>
                <a:gd name="T82" fmla="*/ 23 w 75"/>
                <a:gd name="T83" fmla="*/ 42 h 58"/>
                <a:gd name="T84" fmla="*/ 17 w 75"/>
                <a:gd name="T85" fmla="*/ 39 h 58"/>
                <a:gd name="T86" fmla="*/ 17 w 75"/>
                <a:gd name="T87" fmla="*/ 39 h 58"/>
                <a:gd name="T88" fmla="*/ 13 w 75"/>
                <a:gd name="T89" fmla="*/ 33 h 58"/>
                <a:gd name="T90" fmla="*/ 10 w 75"/>
                <a:gd name="T91" fmla="*/ 26 h 58"/>
                <a:gd name="T92" fmla="*/ 10 w 75"/>
                <a:gd name="T93" fmla="*/ 26 h 58"/>
                <a:gd name="T94" fmla="*/ 13 w 75"/>
                <a:gd name="T95" fmla="*/ 16 h 58"/>
                <a:gd name="T96" fmla="*/ 13 w 75"/>
                <a:gd name="T97" fmla="*/ 16 h 58"/>
                <a:gd name="T98" fmla="*/ 17 w 75"/>
                <a:gd name="T99" fmla="*/ 13 h 58"/>
                <a:gd name="T100" fmla="*/ 23 w 75"/>
                <a:gd name="T101" fmla="*/ 13 h 58"/>
                <a:gd name="T102" fmla="*/ 23 w 75"/>
                <a:gd name="T103" fmla="*/ 13 h 58"/>
                <a:gd name="T104" fmla="*/ 26 w 75"/>
                <a:gd name="T105" fmla="*/ 13 h 58"/>
                <a:gd name="T106" fmla="*/ 30 w 75"/>
                <a:gd name="T107" fmla="*/ 16 h 58"/>
                <a:gd name="T108" fmla="*/ 30 w 75"/>
                <a:gd name="T109" fmla="*/ 16 h 58"/>
                <a:gd name="T110" fmla="*/ 36 w 75"/>
                <a:gd name="T111" fmla="*/ 29 h 58"/>
                <a:gd name="T112" fmla="*/ 36 w 75"/>
                <a:gd name="T113" fmla="*/ 45 h 58"/>
                <a:gd name="T114" fmla="*/ 36 w 75"/>
                <a:gd name="T115" fmla="*/ 4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" h="58">
                  <a:moveTo>
                    <a:pt x="55" y="7"/>
                  </a:moveTo>
                  <a:lnTo>
                    <a:pt x="55" y="7"/>
                  </a:lnTo>
                  <a:lnTo>
                    <a:pt x="62" y="20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62" y="36"/>
                  </a:lnTo>
                  <a:lnTo>
                    <a:pt x="59" y="42"/>
                  </a:lnTo>
                  <a:lnTo>
                    <a:pt x="55" y="45"/>
                  </a:lnTo>
                  <a:lnTo>
                    <a:pt x="46" y="45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43" y="13"/>
                  </a:lnTo>
                  <a:lnTo>
                    <a:pt x="36" y="7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3" y="0"/>
                  </a:lnTo>
                  <a:lnTo>
                    <a:pt x="7" y="7"/>
                  </a:lnTo>
                  <a:lnTo>
                    <a:pt x="7" y="7"/>
                  </a:lnTo>
                  <a:lnTo>
                    <a:pt x="4" y="1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4" y="36"/>
                  </a:lnTo>
                  <a:lnTo>
                    <a:pt x="13" y="45"/>
                  </a:lnTo>
                  <a:lnTo>
                    <a:pt x="13" y="45"/>
                  </a:lnTo>
                  <a:lnTo>
                    <a:pt x="4" y="45"/>
                  </a:lnTo>
                  <a:lnTo>
                    <a:pt x="4" y="58"/>
                  </a:lnTo>
                  <a:lnTo>
                    <a:pt x="49" y="58"/>
                  </a:lnTo>
                  <a:lnTo>
                    <a:pt x="49" y="58"/>
                  </a:lnTo>
                  <a:lnTo>
                    <a:pt x="59" y="55"/>
                  </a:lnTo>
                  <a:lnTo>
                    <a:pt x="68" y="52"/>
                  </a:lnTo>
                  <a:lnTo>
                    <a:pt x="72" y="42"/>
                  </a:lnTo>
                  <a:lnTo>
                    <a:pt x="75" y="33"/>
                  </a:lnTo>
                  <a:lnTo>
                    <a:pt x="75" y="33"/>
                  </a:lnTo>
                  <a:lnTo>
                    <a:pt x="72" y="20"/>
                  </a:lnTo>
                  <a:lnTo>
                    <a:pt x="68" y="7"/>
                  </a:lnTo>
                  <a:lnTo>
                    <a:pt x="55" y="7"/>
                  </a:lnTo>
                  <a:lnTo>
                    <a:pt x="55" y="7"/>
                  </a:lnTo>
                  <a:close/>
                  <a:moveTo>
                    <a:pt x="36" y="45"/>
                  </a:moveTo>
                  <a:lnTo>
                    <a:pt x="30" y="45"/>
                  </a:lnTo>
                  <a:lnTo>
                    <a:pt x="30" y="45"/>
                  </a:lnTo>
                  <a:lnTo>
                    <a:pt x="23" y="42"/>
                  </a:lnTo>
                  <a:lnTo>
                    <a:pt x="17" y="39"/>
                  </a:lnTo>
                  <a:lnTo>
                    <a:pt x="17" y="39"/>
                  </a:lnTo>
                  <a:lnTo>
                    <a:pt x="13" y="33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7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6" y="13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6" y="29"/>
                  </a:lnTo>
                  <a:lnTo>
                    <a:pt x="36" y="45"/>
                  </a:lnTo>
                  <a:lnTo>
                    <a:pt x="36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1602">
              <a:extLst>
                <a:ext uri="{FF2B5EF4-FFF2-40B4-BE49-F238E27FC236}">
                  <a16:creationId xmlns:a16="http://schemas.microsoft.com/office/drawing/2014/main" id="{83FDF7FB-39E9-E584-DE2F-F527E94F44E9}"/>
                </a:ext>
              </a:extLst>
            </p:cNvPr>
            <p:cNvSpPr/>
            <p:nvPr/>
          </p:nvSpPr>
          <p:spPr bwMode="auto">
            <a:xfrm>
              <a:off x="1584325" y="4581979"/>
              <a:ext cx="112713" cy="96838"/>
            </a:xfrm>
            <a:custGeom>
              <a:avLst/>
              <a:gdLst>
                <a:gd name="T0" fmla="*/ 42 w 71"/>
                <a:gd name="T1" fmla="*/ 61 h 61"/>
                <a:gd name="T2" fmla="*/ 42 w 71"/>
                <a:gd name="T3" fmla="*/ 61 h 61"/>
                <a:gd name="T4" fmla="*/ 55 w 71"/>
                <a:gd name="T5" fmla="*/ 58 h 61"/>
                <a:gd name="T6" fmla="*/ 61 w 71"/>
                <a:gd name="T7" fmla="*/ 55 h 61"/>
                <a:gd name="T8" fmla="*/ 61 w 71"/>
                <a:gd name="T9" fmla="*/ 55 h 61"/>
                <a:gd name="T10" fmla="*/ 68 w 71"/>
                <a:gd name="T11" fmla="*/ 48 h 61"/>
                <a:gd name="T12" fmla="*/ 71 w 71"/>
                <a:gd name="T13" fmla="*/ 35 h 61"/>
                <a:gd name="T14" fmla="*/ 71 w 71"/>
                <a:gd name="T15" fmla="*/ 35 h 61"/>
                <a:gd name="T16" fmla="*/ 68 w 71"/>
                <a:gd name="T17" fmla="*/ 23 h 61"/>
                <a:gd name="T18" fmla="*/ 58 w 71"/>
                <a:gd name="T19" fmla="*/ 13 h 61"/>
                <a:gd name="T20" fmla="*/ 58 w 71"/>
                <a:gd name="T21" fmla="*/ 13 h 61"/>
                <a:gd name="T22" fmla="*/ 68 w 71"/>
                <a:gd name="T23" fmla="*/ 13 h 61"/>
                <a:gd name="T24" fmla="*/ 68 w 71"/>
                <a:gd name="T25" fmla="*/ 0 h 61"/>
                <a:gd name="T26" fmla="*/ 0 w 71"/>
                <a:gd name="T27" fmla="*/ 0 h 61"/>
                <a:gd name="T28" fmla="*/ 0 w 71"/>
                <a:gd name="T29" fmla="*/ 13 h 61"/>
                <a:gd name="T30" fmla="*/ 39 w 71"/>
                <a:gd name="T31" fmla="*/ 13 h 61"/>
                <a:gd name="T32" fmla="*/ 39 w 71"/>
                <a:gd name="T33" fmla="*/ 13 h 61"/>
                <a:gd name="T34" fmla="*/ 48 w 71"/>
                <a:gd name="T35" fmla="*/ 16 h 61"/>
                <a:gd name="T36" fmla="*/ 55 w 71"/>
                <a:gd name="T37" fmla="*/ 19 h 61"/>
                <a:gd name="T38" fmla="*/ 55 w 71"/>
                <a:gd name="T39" fmla="*/ 19 h 61"/>
                <a:gd name="T40" fmla="*/ 58 w 71"/>
                <a:gd name="T41" fmla="*/ 26 h 61"/>
                <a:gd name="T42" fmla="*/ 61 w 71"/>
                <a:gd name="T43" fmla="*/ 32 h 61"/>
                <a:gd name="T44" fmla="*/ 61 w 71"/>
                <a:gd name="T45" fmla="*/ 32 h 61"/>
                <a:gd name="T46" fmla="*/ 58 w 71"/>
                <a:gd name="T47" fmla="*/ 39 h 61"/>
                <a:gd name="T48" fmla="*/ 55 w 71"/>
                <a:gd name="T49" fmla="*/ 45 h 61"/>
                <a:gd name="T50" fmla="*/ 48 w 71"/>
                <a:gd name="T51" fmla="*/ 48 h 61"/>
                <a:gd name="T52" fmla="*/ 39 w 71"/>
                <a:gd name="T53" fmla="*/ 48 h 61"/>
                <a:gd name="T54" fmla="*/ 0 w 71"/>
                <a:gd name="T55" fmla="*/ 48 h 61"/>
                <a:gd name="T56" fmla="*/ 0 w 71"/>
                <a:gd name="T57" fmla="*/ 61 h 61"/>
                <a:gd name="T58" fmla="*/ 42 w 71"/>
                <a:gd name="T59" fmla="*/ 61 h 61"/>
                <a:gd name="T60" fmla="*/ 42 w 71"/>
                <a:gd name="T61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1" h="61">
                  <a:moveTo>
                    <a:pt x="42" y="61"/>
                  </a:moveTo>
                  <a:lnTo>
                    <a:pt x="42" y="61"/>
                  </a:lnTo>
                  <a:lnTo>
                    <a:pt x="55" y="58"/>
                  </a:lnTo>
                  <a:lnTo>
                    <a:pt x="61" y="55"/>
                  </a:lnTo>
                  <a:lnTo>
                    <a:pt x="61" y="55"/>
                  </a:lnTo>
                  <a:lnTo>
                    <a:pt x="68" y="48"/>
                  </a:lnTo>
                  <a:lnTo>
                    <a:pt x="71" y="35"/>
                  </a:lnTo>
                  <a:lnTo>
                    <a:pt x="71" y="35"/>
                  </a:lnTo>
                  <a:lnTo>
                    <a:pt x="68" y="23"/>
                  </a:lnTo>
                  <a:lnTo>
                    <a:pt x="58" y="13"/>
                  </a:lnTo>
                  <a:lnTo>
                    <a:pt x="58" y="13"/>
                  </a:lnTo>
                  <a:lnTo>
                    <a:pt x="68" y="13"/>
                  </a:lnTo>
                  <a:lnTo>
                    <a:pt x="68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48" y="16"/>
                  </a:lnTo>
                  <a:lnTo>
                    <a:pt x="55" y="19"/>
                  </a:lnTo>
                  <a:lnTo>
                    <a:pt x="55" y="19"/>
                  </a:lnTo>
                  <a:lnTo>
                    <a:pt x="58" y="26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58" y="39"/>
                  </a:lnTo>
                  <a:lnTo>
                    <a:pt x="55" y="45"/>
                  </a:lnTo>
                  <a:lnTo>
                    <a:pt x="48" y="48"/>
                  </a:lnTo>
                  <a:lnTo>
                    <a:pt x="39" y="48"/>
                  </a:lnTo>
                  <a:lnTo>
                    <a:pt x="0" y="48"/>
                  </a:lnTo>
                  <a:lnTo>
                    <a:pt x="0" y="61"/>
                  </a:lnTo>
                  <a:lnTo>
                    <a:pt x="42" y="61"/>
                  </a:lnTo>
                  <a:lnTo>
                    <a:pt x="42" y="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1603">
              <a:extLst>
                <a:ext uri="{FF2B5EF4-FFF2-40B4-BE49-F238E27FC236}">
                  <a16:creationId xmlns:a16="http://schemas.microsoft.com/office/drawing/2014/main" id="{B55CC552-BB3D-B93F-3E16-4A902F32518D}"/>
                </a:ext>
              </a:extLst>
            </p:cNvPr>
            <p:cNvSpPr/>
            <p:nvPr/>
          </p:nvSpPr>
          <p:spPr bwMode="auto">
            <a:xfrm>
              <a:off x="1577975" y="4705804"/>
              <a:ext cx="119063" cy="76200"/>
            </a:xfrm>
            <a:custGeom>
              <a:avLst/>
              <a:gdLst>
                <a:gd name="T0" fmla="*/ 4 w 75"/>
                <a:gd name="T1" fmla="*/ 0 h 48"/>
                <a:gd name="T2" fmla="*/ 4 w 75"/>
                <a:gd name="T3" fmla="*/ 0 h 48"/>
                <a:gd name="T4" fmla="*/ 0 w 75"/>
                <a:gd name="T5" fmla="*/ 9 h 48"/>
                <a:gd name="T6" fmla="*/ 0 w 75"/>
                <a:gd name="T7" fmla="*/ 19 h 48"/>
                <a:gd name="T8" fmla="*/ 0 w 75"/>
                <a:gd name="T9" fmla="*/ 19 h 48"/>
                <a:gd name="T10" fmla="*/ 4 w 75"/>
                <a:gd name="T11" fmla="*/ 32 h 48"/>
                <a:gd name="T12" fmla="*/ 7 w 75"/>
                <a:gd name="T13" fmla="*/ 42 h 48"/>
                <a:gd name="T14" fmla="*/ 7 w 75"/>
                <a:gd name="T15" fmla="*/ 42 h 48"/>
                <a:gd name="T16" fmla="*/ 13 w 75"/>
                <a:gd name="T17" fmla="*/ 45 h 48"/>
                <a:gd name="T18" fmla="*/ 20 w 75"/>
                <a:gd name="T19" fmla="*/ 48 h 48"/>
                <a:gd name="T20" fmla="*/ 20 w 75"/>
                <a:gd name="T21" fmla="*/ 48 h 48"/>
                <a:gd name="T22" fmla="*/ 26 w 75"/>
                <a:gd name="T23" fmla="*/ 48 h 48"/>
                <a:gd name="T24" fmla="*/ 33 w 75"/>
                <a:gd name="T25" fmla="*/ 45 h 48"/>
                <a:gd name="T26" fmla="*/ 33 w 75"/>
                <a:gd name="T27" fmla="*/ 45 h 48"/>
                <a:gd name="T28" fmla="*/ 36 w 75"/>
                <a:gd name="T29" fmla="*/ 38 h 48"/>
                <a:gd name="T30" fmla="*/ 43 w 75"/>
                <a:gd name="T31" fmla="*/ 29 h 48"/>
                <a:gd name="T32" fmla="*/ 43 w 75"/>
                <a:gd name="T33" fmla="*/ 29 h 48"/>
                <a:gd name="T34" fmla="*/ 49 w 75"/>
                <a:gd name="T35" fmla="*/ 16 h 48"/>
                <a:gd name="T36" fmla="*/ 49 w 75"/>
                <a:gd name="T37" fmla="*/ 16 h 48"/>
                <a:gd name="T38" fmla="*/ 55 w 75"/>
                <a:gd name="T39" fmla="*/ 13 h 48"/>
                <a:gd name="T40" fmla="*/ 55 w 75"/>
                <a:gd name="T41" fmla="*/ 13 h 48"/>
                <a:gd name="T42" fmla="*/ 59 w 75"/>
                <a:gd name="T43" fmla="*/ 13 h 48"/>
                <a:gd name="T44" fmla="*/ 62 w 75"/>
                <a:gd name="T45" fmla="*/ 16 h 48"/>
                <a:gd name="T46" fmla="*/ 62 w 75"/>
                <a:gd name="T47" fmla="*/ 16 h 48"/>
                <a:gd name="T48" fmla="*/ 65 w 75"/>
                <a:gd name="T49" fmla="*/ 26 h 48"/>
                <a:gd name="T50" fmla="*/ 65 w 75"/>
                <a:gd name="T51" fmla="*/ 26 h 48"/>
                <a:gd name="T52" fmla="*/ 62 w 75"/>
                <a:gd name="T53" fmla="*/ 35 h 48"/>
                <a:gd name="T54" fmla="*/ 59 w 75"/>
                <a:gd name="T55" fmla="*/ 45 h 48"/>
                <a:gd name="T56" fmla="*/ 72 w 75"/>
                <a:gd name="T57" fmla="*/ 45 h 48"/>
                <a:gd name="T58" fmla="*/ 72 w 75"/>
                <a:gd name="T59" fmla="*/ 45 h 48"/>
                <a:gd name="T60" fmla="*/ 75 w 75"/>
                <a:gd name="T61" fmla="*/ 29 h 48"/>
                <a:gd name="T62" fmla="*/ 75 w 75"/>
                <a:gd name="T63" fmla="*/ 29 h 48"/>
                <a:gd name="T64" fmla="*/ 72 w 75"/>
                <a:gd name="T65" fmla="*/ 16 h 48"/>
                <a:gd name="T66" fmla="*/ 68 w 75"/>
                <a:gd name="T67" fmla="*/ 9 h 48"/>
                <a:gd name="T68" fmla="*/ 68 w 75"/>
                <a:gd name="T69" fmla="*/ 9 h 48"/>
                <a:gd name="T70" fmla="*/ 62 w 75"/>
                <a:gd name="T71" fmla="*/ 3 h 48"/>
                <a:gd name="T72" fmla="*/ 52 w 75"/>
                <a:gd name="T73" fmla="*/ 0 h 48"/>
                <a:gd name="T74" fmla="*/ 52 w 75"/>
                <a:gd name="T75" fmla="*/ 0 h 48"/>
                <a:gd name="T76" fmla="*/ 49 w 75"/>
                <a:gd name="T77" fmla="*/ 0 h 48"/>
                <a:gd name="T78" fmla="*/ 43 w 75"/>
                <a:gd name="T79" fmla="*/ 3 h 48"/>
                <a:gd name="T80" fmla="*/ 43 w 75"/>
                <a:gd name="T81" fmla="*/ 3 h 48"/>
                <a:gd name="T82" fmla="*/ 39 w 75"/>
                <a:gd name="T83" fmla="*/ 9 h 48"/>
                <a:gd name="T84" fmla="*/ 33 w 75"/>
                <a:gd name="T85" fmla="*/ 19 h 48"/>
                <a:gd name="T86" fmla="*/ 33 w 75"/>
                <a:gd name="T87" fmla="*/ 19 h 48"/>
                <a:gd name="T88" fmla="*/ 26 w 75"/>
                <a:gd name="T89" fmla="*/ 32 h 48"/>
                <a:gd name="T90" fmla="*/ 26 w 75"/>
                <a:gd name="T91" fmla="*/ 32 h 48"/>
                <a:gd name="T92" fmla="*/ 20 w 75"/>
                <a:gd name="T93" fmla="*/ 35 h 48"/>
                <a:gd name="T94" fmla="*/ 20 w 75"/>
                <a:gd name="T95" fmla="*/ 35 h 48"/>
                <a:gd name="T96" fmla="*/ 17 w 75"/>
                <a:gd name="T97" fmla="*/ 35 h 48"/>
                <a:gd name="T98" fmla="*/ 13 w 75"/>
                <a:gd name="T99" fmla="*/ 32 h 48"/>
                <a:gd name="T100" fmla="*/ 10 w 75"/>
                <a:gd name="T101" fmla="*/ 19 h 48"/>
                <a:gd name="T102" fmla="*/ 10 w 75"/>
                <a:gd name="T103" fmla="*/ 19 h 48"/>
                <a:gd name="T104" fmla="*/ 13 w 75"/>
                <a:gd name="T105" fmla="*/ 9 h 48"/>
                <a:gd name="T106" fmla="*/ 17 w 75"/>
                <a:gd name="T107" fmla="*/ 0 h 48"/>
                <a:gd name="T108" fmla="*/ 4 w 75"/>
                <a:gd name="T109" fmla="*/ 0 h 48"/>
                <a:gd name="T110" fmla="*/ 4 w 75"/>
                <a:gd name="T11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" h="48">
                  <a:moveTo>
                    <a:pt x="4" y="0"/>
                  </a:moveTo>
                  <a:lnTo>
                    <a:pt x="4" y="0"/>
                  </a:lnTo>
                  <a:lnTo>
                    <a:pt x="0" y="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4" y="32"/>
                  </a:lnTo>
                  <a:lnTo>
                    <a:pt x="7" y="42"/>
                  </a:lnTo>
                  <a:lnTo>
                    <a:pt x="7" y="42"/>
                  </a:lnTo>
                  <a:lnTo>
                    <a:pt x="13" y="45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6" y="48"/>
                  </a:lnTo>
                  <a:lnTo>
                    <a:pt x="33" y="45"/>
                  </a:lnTo>
                  <a:lnTo>
                    <a:pt x="33" y="45"/>
                  </a:lnTo>
                  <a:lnTo>
                    <a:pt x="36" y="38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9" y="16"/>
                  </a:lnTo>
                  <a:lnTo>
                    <a:pt x="49" y="16"/>
                  </a:lnTo>
                  <a:lnTo>
                    <a:pt x="55" y="13"/>
                  </a:lnTo>
                  <a:lnTo>
                    <a:pt x="55" y="13"/>
                  </a:lnTo>
                  <a:lnTo>
                    <a:pt x="59" y="13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5" y="26"/>
                  </a:lnTo>
                  <a:lnTo>
                    <a:pt x="65" y="26"/>
                  </a:lnTo>
                  <a:lnTo>
                    <a:pt x="62" y="35"/>
                  </a:lnTo>
                  <a:lnTo>
                    <a:pt x="59" y="45"/>
                  </a:lnTo>
                  <a:lnTo>
                    <a:pt x="72" y="45"/>
                  </a:lnTo>
                  <a:lnTo>
                    <a:pt x="72" y="45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72" y="16"/>
                  </a:lnTo>
                  <a:lnTo>
                    <a:pt x="68" y="9"/>
                  </a:lnTo>
                  <a:lnTo>
                    <a:pt x="68" y="9"/>
                  </a:lnTo>
                  <a:lnTo>
                    <a:pt x="62" y="3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49" y="0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39" y="9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26" y="32"/>
                  </a:lnTo>
                  <a:lnTo>
                    <a:pt x="26" y="32"/>
                  </a:lnTo>
                  <a:lnTo>
                    <a:pt x="20" y="35"/>
                  </a:lnTo>
                  <a:lnTo>
                    <a:pt x="20" y="35"/>
                  </a:lnTo>
                  <a:lnTo>
                    <a:pt x="17" y="35"/>
                  </a:lnTo>
                  <a:lnTo>
                    <a:pt x="13" y="32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3" y="9"/>
                  </a:lnTo>
                  <a:lnTo>
                    <a:pt x="17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1604">
              <a:extLst>
                <a:ext uri="{FF2B5EF4-FFF2-40B4-BE49-F238E27FC236}">
                  <a16:creationId xmlns:a16="http://schemas.microsoft.com/office/drawing/2014/main" id="{84722A8C-17C7-5F6F-AD64-CA6E38F0AD2D}"/>
                </a:ext>
              </a:extLst>
            </p:cNvPr>
            <p:cNvSpPr/>
            <p:nvPr/>
          </p:nvSpPr>
          <p:spPr bwMode="auto">
            <a:xfrm>
              <a:off x="1584325" y="4797879"/>
              <a:ext cx="163513" cy="71438"/>
            </a:xfrm>
            <a:custGeom>
              <a:avLst/>
              <a:gdLst>
                <a:gd name="T0" fmla="*/ 103 w 103"/>
                <a:gd name="T1" fmla="*/ 45 h 45"/>
                <a:gd name="T2" fmla="*/ 103 w 103"/>
                <a:gd name="T3" fmla="*/ 45 h 45"/>
                <a:gd name="T4" fmla="*/ 103 w 103"/>
                <a:gd name="T5" fmla="*/ 36 h 45"/>
                <a:gd name="T6" fmla="*/ 103 w 103"/>
                <a:gd name="T7" fmla="*/ 36 h 45"/>
                <a:gd name="T8" fmla="*/ 103 w 103"/>
                <a:gd name="T9" fmla="*/ 26 h 45"/>
                <a:gd name="T10" fmla="*/ 97 w 103"/>
                <a:gd name="T11" fmla="*/ 19 h 45"/>
                <a:gd name="T12" fmla="*/ 97 w 103"/>
                <a:gd name="T13" fmla="*/ 19 h 45"/>
                <a:gd name="T14" fmla="*/ 90 w 103"/>
                <a:gd name="T15" fmla="*/ 13 h 45"/>
                <a:gd name="T16" fmla="*/ 81 w 103"/>
                <a:gd name="T17" fmla="*/ 13 h 45"/>
                <a:gd name="T18" fmla="*/ 68 w 103"/>
                <a:gd name="T19" fmla="*/ 13 h 45"/>
                <a:gd name="T20" fmla="*/ 68 w 103"/>
                <a:gd name="T21" fmla="*/ 0 h 45"/>
                <a:gd name="T22" fmla="*/ 58 w 103"/>
                <a:gd name="T23" fmla="*/ 0 h 45"/>
                <a:gd name="T24" fmla="*/ 58 w 103"/>
                <a:gd name="T25" fmla="*/ 13 h 45"/>
                <a:gd name="T26" fmla="*/ 0 w 103"/>
                <a:gd name="T27" fmla="*/ 13 h 45"/>
                <a:gd name="T28" fmla="*/ 0 w 103"/>
                <a:gd name="T29" fmla="*/ 26 h 45"/>
                <a:gd name="T30" fmla="*/ 58 w 103"/>
                <a:gd name="T31" fmla="*/ 26 h 45"/>
                <a:gd name="T32" fmla="*/ 58 w 103"/>
                <a:gd name="T33" fmla="*/ 42 h 45"/>
                <a:gd name="T34" fmla="*/ 68 w 103"/>
                <a:gd name="T35" fmla="*/ 42 h 45"/>
                <a:gd name="T36" fmla="*/ 68 w 103"/>
                <a:gd name="T37" fmla="*/ 26 h 45"/>
                <a:gd name="T38" fmla="*/ 77 w 103"/>
                <a:gd name="T39" fmla="*/ 26 h 45"/>
                <a:gd name="T40" fmla="*/ 77 w 103"/>
                <a:gd name="T41" fmla="*/ 26 h 45"/>
                <a:gd name="T42" fmla="*/ 90 w 103"/>
                <a:gd name="T43" fmla="*/ 26 h 45"/>
                <a:gd name="T44" fmla="*/ 94 w 103"/>
                <a:gd name="T45" fmla="*/ 32 h 45"/>
                <a:gd name="T46" fmla="*/ 94 w 103"/>
                <a:gd name="T47" fmla="*/ 36 h 45"/>
                <a:gd name="T48" fmla="*/ 94 w 103"/>
                <a:gd name="T49" fmla="*/ 36 h 45"/>
                <a:gd name="T50" fmla="*/ 90 w 103"/>
                <a:gd name="T51" fmla="*/ 45 h 45"/>
                <a:gd name="T52" fmla="*/ 103 w 103"/>
                <a:gd name="T53" fmla="*/ 45 h 45"/>
                <a:gd name="T54" fmla="*/ 103 w 103"/>
                <a:gd name="T5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3" h="45">
                  <a:moveTo>
                    <a:pt x="103" y="45"/>
                  </a:moveTo>
                  <a:lnTo>
                    <a:pt x="103" y="45"/>
                  </a:lnTo>
                  <a:lnTo>
                    <a:pt x="103" y="36"/>
                  </a:lnTo>
                  <a:lnTo>
                    <a:pt x="103" y="36"/>
                  </a:lnTo>
                  <a:lnTo>
                    <a:pt x="103" y="26"/>
                  </a:lnTo>
                  <a:lnTo>
                    <a:pt x="97" y="19"/>
                  </a:lnTo>
                  <a:lnTo>
                    <a:pt x="97" y="19"/>
                  </a:lnTo>
                  <a:lnTo>
                    <a:pt x="90" y="13"/>
                  </a:lnTo>
                  <a:lnTo>
                    <a:pt x="81" y="13"/>
                  </a:lnTo>
                  <a:lnTo>
                    <a:pt x="68" y="13"/>
                  </a:lnTo>
                  <a:lnTo>
                    <a:pt x="68" y="0"/>
                  </a:lnTo>
                  <a:lnTo>
                    <a:pt x="58" y="0"/>
                  </a:lnTo>
                  <a:lnTo>
                    <a:pt x="58" y="13"/>
                  </a:lnTo>
                  <a:lnTo>
                    <a:pt x="0" y="13"/>
                  </a:lnTo>
                  <a:lnTo>
                    <a:pt x="0" y="26"/>
                  </a:lnTo>
                  <a:lnTo>
                    <a:pt x="58" y="26"/>
                  </a:lnTo>
                  <a:lnTo>
                    <a:pt x="58" y="42"/>
                  </a:lnTo>
                  <a:lnTo>
                    <a:pt x="68" y="42"/>
                  </a:lnTo>
                  <a:lnTo>
                    <a:pt x="68" y="26"/>
                  </a:lnTo>
                  <a:lnTo>
                    <a:pt x="77" y="26"/>
                  </a:lnTo>
                  <a:lnTo>
                    <a:pt x="77" y="26"/>
                  </a:lnTo>
                  <a:lnTo>
                    <a:pt x="90" y="26"/>
                  </a:lnTo>
                  <a:lnTo>
                    <a:pt x="94" y="32"/>
                  </a:lnTo>
                  <a:lnTo>
                    <a:pt x="94" y="36"/>
                  </a:lnTo>
                  <a:lnTo>
                    <a:pt x="94" y="36"/>
                  </a:lnTo>
                  <a:lnTo>
                    <a:pt x="90" y="45"/>
                  </a:lnTo>
                  <a:lnTo>
                    <a:pt x="103" y="45"/>
                  </a:lnTo>
                  <a:lnTo>
                    <a:pt x="103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1605">
              <a:extLst>
                <a:ext uri="{FF2B5EF4-FFF2-40B4-BE49-F238E27FC236}">
                  <a16:creationId xmlns:a16="http://schemas.microsoft.com/office/drawing/2014/main" id="{6171854C-2007-BE4D-86DA-CBA90E0594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7975" y="4875667"/>
              <a:ext cx="119063" cy="112713"/>
            </a:xfrm>
            <a:custGeom>
              <a:avLst/>
              <a:gdLst>
                <a:gd name="T0" fmla="*/ 10 w 75"/>
                <a:gd name="T1" fmla="*/ 9 h 71"/>
                <a:gd name="T2" fmla="*/ 10 w 75"/>
                <a:gd name="T3" fmla="*/ 9 h 71"/>
                <a:gd name="T4" fmla="*/ 4 w 75"/>
                <a:gd name="T5" fmla="*/ 19 h 71"/>
                <a:gd name="T6" fmla="*/ 0 w 75"/>
                <a:gd name="T7" fmla="*/ 35 h 71"/>
                <a:gd name="T8" fmla="*/ 0 w 75"/>
                <a:gd name="T9" fmla="*/ 35 h 71"/>
                <a:gd name="T10" fmla="*/ 4 w 75"/>
                <a:gd name="T11" fmla="*/ 48 h 71"/>
                <a:gd name="T12" fmla="*/ 10 w 75"/>
                <a:gd name="T13" fmla="*/ 61 h 71"/>
                <a:gd name="T14" fmla="*/ 10 w 75"/>
                <a:gd name="T15" fmla="*/ 61 h 71"/>
                <a:gd name="T16" fmla="*/ 23 w 75"/>
                <a:gd name="T17" fmla="*/ 68 h 71"/>
                <a:gd name="T18" fmla="*/ 39 w 75"/>
                <a:gd name="T19" fmla="*/ 71 h 71"/>
                <a:gd name="T20" fmla="*/ 39 w 75"/>
                <a:gd name="T21" fmla="*/ 71 h 71"/>
                <a:gd name="T22" fmla="*/ 52 w 75"/>
                <a:gd name="T23" fmla="*/ 68 h 71"/>
                <a:gd name="T24" fmla="*/ 65 w 75"/>
                <a:gd name="T25" fmla="*/ 61 h 71"/>
                <a:gd name="T26" fmla="*/ 65 w 75"/>
                <a:gd name="T27" fmla="*/ 61 h 71"/>
                <a:gd name="T28" fmla="*/ 72 w 75"/>
                <a:gd name="T29" fmla="*/ 51 h 71"/>
                <a:gd name="T30" fmla="*/ 75 w 75"/>
                <a:gd name="T31" fmla="*/ 35 h 71"/>
                <a:gd name="T32" fmla="*/ 75 w 75"/>
                <a:gd name="T33" fmla="*/ 35 h 71"/>
                <a:gd name="T34" fmla="*/ 72 w 75"/>
                <a:gd name="T35" fmla="*/ 22 h 71"/>
                <a:gd name="T36" fmla="*/ 65 w 75"/>
                <a:gd name="T37" fmla="*/ 9 h 71"/>
                <a:gd name="T38" fmla="*/ 65 w 75"/>
                <a:gd name="T39" fmla="*/ 9 h 71"/>
                <a:gd name="T40" fmla="*/ 52 w 75"/>
                <a:gd name="T41" fmla="*/ 3 h 71"/>
                <a:gd name="T42" fmla="*/ 36 w 75"/>
                <a:gd name="T43" fmla="*/ 0 h 71"/>
                <a:gd name="T44" fmla="*/ 36 w 75"/>
                <a:gd name="T45" fmla="*/ 0 h 71"/>
                <a:gd name="T46" fmla="*/ 23 w 75"/>
                <a:gd name="T47" fmla="*/ 3 h 71"/>
                <a:gd name="T48" fmla="*/ 10 w 75"/>
                <a:gd name="T49" fmla="*/ 9 h 71"/>
                <a:gd name="T50" fmla="*/ 10 w 75"/>
                <a:gd name="T51" fmla="*/ 9 h 71"/>
                <a:gd name="T52" fmla="*/ 55 w 75"/>
                <a:gd name="T53" fmla="*/ 19 h 71"/>
                <a:gd name="T54" fmla="*/ 55 w 75"/>
                <a:gd name="T55" fmla="*/ 19 h 71"/>
                <a:gd name="T56" fmla="*/ 62 w 75"/>
                <a:gd name="T57" fmla="*/ 25 h 71"/>
                <a:gd name="T58" fmla="*/ 65 w 75"/>
                <a:gd name="T59" fmla="*/ 35 h 71"/>
                <a:gd name="T60" fmla="*/ 65 w 75"/>
                <a:gd name="T61" fmla="*/ 35 h 71"/>
                <a:gd name="T62" fmla="*/ 62 w 75"/>
                <a:gd name="T63" fmla="*/ 45 h 71"/>
                <a:gd name="T64" fmla="*/ 55 w 75"/>
                <a:gd name="T65" fmla="*/ 51 h 71"/>
                <a:gd name="T66" fmla="*/ 55 w 75"/>
                <a:gd name="T67" fmla="*/ 51 h 71"/>
                <a:gd name="T68" fmla="*/ 49 w 75"/>
                <a:gd name="T69" fmla="*/ 55 h 71"/>
                <a:gd name="T70" fmla="*/ 36 w 75"/>
                <a:gd name="T71" fmla="*/ 58 h 71"/>
                <a:gd name="T72" fmla="*/ 36 w 75"/>
                <a:gd name="T73" fmla="*/ 58 h 71"/>
                <a:gd name="T74" fmla="*/ 26 w 75"/>
                <a:gd name="T75" fmla="*/ 55 h 71"/>
                <a:gd name="T76" fmla="*/ 17 w 75"/>
                <a:gd name="T77" fmla="*/ 51 h 71"/>
                <a:gd name="T78" fmla="*/ 17 w 75"/>
                <a:gd name="T79" fmla="*/ 51 h 71"/>
                <a:gd name="T80" fmla="*/ 13 w 75"/>
                <a:gd name="T81" fmla="*/ 45 h 71"/>
                <a:gd name="T82" fmla="*/ 10 w 75"/>
                <a:gd name="T83" fmla="*/ 35 h 71"/>
                <a:gd name="T84" fmla="*/ 10 w 75"/>
                <a:gd name="T85" fmla="*/ 35 h 71"/>
                <a:gd name="T86" fmla="*/ 13 w 75"/>
                <a:gd name="T87" fmla="*/ 25 h 71"/>
                <a:gd name="T88" fmla="*/ 17 w 75"/>
                <a:gd name="T89" fmla="*/ 19 h 71"/>
                <a:gd name="T90" fmla="*/ 17 w 75"/>
                <a:gd name="T91" fmla="*/ 19 h 71"/>
                <a:gd name="T92" fmla="*/ 26 w 75"/>
                <a:gd name="T93" fmla="*/ 12 h 71"/>
                <a:gd name="T94" fmla="*/ 36 w 75"/>
                <a:gd name="T95" fmla="*/ 12 h 71"/>
                <a:gd name="T96" fmla="*/ 36 w 75"/>
                <a:gd name="T97" fmla="*/ 12 h 71"/>
                <a:gd name="T98" fmla="*/ 49 w 75"/>
                <a:gd name="T99" fmla="*/ 12 h 71"/>
                <a:gd name="T100" fmla="*/ 55 w 75"/>
                <a:gd name="T101" fmla="*/ 19 h 71"/>
                <a:gd name="T102" fmla="*/ 55 w 75"/>
                <a:gd name="T103" fmla="*/ 1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5" h="71">
                  <a:moveTo>
                    <a:pt x="10" y="9"/>
                  </a:moveTo>
                  <a:lnTo>
                    <a:pt x="10" y="9"/>
                  </a:lnTo>
                  <a:lnTo>
                    <a:pt x="4" y="19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4" y="48"/>
                  </a:lnTo>
                  <a:lnTo>
                    <a:pt x="10" y="61"/>
                  </a:lnTo>
                  <a:lnTo>
                    <a:pt x="10" y="61"/>
                  </a:lnTo>
                  <a:lnTo>
                    <a:pt x="23" y="68"/>
                  </a:lnTo>
                  <a:lnTo>
                    <a:pt x="39" y="71"/>
                  </a:lnTo>
                  <a:lnTo>
                    <a:pt x="39" y="71"/>
                  </a:lnTo>
                  <a:lnTo>
                    <a:pt x="52" y="68"/>
                  </a:lnTo>
                  <a:lnTo>
                    <a:pt x="65" y="61"/>
                  </a:lnTo>
                  <a:lnTo>
                    <a:pt x="65" y="61"/>
                  </a:lnTo>
                  <a:lnTo>
                    <a:pt x="72" y="51"/>
                  </a:lnTo>
                  <a:lnTo>
                    <a:pt x="75" y="35"/>
                  </a:lnTo>
                  <a:lnTo>
                    <a:pt x="75" y="35"/>
                  </a:lnTo>
                  <a:lnTo>
                    <a:pt x="72" y="22"/>
                  </a:lnTo>
                  <a:lnTo>
                    <a:pt x="65" y="9"/>
                  </a:lnTo>
                  <a:lnTo>
                    <a:pt x="65" y="9"/>
                  </a:lnTo>
                  <a:lnTo>
                    <a:pt x="52" y="3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3" y="3"/>
                  </a:lnTo>
                  <a:lnTo>
                    <a:pt x="10" y="9"/>
                  </a:lnTo>
                  <a:lnTo>
                    <a:pt x="10" y="9"/>
                  </a:lnTo>
                  <a:close/>
                  <a:moveTo>
                    <a:pt x="55" y="19"/>
                  </a:moveTo>
                  <a:lnTo>
                    <a:pt x="55" y="19"/>
                  </a:lnTo>
                  <a:lnTo>
                    <a:pt x="62" y="25"/>
                  </a:lnTo>
                  <a:lnTo>
                    <a:pt x="65" y="35"/>
                  </a:lnTo>
                  <a:lnTo>
                    <a:pt x="65" y="35"/>
                  </a:lnTo>
                  <a:lnTo>
                    <a:pt x="62" y="45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49" y="55"/>
                  </a:lnTo>
                  <a:lnTo>
                    <a:pt x="36" y="58"/>
                  </a:lnTo>
                  <a:lnTo>
                    <a:pt x="36" y="58"/>
                  </a:lnTo>
                  <a:lnTo>
                    <a:pt x="26" y="55"/>
                  </a:lnTo>
                  <a:lnTo>
                    <a:pt x="17" y="51"/>
                  </a:lnTo>
                  <a:lnTo>
                    <a:pt x="17" y="51"/>
                  </a:lnTo>
                  <a:lnTo>
                    <a:pt x="13" y="45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13" y="25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2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49" y="12"/>
                  </a:lnTo>
                  <a:lnTo>
                    <a:pt x="55" y="19"/>
                  </a:lnTo>
                  <a:lnTo>
                    <a:pt x="55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606">
              <a:extLst>
                <a:ext uri="{FF2B5EF4-FFF2-40B4-BE49-F238E27FC236}">
                  <a16:creationId xmlns:a16="http://schemas.microsoft.com/office/drawing/2014/main" id="{25AB60C8-8B19-5F54-A10A-306C5F09D8E0}"/>
                </a:ext>
              </a:extLst>
            </p:cNvPr>
            <p:cNvSpPr/>
            <p:nvPr/>
          </p:nvSpPr>
          <p:spPr bwMode="auto">
            <a:xfrm>
              <a:off x="1584325" y="5013779"/>
              <a:ext cx="112713" cy="61913"/>
            </a:xfrm>
            <a:custGeom>
              <a:avLst/>
              <a:gdLst>
                <a:gd name="T0" fmla="*/ 68 w 71"/>
                <a:gd name="T1" fmla="*/ 39 h 39"/>
                <a:gd name="T2" fmla="*/ 68 w 71"/>
                <a:gd name="T3" fmla="*/ 39 h 39"/>
                <a:gd name="T4" fmla="*/ 71 w 71"/>
                <a:gd name="T5" fmla="*/ 32 h 39"/>
                <a:gd name="T6" fmla="*/ 71 w 71"/>
                <a:gd name="T7" fmla="*/ 32 h 39"/>
                <a:gd name="T8" fmla="*/ 68 w 71"/>
                <a:gd name="T9" fmla="*/ 26 h 39"/>
                <a:gd name="T10" fmla="*/ 64 w 71"/>
                <a:gd name="T11" fmla="*/ 23 h 39"/>
                <a:gd name="T12" fmla="*/ 55 w 71"/>
                <a:gd name="T13" fmla="*/ 13 h 39"/>
                <a:gd name="T14" fmla="*/ 55 w 71"/>
                <a:gd name="T15" fmla="*/ 13 h 39"/>
                <a:gd name="T16" fmla="*/ 68 w 71"/>
                <a:gd name="T17" fmla="*/ 13 h 39"/>
                <a:gd name="T18" fmla="*/ 68 w 71"/>
                <a:gd name="T19" fmla="*/ 0 h 39"/>
                <a:gd name="T20" fmla="*/ 0 w 71"/>
                <a:gd name="T21" fmla="*/ 0 h 39"/>
                <a:gd name="T22" fmla="*/ 0 w 71"/>
                <a:gd name="T23" fmla="*/ 13 h 39"/>
                <a:gd name="T24" fmla="*/ 35 w 71"/>
                <a:gd name="T25" fmla="*/ 13 h 39"/>
                <a:gd name="T26" fmla="*/ 35 w 71"/>
                <a:gd name="T27" fmla="*/ 13 h 39"/>
                <a:gd name="T28" fmla="*/ 45 w 71"/>
                <a:gd name="T29" fmla="*/ 16 h 39"/>
                <a:gd name="T30" fmla="*/ 51 w 71"/>
                <a:gd name="T31" fmla="*/ 19 h 39"/>
                <a:gd name="T32" fmla="*/ 51 w 71"/>
                <a:gd name="T33" fmla="*/ 19 h 39"/>
                <a:gd name="T34" fmla="*/ 58 w 71"/>
                <a:gd name="T35" fmla="*/ 23 h 39"/>
                <a:gd name="T36" fmla="*/ 58 w 71"/>
                <a:gd name="T37" fmla="*/ 32 h 39"/>
                <a:gd name="T38" fmla="*/ 58 w 71"/>
                <a:gd name="T39" fmla="*/ 32 h 39"/>
                <a:gd name="T40" fmla="*/ 55 w 71"/>
                <a:gd name="T41" fmla="*/ 39 h 39"/>
                <a:gd name="T42" fmla="*/ 68 w 71"/>
                <a:gd name="T43" fmla="*/ 39 h 39"/>
                <a:gd name="T44" fmla="*/ 68 w 71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1" h="39">
                  <a:moveTo>
                    <a:pt x="68" y="39"/>
                  </a:moveTo>
                  <a:lnTo>
                    <a:pt x="68" y="39"/>
                  </a:lnTo>
                  <a:lnTo>
                    <a:pt x="71" y="32"/>
                  </a:lnTo>
                  <a:lnTo>
                    <a:pt x="71" y="32"/>
                  </a:lnTo>
                  <a:lnTo>
                    <a:pt x="68" y="26"/>
                  </a:lnTo>
                  <a:lnTo>
                    <a:pt x="64" y="23"/>
                  </a:lnTo>
                  <a:lnTo>
                    <a:pt x="55" y="13"/>
                  </a:lnTo>
                  <a:lnTo>
                    <a:pt x="55" y="13"/>
                  </a:lnTo>
                  <a:lnTo>
                    <a:pt x="68" y="13"/>
                  </a:lnTo>
                  <a:lnTo>
                    <a:pt x="68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45" y="16"/>
                  </a:lnTo>
                  <a:lnTo>
                    <a:pt x="51" y="19"/>
                  </a:lnTo>
                  <a:lnTo>
                    <a:pt x="51" y="19"/>
                  </a:lnTo>
                  <a:lnTo>
                    <a:pt x="58" y="23"/>
                  </a:lnTo>
                  <a:lnTo>
                    <a:pt x="58" y="32"/>
                  </a:lnTo>
                  <a:lnTo>
                    <a:pt x="58" y="32"/>
                  </a:lnTo>
                  <a:lnTo>
                    <a:pt x="55" y="39"/>
                  </a:lnTo>
                  <a:lnTo>
                    <a:pt x="68" y="39"/>
                  </a:lnTo>
                  <a:lnTo>
                    <a:pt x="68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607">
              <a:extLst>
                <a:ext uri="{FF2B5EF4-FFF2-40B4-BE49-F238E27FC236}">
                  <a16:creationId xmlns:a16="http://schemas.microsoft.com/office/drawing/2014/main" id="{CC2E2511-C927-5745-7856-C814A2BAEAF7}"/>
                </a:ext>
              </a:extLst>
            </p:cNvPr>
            <p:cNvSpPr/>
            <p:nvPr/>
          </p:nvSpPr>
          <p:spPr bwMode="auto">
            <a:xfrm>
              <a:off x="1584325" y="5096329"/>
              <a:ext cx="112713" cy="163513"/>
            </a:xfrm>
            <a:custGeom>
              <a:avLst/>
              <a:gdLst>
                <a:gd name="T0" fmla="*/ 42 w 71"/>
                <a:gd name="T1" fmla="*/ 103 h 103"/>
                <a:gd name="T2" fmla="*/ 42 w 71"/>
                <a:gd name="T3" fmla="*/ 103 h 103"/>
                <a:gd name="T4" fmla="*/ 55 w 71"/>
                <a:gd name="T5" fmla="*/ 100 h 103"/>
                <a:gd name="T6" fmla="*/ 64 w 71"/>
                <a:gd name="T7" fmla="*/ 97 h 103"/>
                <a:gd name="T8" fmla="*/ 68 w 71"/>
                <a:gd name="T9" fmla="*/ 90 h 103"/>
                <a:gd name="T10" fmla="*/ 71 w 71"/>
                <a:gd name="T11" fmla="*/ 78 h 103"/>
                <a:gd name="T12" fmla="*/ 71 w 71"/>
                <a:gd name="T13" fmla="*/ 78 h 103"/>
                <a:gd name="T14" fmla="*/ 68 w 71"/>
                <a:gd name="T15" fmla="*/ 71 h 103"/>
                <a:gd name="T16" fmla="*/ 68 w 71"/>
                <a:gd name="T17" fmla="*/ 65 h 103"/>
                <a:gd name="T18" fmla="*/ 55 w 71"/>
                <a:gd name="T19" fmla="*/ 55 h 103"/>
                <a:gd name="T20" fmla="*/ 55 w 71"/>
                <a:gd name="T21" fmla="*/ 55 h 103"/>
                <a:gd name="T22" fmla="*/ 61 w 71"/>
                <a:gd name="T23" fmla="*/ 52 h 103"/>
                <a:gd name="T24" fmla="*/ 68 w 71"/>
                <a:gd name="T25" fmla="*/ 48 h 103"/>
                <a:gd name="T26" fmla="*/ 68 w 71"/>
                <a:gd name="T27" fmla="*/ 48 h 103"/>
                <a:gd name="T28" fmla="*/ 68 w 71"/>
                <a:gd name="T29" fmla="*/ 42 h 103"/>
                <a:gd name="T30" fmla="*/ 71 w 71"/>
                <a:gd name="T31" fmla="*/ 35 h 103"/>
                <a:gd name="T32" fmla="*/ 71 w 71"/>
                <a:gd name="T33" fmla="*/ 35 h 103"/>
                <a:gd name="T34" fmla="*/ 68 w 71"/>
                <a:gd name="T35" fmla="*/ 22 h 103"/>
                <a:gd name="T36" fmla="*/ 58 w 71"/>
                <a:gd name="T37" fmla="*/ 13 h 103"/>
                <a:gd name="T38" fmla="*/ 58 w 71"/>
                <a:gd name="T39" fmla="*/ 13 h 103"/>
                <a:gd name="T40" fmla="*/ 68 w 71"/>
                <a:gd name="T41" fmla="*/ 13 h 103"/>
                <a:gd name="T42" fmla="*/ 68 w 71"/>
                <a:gd name="T43" fmla="*/ 0 h 103"/>
                <a:gd name="T44" fmla="*/ 0 w 71"/>
                <a:gd name="T45" fmla="*/ 0 h 103"/>
                <a:gd name="T46" fmla="*/ 0 w 71"/>
                <a:gd name="T47" fmla="*/ 13 h 103"/>
                <a:gd name="T48" fmla="*/ 39 w 71"/>
                <a:gd name="T49" fmla="*/ 13 h 103"/>
                <a:gd name="T50" fmla="*/ 39 w 71"/>
                <a:gd name="T51" fmla="*/ 13 h 103"/>
                <a:gd name="T52" fmla="*/ 48 w 71"/>
                <a:gd name="T53" fmla="*/ 13 h 103"/>
                <a:gd name="T54" fmla="*/ 55 w 71"/>
                <a:gd name="T55" fmla="*/ 16 h 103"/>
                <a:gd name="T56" fmla="*/ 55 w 71"/>
                <a:gd name="T57" fmla="*/ 16 h 103"/>
                <a:gd name="T58" fmla="*/ 58 w 71"/>
                <a:gd name="T59" fmla="*/ 22 h 103"/>
                <a:gd name="T60" fmla="*/ 61 w 71"/>
                <a:gd name="T61" fmla="*/ 29 h 103"/>
                <a:gd name="T62" fmla="*/ 61 w 71"/>
                <a:gd name="T63" fmla="*/ 29 h 103"/>
                <a:gd name="T64" fmla="*/ 58 w 71"/>
                <a:gd name="T65" fmla="*/ 35 h 103"/>
                <a:gd name="T66" fmla="*/ 55 w 71"/>
                <a:gd name="T67" fmla="*/ 42 h 103"/>
                <a:gd name="T68" fmla="*/ 48 w 71"/>
                <a:gd name="T69" fmla="*/ 45 h 103"/>
                <a:gd name="T70" fmla="*/ 39 w 71"/>
                <a:gd name="T71" fmla="*/ 45 h 103"/>
                <a:gd name="T72" fmla="*/ 0 w 71"/>
                <a:gd name="T73" fmla="*/ 45 h 103"/>
                <a:gd name="T74" fmla="*/ 0 w 71"/>
                <a:gd name="T75" fmla="*/ 58 h 103"/>
                <a:gd name="T76" fmla="*/ 39 w 71"/>
                <a:gd name="T77" fmla="*/ 58 h 103"/>
                <a:gd name="T78" fmla="*/ 39 w 71"/>
                <a:gd name="T79" fmla="*/ 58 h 103"/>
                <a:gd name="T80" fmla="*/ 45 w 71"/>
                <a:gd name="T81" fmla="*/ 58 h 103"/>
                <a:gd name="T82" fmla="*/ 55 w 71"/>
                <a:gd name="T83" fmla="*/ 61 h 103"/>
                <a:gd name="T84" fmla="*/ 55 w 71"/>
                <a:gd name="T85" fmla="*/ 61 h 103"/>
                <a:gd name="T86" fmla="*/ 58 w 71"/>
                <a:gd name="T87" fmla="*/ 68 h 103"/>
                <a:gd name="T88" fmla="*/ 61 w 71"/>
                <a:gd name="T89" fmla="*/ 74 h 103"/>
                <a:gd name="T90" fmla="*/ 61 w 71"/>
                <a:gd name="T91" fmla="*/ 74 h 103"/>
                <a:gd name="T92" fmla="*/ 58 w 71"/>
                <a:gd name="T93" fmla="*/ 81 h 103"/>
                <a:gd name="T94" fmla="*/ 55 w 71"/>
                <a:gd name="T95" fmla="*/ 87 h 103"/>
                <a:gd name="T96" fmla="*/ 55 w 71"/>
                <a:gd name="T97" fmla="*/ 87 h 103"/>
                <a:gd name="T98" fmla="*/ 48 w 71"/>
                <a:gd name="T99" fmla="*/ 87 h 103"/>
                <a:gd name="T100" fmla="*/ 39 w 71"/>
                <a:gd name="T101" fmla="*/ 90 h 103"/>
                <a:gd name="T102" fmla="*/ 0 w 71"/>
                <a:gd name="T103" fmla="*/ 90 h 103"/>
                <a:gd name="T104" fmla="*/ 0 w 71"/>
                <a:gd name="T105" fmla="*/ 103 h 103"/>
                <a:gd name="T106" fmla="*/ 42 w 71"/>
                <a:gd name="T107" fmla="*/ 103 h 103"/>
                <a:gd name="T108" fmla="*/ 42 w 71"/>
                <a:gd name="T109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1" h="103">
                  <a:moveTo>
                    <a:pt x="42" y="103"/>
                  </a:moveTo>
                  <a:lnTo>
                    <a:pt x="42" y="103"/>
                  </a:lnTo>
                  <a:lnTo>
                    <a:pt x="55" y="100"/>
                  </a:lnTo>
                  <a:lnTo>
                    <a:pt x="64" y="97"/>
                  </a:lnTo>
                  <a:lnTo>
                    <a:pt x="68" y="90"/>
                  </a:lnTo>
                  <a:lnTo>
                    <a:pt x="71" y="78"/>
                  </a:lnTo>
                  <a:lnTo>
                    <a:pt x="71" y="78"/>
                  </a:lnTo>
                  <a:lnTo>
                    <a:pt x="68" y="71"/>
                  </a:lnTo>
                  <a:lnTo>
                    <a:pt x="68" y="65"/>
                  </a:lnTo>
                  <a:lnTo>
                    <a:pt x="55" y="55"/>
                  </a:lnTo>
                  <a:lnTo>
                    <a:pt x="55" y="55"/>
                  </a:lnTo>
                  <a:lnTo>
                    <a:pt x="61" y="52"/>
                  </a:lnTo>
                  <a:lnTo>
                    <a:pt x="68" y="48"/>
                  </a:lnTo>
                  <a:lnTo>
                    <a:pt x="68" y="48"/>
                  </a:lnTo>
                  <a:lnTo>
                    <a:pt x="68" y="42"/>
                  </a:lnTo>
                  <a:lnTo>
                    <a:pt x="71" y="35"/>
                  </a:lnTo>
                  <a:lnTo>
                    <a:pt x="71" y="35"/>
                  </a:lnTo>
                  <a:lnTo>
                    <a:pt x="68" y="22"/>
                  </a:lnTo>
                  <a:lnTo>
                    <a:pt x="58" y="13"/>
                  </a:lnTo>
                  <a:lnTo>
                    <a:pt x="58" y="13"/>
                  </a:lnTo>
                  <a:lnTo>
                    <a:pt x="68" y="13"/>
                  </a:lnTo>
                  <a:lnTo>
                    <a:pt x="68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48" y="13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8" y="22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58" y="35"/>
                  </a:lnTo>
                  <a:lnTo>
                    <a:pt x="55" y="42"/>
                  </a:lnTo>
                  <a:lnTo>
                    <a:pt x="48" y="45"/>
                  </a:lnTo>
                  <a:lnTo>
                    <a:pt x="39" y="45"/>
                  </a:lnTo>
                  <a:lnTo>
                    <a:pt x="0" y="45"/>
                  </a:lnTo>
                  <a:lnTo>
                    <a:pt x="0" y="58"/>
                  </a:lnTo>
                  <a:lnTo>
                    <a:pt x="39" y="58"/>
                  </a:lnTo>
                  <a:lnTo>
                    <a:pt x="39" y="58"/>
                  </a:lnTo>
                  <a:lnTo>
                    <a:pt x="45" y="58"/>
                  </a:lnTo>
                  <a:lnTo>
                    <a:pt x="55" y="61"/>
                  </a:lnTo>
                  <a:lnTo>
                    <a:pt x="55" y="61"/>
                  </a:lnTo>
                  <a:lnTo>
                    <a:pt x="58" y="68"/>
                  </a:lnTo>
                  <a:lnTo>
                    <a:pt x="61" y="74"/>
                  </a:lnTo>
                  <a:lnTo>
                    <a:pt x="61" y="74"/>
                  </a:lnTo>
                  <a:lnTo>
                    <a:pt x="58" y="81"/>
                  </a:lnTo>
                  <a:lnTo>
                    <a:pt x="55" y="87"/>
                  </a:lnTo>
                  <a:lnTo>
                    <a:pt x="55" y="87"/>
                  </a:lnTo>
                  <a:lnTo>
                    <a:pt x="48" y="87"/>
                  </a:lnTo>
                  <a:lnTo>
                    <a:pt x="39" y="90"/>
                  </a:lnTo>
                  <a:lnTo>
                    <a:pt x="0" y="90"/>
                  </a:lnTo>
                  <a:lnTo>
                    <a:pt x="0" y="103"/>
                  </a:lnTo>
                  <a:lnTo>
                    <a:pt x="42" y="103"/>
                  </a:lnTo>
                  <a:lnTo>
                    <a:pt x="42" y="10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608">
              <a:extLst>
                <a:ext uri="{FF2B5EF4-FFF2-40B4-BE49-F238E27FC236}">
                  <a16:creationId xmlns:a16="http://schemas.microsoft.com/office/drawing/2014/main" id="{282B8A75-00AF-81E5-43F9-F11B5D117D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7975" y="5286829"/>
              <a:ext cx="119063" cy="96838"/>
            </a:xfrm>
            <a:custGeom>
              <a:avLst/>
              <a:gdLst>
                <a:gd name="T0" fmla="*/ 39 w 75"/>
                <a:gd name="T1" fmla="*/ 61 h 61"/>
                <a:gd name="T2" fmla="*/ 39 w 75"/>
                <a:gd name="T3" fmla="*/ 61 h 61"/>
                <a:gd name="T4" fmla="*/ 55 w 75"/>
                <a:gd name="T5" fmla="*/ 61 h 61"/>
                <a:gd name="T6" fmla="*/ 65 w 75"/>
                <a:gd name="T7" fmla="*/ 55 h 61"/>
                <a:gd name="T8" fmla="*/ 65 w 75"/>
                <a:gd name="T9" fmla="*/ 55 h 61"/>
                <a:gd name="T10" fmla="*/ 72 w 75"/>
                <a:gd name="T11" fmla="*/ 45 h 61"/>
                <a:gd name="T12" fmla="*/ 75 w 75"/>
                <a:gd name="T13" fmla="*/ 32 h 61"/>
                <a:gd name="T14" fmla="*/ 75 w 75"/>
                <a:gd name="T15" fmla="*/ 32 h 61"/>
                <a:gd name="T16" fmla="*/ 72 w 75"/>
                <a:gd name="T17" fmla="*/ 19 h 61"/>
                <a:gd name="T18" fmla="*/ 65 w 75"/>
                <a:gd name="T19" fmla="*/ 9 h 61"/>
                <a:gd name="T20" fmla="*/ 65 w 75"/>
                <a:gd name="T21" fmla="*/ 9 h 61"/>
                <a:gd name="T22" fmla="*/ 52 w 75"/>
                <a:gd name="T23" fmla="*/ 0 h 61"/>
                <a:gd name="T24" fmla="*/ 36 w 75"/>
                <a:gd name="T25" fmla="*/ 0 h 61"/>
                <a:gd name="T26" fmla="*/ 36 w 75"/>
                <a:gd name="T27" fmla="*/ 0 h 61"/>
                <a:gd name="T28" fmla="*/ 23 w 75"/>
                <a:gd name="T29" fmla="*/ 0 h 61"/>
                <a:gd name="T30" fmla="*/ 10 w 75"/>
                <a:gd name="T31" fmla="*/ 6 h 61"/>
                <a:gd name="T32" fmla="*/ 10 w 75"/>
                <a:gd name="T33" fmla="*/ 6 h 61"/>
                <a:gd name="T34" fmla="*/ 4 w 75"/>
                <a:gd name="T35" fmla="*/ 19 h 61"/>
                <a:gd name="T36" fmla="*/ 0 w 75"/>
                <a:gd name="T37" fmla="*/ 32 h 61"/>
                <a:gd name="T38" fmla="*/ 0 w 75"/>
                <a:gd name="T39" fmla="*/ 32 h 61"/>
                <a:gd name="T40" fmla="*/ 4 w 75"/>
                <a:gd name="T41" fmla="*/ 45 h 61"/>
                <a:gd name="T42" fmla="*/ 7 w 75"/>
                <a:gd name="T43" fmla="*/ 58 h 61"/>
                <a:gd name="T44" fmla="*/ 20 w 75"/>
                <a:gd name="T45" fmla="*/ 58 h 61"/>
                <a:gd name="T46" fmla="*/ 20 w 75"/>
                <a:gd name="T47" fmla="*/ 58 h 61"/>
                <a:gd name="T48" fmla="*/ 13 w 75"/>
                <a:gd name="T49" fmla="*/ 45 h 61"/>
                <a:gd name="T50" fmla="*/ 10 w 75"/>
                <a:gd name="T51" fmla="*/ 35 h 61"/>
                <a:gd name="T52" fmla="*/ 10 w 75"/>
                <a:gd name="T53" fmla="*/ 35 h 61"/>
                <a:gd name="T54" fmla="*/ 13 w 75"/>
                <a:gd name="T55" fmla="*/ 26 h 61"/>
                <a:gd name="T56" fmla="*/ 17 w 75"/>
                <a:gd name="T57" fmla="*/ 19 h 61"/>
                <a:gd name="T58" fmla="*/ 17 w 75"/>
                <a:gd name="T59" fmla="*/ 19 h 61"/>
                <a:gd name="T60" fmla="*/ 23 w 75"/>
                <a:gd name="T61" fmla="*/ 13 h 61"/>
                <a:gd name="T62" fmla="*/ 33 w 75"/>
                <a:gd name="T63" fmla="*/ 13 h 61"/>
                <a:gd name="T64" fmla="*/ 33 w 75"/>
                <a:gd name="T65" fmla="*/ 61 h 61"/>
                <a:gd name="T66" fmla="*/ 39 w 75"/>
                <a:gd name="T67" fmla="*/ 61 h 61"/>
                <a:gd name="T68" fmla="*/ 39 w 75"/>
                <a:gd name="T69" fmla="*/ 61 h 61"/>
                <a:gd name="T70" fmla="*/ 46 w 75"/>
                <a:gd name="T71" fmla="*/ 13 h 61"/>
                <a:gd name="T72" fmla="*/ 46 w 75"/>
                <a:gd name="T73" fmla="*/ 13 h 61"/>
                <a:gd name="T74" fmla="*/ 52 w 75"/>
                <a:gd name="T75" fmla="*/ 13 h 61"/>
                <a:gd name="T76" fmla="*/ 59 w 75"/>
                <a:gd name="T77" fmla="*/ 19 h 61"/>
                <a:gd name="T78" fmla="*/ 59 w 75"/>
                <a:gd name="T79" fmla="*/ 19 h 61"/>
                <a:gd name="T80" fmla="*/ 62 w 75"/>
                <a:gd name="T81" fmla="*/ 26 h 61"/>
                <a:gd name="T82" fmla="*/ 65 w 75"/>
                <a:gd name="T83" fmla="*/ 32 h 61"/>
                <a:gd name="T84" fmla="*/ 65 w 75"/>
                <a:gd name="T85" fmla="*/ 32 h 61"/>
                <a:gd name="T86" fmla="*/ 62 w 75"/>
                <a:gd name="T87" fmla="*/ 39 h 61"/>
                <a:gd name="T88" fmla="*/ 59 w 75"/>
                <a:gd name="T89" fmla="*/ 45 h 61"/>
                <a:gd name="T90" fmla="*/ 59 w 75"/>
                <a:gd name="T91" fmla="*/ 45 h 61"/>
                <a:gd name="T92" fmla="*/ 52 w 75"/>
                <a:gd name="T93" fmla="*/ 48 h 61"/>
                <a:gd name="T94" fmla="*/ 46 w 75"/>
                <a:gd name="T95" fmla="*/ 48 h 61"/>
                <a:gd name="T96" fmla="*/ 46 w 75"/>
                <a:gd name="T97" fmla="*/ 13 h 61"/>
                <a:gd name="T98" fmla="*/ 46 w 75"/>
                <a:gd name="T99" fmla="*/ 1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5" h="61">
                  <a:moveTo>
                    <a:pt x="39" y="61"/>
                  </a:moveTo>
                  <a:lnTo>
                    <a:pt x="39" y="61"/>
                  </a:lnTo>
                  <a:lnTo>
                    <a:pt x="55" y="61"/>
                  </a:lnTo>
                  <a:lnTo>
                    <a:pt x="65" y="55"/>
                  </a:lnTo>
                  <a:lnTo>
                    <a:pt x="65" y="55"/>
                  </a:lnTo>
                  <a:lnTo>
                    <a:pt x="72" y="45"/>
                  </a:lnTo>
                  <a:lnTo>
                    <a:pt x="75" y="32"/>
                  </a:lnTo>
                  <a:lnTo>
                    <a:pt x="75" y="32"/>
                  </a:lnTo>
                  <a:lnTo>
                    <a:pt x="72" y="19"/>
                  </a:lnTo>
                  <a:lnTo>
                    <a:pt x="65" y="9"/>
                  </a:lnTo>
                  <a:lnTo>
                    <a:pt x="65" y="9"/>
                  </a:lnTo>
                  <a:lnTo>
                    <a:pt x="5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3" y="0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4" y="1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" y="45"/>
                  </a:lnTo>
                  <a:lnTo>
                    <a:pt x="7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13" y="45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13" y="26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23" y="13"/>
                  </a:lnTo>
                  <a:lnTo>
                    <a:pt x="33" y="13"/>
                  </a:lnTo>
                  <a:lnTo>
                    <a:pt x="33" y="61"/>
                  </a:lnTo>
                  <a:lnTo>
                    <a:pt x="39" y="61"/>
                  </a:lnTo>
                  <a:lnTo>
                    <a:pt x="39" y="61"/>
                  </a:lnTo>
                  <a:close/>
                  <a:moveTo>
                    <a:pt x="46" y="13"/>
                  </a:moveTo>
                  <a:lnTo>
                    <a:pt x="46" y="13"/>
                  </a:lnTo>
                  <a:lnTo>
                    <a:pt x="52" y="13"/>
                  </a:lnTo>
                  <a:lnTo>
                    <a:pt x="59" y="19"/>
                  </a:lnTo>
                  <a:lnTo>
                    <a:pt x="59" y="19"/>
                  </a:lnTo>
                  <a:lnTo>
                    <a:pt x="62" y="26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2" y="39"/>
                  </a:lnTo>
                  <a:lnTo>
                    <a:pt x="59" y="45"/>
                  </a:lnTo>
                  <a:lnTo>
                    <a:pt x="59" y="45"/>
                  </a:lnTo>
                  <a:lnTo>
                    <a:pt x="52" y="48"/>
                  </a:lnTo>
                  <a:lnTo>
                    <a:pt x="46" y="48"/>
                  </a:lnTo>
                  <a:lnTo>
                    <a:pt x="46" y="13"/>
                  </a:lnTo>
                  <a:lnTo>
                    <a:pt x="46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1609">
              <a:extLst>
                <a:ext uri="{FF2B5EF4-FFF2-40B4-BE49-F238E27FC236}">
                  <a16:creationId xmlns:a16="http://schemas.microsoft.com/office/drawing/2014/main" id="{D4BBDB8D-43EC-080E-9945-F83FE2484AAC}"/>
                </a:ext>
              </a:extLst>
            </p:cNvPr>
            <p:cNvSpPr/>
            <p:nvPr/>
          </p:nvSpPr>
          <p:spPr bwMode="auto">
            <a:xfrm>
              <a:off x="1584325" y="5409067"/>
              <a:ext cx="112713" cy="61913"/>
            </a:xfrm>
            <a:custGeom>
              <a:avLst/>
              <a:gdLst>
                <a:gd name="T0" fmla="*/ 68 w 71"/>
                <a:gd name="T1" fmla="*/ 39 h 39"/>
                <a:gd name="T2" fmla="*/ 68 w 71"/>
                <a:gd name="T3" fmla="*/ 39 h 39"/>
                <a:gd name="T4" fmla="*/ 71 w 71"/>
                <a:gd name="T5" fmla="*/ 33 h 39"/>
                <a:gd name="T6" fmla="*/ 71 w 71"/>
                <a:gd name="T7" fmla="*/ 33 h 39"/>
                <a:gd name="T8" fmla="*/ 68 w 71"/>
                <a:gd name="T9" fmla="*/ 26 h 39"/>
                <a:gd name="T10" fmla="*/ 64 w 71"/>
                <a:gd name="T11" fmla="*/ 23 h 39"/>
                <a:gd name="T12" fmla="*/ 55 w 71"/>
                <a:gd name="T13" fmla="*/ 13 h 39"/>
                <a:gd name="T14" fmla="*/ 55 w 71"/>
                <a:gd name="T15" fmla="*/ 13 h 39"/>
                <a:gd name="T16" fmla="*/ 68 w 71"/>
                <a:gd name="T17" fmla="*/ 13 h 39"/>
                <a:gd name="T18" fmla="*/ 68 w 71"/>
                <a:gd name="T19" fmla="*/ 0 h 39"/>
                <a:gd name="T20" fmla="*/ 0 w 71"/>
                <a:gd name="T21" fmla="*/ 0 h 39"/>
                <a:gd name="T22" fmla="*/ 0 w 71"/>
                <a:gd name="T23" fmla="*/ 13 h 39"/>
                <a:gd name="T24" fmla="*/ 35 w 71"/>
                <a:gd name="T25" fmla="*/ 13 h 39"/>
                <a:gd name="T26" fmla="*/ 35 w 71"/>
                <a:gd name="T27" fmla="*/ 13 h 39"/>
                <a:gd name="T28" fmla="*/ 45 w 71"/>
                <a:gd name="T29" fmla="*/ 17 h 39"/>
                <a:gd name="T30" fmla="*/ 51 w 71"/>
                <a:gd name="T31" fmla="*/ 20 h 39"/>
                <a:gd name="T32" fmla="*/ 51 w 71"/>
                <a:gd name="T33" fmla="*/ 20 h 39"/>
                <a:gd name="T34" fmla="*/ 58 w 71"/>
                <a:gd name="T35" fmla="*/ 23 h 39"/>
                <a:gd name="T36" fmla="*/ 58 w 71"/>
                <a:gd name="T37" fmla="*/ 30 h 39"/>
                <a:gd name="T38" fmla="*/ 58 w 71"/>
                <a:gd name="T39" fmla="*/ 30 h 39"/>
                <a:gd name="T40" fmla="*/ 55 w 71"/>
                <a:gd name="T41" fmla="*/ 39 h 39"/>
                <a:gd name="T42" fmla="*/ 68 w 71"/>
                <a:gd name="T43" fmla="*/ 39 h 39"/>
                <a:gd name="T44" fmla="*/ 68 w 71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1" h="39">
                  <a:moveTo>
                    <a:pt x="68" y="39"/>
                  </a:moveTo>
                  <a:lnTo>
                    <a:pt x="68" y="39"/>
                  </a:lnTo>
                  <a:lnTo>
                    <a:pt x="71" y="33"/>
                  </a:lnTo>
                  <a:lnTo>
                    <a:pt x="71" y="33"/>
                  </a:lnTo>
                  <a:lnTo>
                    <a:pt x="68" y="26"/>
                  </a:lnTo>
                  <a:lnTo>
                    <a:pt x="64" y="23"/>
                  </a:lnTo>
                  <a:lnTo>
                    <a:pt x="55" y="13"/>
                  </a:lnTo>
                  <a:lnTo>
                    <a:pt x="55" y="13"/>
                  </a:lnTo>
                  <a:lnTo>
                    <a:pt x="68" y="13"/>
                  </a:lnTo>
                  <a:lnTo>
                    <a:pt x="68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45" y="17"/>
                  </a:lnTo>
                  <a:lnTo>
                    <a:pt x="51" y="20"/>
                  </a:lnTo>
                  <a:lnTo>
                    <a:pt x="51" y="20"/>
                  </a:lnTo>
                  <a:lnTo>
                    <a:pt x="58" y="23"/>
                  </a:lnTo>
                  <a:lnTo>
                    <a:pt x="58" y="30"/>
                  </a:lnTo>
                  <a:lnTo>
                    <a:pt x="58" y="30"/>
                  </a:lnTo>
                  <a:lnTo>
                    <a:pt x="55" y="39"/>
                  </a:lnTo>
                  <a:lnTo>
                    <a:pt x="68" y="39"/>
                  </a:lnTo>
                  <a:lnTo>
                    <a:pt x="68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1610">
              <a:extLst>
                <a:ext uri="{FF2B5EF4-FFF2-40B4-BE49-F238E27FC236}">
                  <a16:creationId xmlns:a16="http://schemas.microsoft.com/office/drawing/2014/main" id="{A1FF0680-B304-A52B-E165-2D731963FF73}"/>
                </a:ext>
              </a:extLst>
            </p:cNvPr>
            <p:cNvSpPr/>
            <p:nvPr/>
          </p:nvSpPr>
          <p:spPr bwMode="auto">
            <a:xfrm>
              <a:off x="1584325" y="5553529"/>
              <a:ext cx="153988" cy="87313"/>
            </a:xfrm>
            <a:custGeom>
              <a:avLst/>
              <a:gdLst>
                <a:gd name="T0" fmla="*/ 9 w 97"/>
                <a:gd name="T1" fmla="*/ 55 h 55"/>
                <a:gd name="T2" fmla="*/ 9 w 97"/>
                <a:gd name="T3" fmla="*/ 13 h 55"/>
                <a:gd name="T4" fmla="*/ 42 w 97"/>
                <a:gd name="T5" fmla="*/ 13 h 55"/>
                <a:gd name="T6" fmla="*/ 42 w 97"/>
                <a:gd name="T7" fmla="*/ 52 h 55"/>
                <a:gd name="T8" fmla="*/ 55 w 97"/>
                <a:gd name="T9" fmla="*/ 52 h 55"/>
                <a:gd name="T10" fmla="*/ 55 w 97"/>
                <a:gd name="T11" fmla="*/ 13 h 55"/>
                <a:gd name="T12" fmla="*/ 84 w 97"/>
                <a:gd name="T13" fmla="*/ 13 h 55"/>
                <a:gd name="T14" fmla="*/ 84 w 97"/>
                <a:gd name="T15" fmla="*/ 52 h 55"/>
                <a:gd name="T16" fmla="*/ 97 w 97"/>
                <a:gd name="T17" fmla="*/ 52 h 55"/>
                <a:gd name="T18" fmla="*/ 97 w 97"/>
                <a:gd name="T19" fmla="*/ 0 h 55"/>
                <a:gd name="T20" fmla="*/ 0 w 97"/>
                <a:gd name="T21" fmla="*/ 0 h 55"/>
                <a:gd name="T22" fmla="*/ 0 w 97"/>
                <a:gd name="T23" fmla="*/ 55 h 55"/>
                <a:gd name="T24" fmla="*/ 9 w 97"/>
                <a:gd name="T25" fmla="*/ 55 h 55"/>
                <a:gd name="T26" fmla="*/ 9 w 97"/>
                <a:gd name="T2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7" h="55">
                  <a:moveTo>
                    <a:pt x="9" y="55"/>
                  </a:moveTo>
                  <a:lnTo>
                    <a:pt x="9" y="13"/>
                  </a:lnTo>
                  <a:lnTo>
                    <a:pt x="42" y="13"/>
                  </a:lnTo>
                  <a:lnTo>
                    <a:pt x="42" y="52"/>
                  </a:lnTo>
                  <a:lnTo>
                    <a:pt x="55" y="52"/>
                  </a:lnTo>
                  <a:lnTo>
                    <a:pt x="55" y="13"/>
                  </a:lnTo>
                  <a:lnTo>
                    <a:pt x="84" y="13"/>
                  </a:lnTo>
                  <a:lnTo>
                    <a:pt x="84" y="52"/>
                  </a:lnTo>
                  <a:lnTo>
                    <a:pt x="97" y="52"/>
                  </a:lnTo>
                  <a:lnTo>
                    <a:pt x="97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9" y="55"/>
                  </a:lnTo>
                  <a:lnTo>
                    <a:pt x="9" y="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1611">
              <a:extLst>
                <a:ext uri="{FF2B5EF4-FFF2-40B4-BE49-F238E27FC236}">
                  <a16:creationId xmlns:a16="http://schemas.microsoft.com/office/drawing/2014/main" id="{B8D897A9-D194-52B0-FCA2-38243CF32339}"/>
                </a:ext>
              </a:extLst>
            </p:cNvPr>
            <p:cNvSpPr/>
            <p:nvPr/>
          </p:nvSpPr>
          <p:spPr bwMode="auto">
            <a:xfrm>
              <a:off x="1584325" y="5666242"/>
              <a:ext cx="112713" cy="98425"/>
            </a:xfrm>
            <a:custGeom>
              <a:avLst/>
              <a:gdLst>
                <a:gd name="T0" fmla="*/ 42 w 71"/>
                <a:gd name="T1" fmla="*/ 62 h 62"/>
                <a:gd name="T2" fmla="*/ 42 w 71"/>
                <a:gd name="T3" fmla="*/ 62 h 62"/>
                <a:gd name="T4" fmla="*/ 55 w 71"/>
                <a:gd name="T5" fmla="*/ 62 h 62"/>
                <a:gd name="T6" fmla="*/ 61 w 71"/>
                <a:gd name="T7" fmla="*/ 55 h 62"/>
                <a:gd name="T8" fmla="*/ 61 w 71"/>
                <a:gd name="T9" fmla="*/ 55 h 62"/>
                <a:gd name="T10" fmla="*/ 68 w 71"/>
                <a:gd name="T11" fmla="*/ 49 h 62"/>
                <a:gd name="T12" fmla="*/ 71 w 71"/>
                <a:gd name="T13" fmla="*/ 39 h 62"/>
                <a:gd name="T14" fmla="*/ 71 w 71"/>
                <a:gd name="T15" fmla="*/ 39 h 62"/>
                <a:gd name="T16" fmla="*/ 68 w 71"/>
                <a:gd name="T17" fmla="*/ 23 h 62"/>
                <a:gd name="T18" fmla="*/ 58 w 71"/>
                <a:gd name="T19" fmla="*/ 13 h 62"/>
                <a:gd name="T20" fmla="*/ 58 w 71"/>
                <a:gd name="T21" fmla="*/ 13 h 62"/>
                <a:gd name="T22" fmla="*/ 68 w 71"/>
                <a:gd name="T23" fmla="*/ 13 h 62"/>
                <a:gd name="T24" fmla="*/ 68 w 71"/>
                <a:gd name="T25" fmla="*/ 0 h 62"/>
                <a:gd name="T26" fmla="*/ 0 w 71"/>
                <a:gd name="T27" fmla="*/ 0 h 62"/>
                <a:gd name="T28" fmla="*/ 0 w 71"/>
                <a:gd name="T29" fmla="*/ 13 h 62"/>
                <a:gd name="T30" fmla="*/ 39 w 71"/>
                <a:gd name="T31" fmla="*/ 13 h 62"/>
                <a:gd name="T32" fmla="*/ 39 w 71"/>
                <a:gd name="T33" fmla="*/ 13 h 62"/>
                <a:gd name="T34" fmla="*/ 48 w 71"/>
                <a:gd name="T35" fmla="*/ 17 h 62"/>
                <a:gd name="T36" fmla="*/ 55 w 71"/>
                <a:gd name="T37" fmla="*/ 20 h 62"/>
                <a:gd name="T38" fmla="*/ 55 w 71"/>
                <a:gd name="T39" fmla="*/ 20 h 62"/>
                <a:gd name="T40" fmla="*/ 58 w 71"/>
                <a:gd name="T41" fmla="*/ 26 h 62"/>
                <a:gd name="T42" fmla="*/ 61 w 71"/>
                <a:gd name="T43" fmla="*/ 33 h 62"/>
                <a:gd name="T44" fmla="*/ 61 w 71"/>
                <a:gd name="T45" fmla="*/ 33 h 62"/>
                <a:gd name="T46" fmla="*/ 58 w 71"/>
                <a:gd name="T47" fmla="*/ 39 h 62"/>
                <a:gd name="T48" fmla="*/ 55 w 71"/>
                <a:gd name="T49" fmla="*/ 46 h 62"/>
                <a:gd name="T50" fmla="*/ 48 w 71"/>
                <a:gd name="T51" fmla="*/ 49 h 62"/>
                <a:gd name="T52" fmla="*/ 39 w 71"/>
                <a:gd name="T53" fmla="*/ 49 h 62"/>
                <a:gd name="T54" fmla="*/ 0 w 71"/>
                <a:gd name="T55" fmla="*/ 49 h 62"/>
                <a:gd name="T56" fmla="*/ 0 w 71"/>
                <a:gd name="T57" fmla="*/ 62 h 62"/>
                <a:gd name="T58" fmla="*/ 42 w 71"/>
                <a:gd name="T59" fmla="*/ 62 h 62"/>
                <a:gd name="T60" fmla="*/ 42 w 71"/>
                <a:gd name="T61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1" h="62">
                  <a:moveTo>
                    <a:pt x="42" y="62"/>
                  </a:moveTo>
                  <a:lnTo>
                    <a:pt x="42" y="62"/>
                  </a:lnTo>
                  <a:lnTo>
                    <a:pt x="55" y="62"/>
                  </a:lnTo>
                  <a:lnTo>
                    <a:pt x="61" y="55"/>
                  </a:lnTo>
                  <a:lnTo>
                    <a:pt x="61" y="55"/>
                  </a:lnTo>
                  <a:lnTo>
                    <a:pt x="68" y="49"/>
                  </a:lnTo>
                  <a:lnTo>
                    <a:pt x="71" y="39"/>
                  </a:lnTo>
                  <a:lnTo>
                    <a:pt x="71" y="39"/>
                  </a:lnTo>
                  <a:lnTo>
                    <a:pt x="68" y="23"/>
                  </a:lnTo>
                  <a:lnTo>
                    <a:pt x="58" y="13"/>
                  </a:lnTo>
                  <a:lnTo>
                    <a:pt x="58" y="13"/>
                  </a:lnTo>
                  <a:lnTo>
                    <a:pt x="68" y="13"/>
                  </a:lnTo>
                  <a:lnTo>
                    <a:pt x="68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48" y="17"/>
                  </a:lnTo>
                  <a:lnTo>
                    <a:pt x="55" y="20"/>
                  </a:lnTo>
                  <a:lnTo>
                    <a:pt x="55" y="20"/>
                  </a:lnTo>
                  <a:lnTo>
                    <a:pt x="58" y="26"/>
                  </a:lnTo>
                  <a:lnTo>
                    <a:pt x="61" y="33"/>
                  </a:lnTo>
                  <a:lnTo>
                    <a:pt x="61" y="33"/>
                  </a:lnTo>
                  <a:lnTo>
                    <a:pt x="58" y="39"/>
                  </a:lnTo>
                  <a:lnTo>
                    <a:pt x="55" y="46"/>
                  </a:lnTo>
                  <a:lnTo>
                    <a:pt x="48" y="49"/>
                  </a:lnTo>
                  <a:lnTo>
                    <a:pt x="39" y="49"/>
                  </a:lnTo>
                  <a:lnTo>
                    <a:pt x="0" y="49"/>
                  </a:lnTo>
                  <a:lnTo>
                    <a:pt x="0" y="62"/>
                  </a:lnTo>
                  <a:lnTo>
                    <a:pt x="42" y="62"/>
                  </a:lnTo>
                  <a:lnTo>
                    <a:pt x="42" y="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1612">
              <a:extLst>
                <a:ext uri="{FF2B5EF4-FFF2-40B4-BE49-F238E27FC236}">
                  <a16:creationId xmlns:a16="http://schemas.microsoft.com/office/drawing/2014/main" id="{7AAD6918-6F2E-86D2-E7F8-D4BA94F737E9}"/>
                </a:ext>
              </a:extLst>
            </p:cNvPr>
            <p:cNvSpPr/>
            <p:nvPr/>
          </p:nvSpPr>
          <p:spPr bwMode="auto">
            <a:xfrm>
              <a:off x="1577975" y="5790067"/>
              <a:ext cx="119063" cy="87313"/>
            </a:xfrm>
            <a:custGeom>
              <a:avLst/>
              <a:gdLst>
                <a:gd name="T0" fmla="*/ 17 w 75"/>
                <a:gd name="T1" fmla="*/ 55 h 55"/>
                <a:gd name="T2" fmla="*/ 17 w 75"/>
                <a:gd name="T3" fmla="*/ 55 h 55"/>
                <a:gd name="T4" fmla="*/ 13 w 75"/>
                <a:gd name="T5" fmla="*/ 45 h 55"/>
                <a:gd name="T6" fmla="*/ 10 w 75"/>
                <a:gd name="T7" fmla="*/ 36 h 55"/>
                <a:gd name="T8" fmla="*/ 10 w 75"/>
                <a:gd name="T9" fmla="*/ 36 h 55"/>
                <a:gd name="T10" fmla="*/ 13 w 75"/>
                <a:gd name="T11" fmla="*/ 26 h 55"/>
                <a:gd name="T12" fmla="*/ 17 w 75"/>
                <a:gd name="T13" fmla="*/ 20 h 55"/>
                <a:gd name="T14" fmla="*/ 17 w 75"/>
                <a:gd name="T15" fmla="*/ 20 h 55"/>
                <a:gd name="T16" fmla="*/ 26 w 75"/>
                <a:gd name="T17" fmla="*/ 16 h 55"/>
                <a:gd name="T18" fmla="*/ 36 w 75"/>
                <a:gd name="T19" fmla="*/ 13 h 55"/>
                <a:gd name="T20" fmla="*/ 36 w 75"/>
                <a:gd name="T21" fmla="*/ 13 h 55"/>
                <a:gd name="T22" fmla="*/ 49 w 75"/>
                <a:gd name="T23" fmla="*/ 16 h 55"/>
                <a:gd name="T24" fmla="*/ 55 w 75"/>
                <a:gd name="T25" fmla="*/ 20 h 55"/>
                <a:gd name="T26" fmla="*/ 55 w 75"/>
                <a:gd name="T27" fmla="*/ 20 h 55"/>
                <a:gd name="T28" fmla="*/ 62 w 75"/>
                <a:gd name="T29" fmla="*/ 29 h 55"/>
                <a:gd name="T30" fmla="*/ 65 w 75"/>
                <a:gd name="T31" fmla="*/ 39 h 55"/>
                <a:gd name="T32" fmla="*/ 65 w 75"/>
                <a:gd name="T33" fmla="*/ 39 h 55"/>
                <a:gd name="T34" fmla="*/ 62 w 75"/>
                <a:gd name="T35" fmla="*/ 45 h 55"/>
                <a:gd name="T36" fmla="*/ 59 w 75"/>
                <a:gd name="T37" fmla="*/ 55 h 55"/>
                <a:gd name="T38" fmla="*/ 72 w 75"/>
                <a:gd name="T39" fmla="*/ 55 h 55"/>
                <a:gd name="T40" fmla="*/ 72 w 75"/>
                <a:gd name="T41" fmla="*/ 55 h 55"/>
                <a:gd name="T42" fmla="*/ 75 w 75"/>
                <a:gd name="T43" fmla="*/ 45 h 55"/>
                <a:gd name="T44" fmla="*/ 75 w 75"/>
                <a:gd name="T45" fmla="*/ 39 h 55"/>
                <a:gd name="T46" fmla="*/ 75 w 75"/>
                <a:gd name="T47" fmla="*/ 39 h 55"/>
                <a:gd name="T48" fmla="*/ 72 w 75"/>
                <a:gd name="T49" fmla="*/ 23 h 55"/>
                <a:gd name="T50" fmla="*/ 65 w 75"/>
                <a:gd name="T51" fmla="*/ 10 h 55"/>
                <a:gd name="T52" fmla="*/ 65 w 75"/>
                <a:gd name="T53" fmla="*/ 10 h 55"/>
                <a:gd name="T54" fmla="*/ 52 w 75"/>
                <a:gd name="T55" fmla="*/ 3 h 55"/>
                <a:gd name="T56" fmla="*/ 36 w 75"/>
                <a:gd name="T57" fmla="*/ 0 h 55"/>
                <a:gd name="T58" fmla="*/ 36 w 75"/>
                <a:gd name="T59" fmla="*/ 0 h 55"/>
                <a:gd name="T60" fmla="*/ 23 w 75"/>
                <a:gd name="T61" fmla="*/ 3 h 55"/>
                <a:gd name="T62" fmla="*/ 10 w 75"/>
                <a:gd name="T63" fmla="*/ 10 h 55"/>
                <a:gd name="T64" fmla="*/ 10 w 75"/>
                <a:gd name="T65" fmla="*/ 10 h 55"/>
                <a:gd name="T66" fmla="*/ 4 w 75"/>
                <a:gd name="T67" fmla="*/ 20 h 55"/>
                <a:gd name="T68" fmla="*/ 0 w 75"/>
                <a:gd name="T69" fmla="*/ 36 h 55"/>
                <a:gd name="T70" fmla="*/ 0 w 75"/>
                <a:gd name="T71" fmla="*/ 36 h 55"/>
                <a:gd name="T72" fmla="*/ 4 w 75"/>
                <a:gd name="T73" fmla="*/ 45 h 55"/>
                <a:gd name="T74" fmla="*/ 7 w 75"/>
                <a:gd name="T75" fmla="*/ 55 h 55"/>
                <a:gd name="T76" fmla="*/ 17 w 75"/>
                <a:gd name="T77" fmla="*/ 55 h 55"/>
                <a:gd name="T78" fmla="*/ 17 w 75"/>
                <a:gd name="T7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5" h="55">
                  <a:moveTo>
                    <a:pt x="17" y="55"/>
                  </a:moveTo>
                  <a:lnTo>
                    <a:pt x="17" y="55"/>
                  </a:lnTo>
                  <a:lnTo>
                    <a:pt x="13" y="45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3" y="26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26" y="16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49" y="16"/>
                  </a:lnTo>
                  <a:lnTo>
                    <a:pt x="55" y="20"/>
                  </a:lnTo>
                  <a:lnTo>
                    <a:pt x="55" y="20"/>
                  </a:lnTo>
                  <a:lnTo>
                    <a:pt x="62" y="29"/>
                  </a:lnTo>
                  <a:lnTo>
                    <a:pt x="65" y="39"/>
                  </a:lnTo>
                  <a:lnTo>
                    <a:pt x="65" y="39"/>
                  </a:lnTo>
                  <a:lnTo>
                    <a:pt x="62" y="45"/>
                  </a:lnTo>
                  <a:lnTo>
                    <a:pt x="59" y="55"/>
                  </a:lnTo>
                  <a:lnTo>
                    <a:pt x="72" y="55"/>
                  </a:lnTo>
                  <a:lnTo>
                    <a:pt x="72" y="55"/>
                  </a:lnTo>
                  <a:lnTo>
                    <a:pt x="75" y="45"/>
                  </a:lnTo>
                  <a:lnTo>
                    <a:pt x="75" y="39"/>
                  </a:lnTo>
                  <a:lnTo>
                    <a:pt x="75" y="39"/>
                  </a:lnTo>
                  <a:lnTo>
                    <a:pt x="72" y="23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52" y="3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3" y="3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4" y="20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4" y="45"/>
                  </a:lnTo>
                  <a:lnTo>
                    <a:pt x="7" y="55"/>
                  </a:lnTo>
                  <a:lnTo>
                    <a:pt x="17" y="55"/>
                  </a:lnTo>
                  <a:lnTo>
                    <a:pt x="17" y="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1613">
              <a:extLst>
                <a:ext uri="{FF2B5EF4-FFF2-40B4-BE49-F238E27FC236}">
                  <a16:creationId xmlns:a16="http://schemas.microsoft.com/office/drawing/2014/main" id="{BD8E40D0-E6CC-DA9C-21D7-55EDAA82BA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7975" y="5898017"/>
              <a:ext cx="119063" cy="112713"/>
            </a:xfrm>
            <a:custGeom>
              <a:avLst/>
              <a:gdLst>
                <a:gd name="T0" fmla="*/ 10 w 75"/>
                <a:gd name="T1" fmla="*/ 10 h 71"/>
                <a:gd name="T2" fmla="*/ 10 w 75"/>
                <a:gd name="T3" fmla="*/ 10 h 71"/>
                <a:gd name="T4" fmla="*/ 4 w 75"/>
                <a:gd name="T5" fmla="*/ 20 h 71"/>
                <a:gd name="T6" fmla="*/ 0 w 75"/>
                <a:gd name="T7" fmla="*/ 32 h 71"/>
                <a:gd name="T8" fmla="*/ 0 w 75"/>
                <a:gd name="T9" fmla="*/ 32 h 71"/>
                <a:gd name="T10" fmla="*/ 4 w 75"/>
                <a:gd name="T11" fmla="*/ 49 h 71"/>
                <a:gd name="T12" fmla="*/ 10 w 75"/>
                <a:gd name="T13" fmla="*/ 62 h 71"/>
                <a:gd name="T14" fmla="*/ 10 w 75"/>
                <a:gd name="T15" fmla="*/ 62 h 71"/>
                <a:gd name="T16" fmla="*/ 23 w 75"/>
                <a:gd name="T17" fmla="*/ 68 h 71"/>
                <a:gd name="T18" fmla="*/ 39 w 75"/>
                <a:gd name="T19" fmla="*/ 71 h 71"/>
                <a:gd name="T20" fmla="*/ 39 w 75"/>
                <a:gd name="T21" fmla="*/ 71 h 71"/>
                <a:gd name="T22" fmla="*/ 52 w 75"/>
                <a:gd name="T23" fmla="*/ 68 h 71"/>
                <a:gd name="T24" fmla="*/ 65 w 75"/>
                <a:gd name="T25" fmla="*/ 62 h 71"/>
                <a:gd name="T26" fmla="*/ 65 w 75"/>
                <a:gd name="T27" fmla="*/ 62 h 71"/>
                <a:gd name="T28" fmla="*/ 72 w 75"/>
                <a:gd name="T29" fmla="*/ 49 h 71"/>
                <a:gd name="T30" fmla="*/ 75 w 75"/>
                <a:gd name="T31" fmla="*/ 36 h 71"/>
                <a:gd name="T32" fmla="*/ 75 w 75"/>
                <a:gd name="T33" fmla="*/ 36 h 71"/>
                <a:gd name="T34" fmla="*/ 72 w 75"/>
                <a:gd name="T35" fmla="*/ 20 h 71"/>
                <a:gd name="T36" fmla="*/ 65 w 75"/>
                <a:gd name="T37" fmla="*/ 10 h 71"/>
                <a:gd name="T38" fmla="*/ 65 w 75"/>
                <a:gd name="T39" fmla="*/ 10 h 71"/>
                <a:gd name="T40" fmla="*/ 52 w 75"/>
                <a:gd name="T41" fmla="*/ 0 h 71"/>
                <a:gd name="T42" fmla="*/ 36 w 75"/>
                <a:gd name="T43" fmla="*/ 0 h 71"/>
                <a:gd name="T44" fmla="*/ 36 w 75"/>
                <a:gd name="T45" fmla="*/ 0 h 71"/>
                <a:gd name="T46" fmla="*/ 23 w 75"/>
                <a:gd name="T47" fmla="*/ 0 h 71"/>
                <a:gd name="T48" fmla="*/ 10 w 75"/>
                <a:gd name="T49" fmla="*/ 10 h 71"/>
                <a:gd name="T50" fmla="*/ 10 w 75"/>
                <a:gd name="T51" fmla="*/ 10 h 71"/>
                <a:gd name="T52" fmla="*/ 55 w 75"/>
                <a:gd name="T53" fmla="*/ 16 h 71"/>
                <a:gd name="T54" fmla="*/ 55 w 75"/>
                <a:gd name="T55" fmla="*/ 16 h 71"/>
                <a:gd name="T56" fmla="*/ 62 w 75"/>
                <a:gd name="T57" fmla="*/ 26 h 71"/>
                <a:gd name="T58" fmla="*/ 65 w 75"/>
                <a:gd name="T59" fmla="*/ 36 h 71"/>
                <a:gd name="T60" fmla="*/ 65 w 75"/>
                <a:gd name="T61" fmla="*/ 36 h 71"/>
                <a:gd name="T62" fmla="*/ 62 w 75"/>
                <a:gd name="T63" fmla="*/ 45 h 71"/>
                <a:gd name="T64" fmla="*/ 59 w 75"/>
                <a:gd name="T65" fmla="*/ 52 h 71"/>
                <a:gd name="T66" fmla="*/ 59 w 75"/>
                <a:gd name="T67" fmla="*/ 52 h 71"/>
                <a:gd name="T68" fmla="*/ 49 w 75"/>
                <a:gd name="T69" fmla="*/ 55 h 71"/>
                <a:gd name="T70" fmla="*/ 36 w 75"/>
                <a:gd name="T71" fmla="*/ 58 h 71"/>
                <a:gd name="T72" fmla="*/ 36 w 75"/>
                <a:gd name="T73" fmla="*/ 58 h 71"/>
                <a:gd name="T74" fmla="*/ 26 w 75"/>
                <a:gd name="T75" fmla="*/ 55 h 71"/>
                <a:gd name="T76" fmla="*/ 17 w 75"/>
                <a:gd name="T77" fmla="*/ 52 h 71"/>
                <a:gd name="T78" fmla="*/ 17 w 75"/>
                <a:gd name="T79" fmla="*/ 52 h 71"/>
                <a:gd name="T80" fmla="*/ 13 w 75"/>
                <a:gd name="T81" fmla="*/ 45 h 71"/>
                <a:gd name="T82" fmla="*/ 10 w 75"/>
                <a:gd name="T83" fmla="*/ 36 h 71"/>
                <a:gd name="T84" fmla="*/ 10 w 75"/>
                <a:gd name="T85" fmla="*/ 36 h 71"/>
                <a:gd name="T86" fmla="*/ 13 w 75"/>
                <a:gd name="T87" fmla="*/ 26 h 71"/>
                <a:gd name="T88" fmla="*/ 17 w 75"/>
                <a:gd name="T89" fmla="*/ 20 h 71"/>
                <a:gd name="T90" fmla="*/ 17 w 75"/>
                <a:gd name="T91" fmla="*/ 20 h 71"/>
                <a:gd name="T92" fmla="*/ 26 w 75"/>
                <a:gd name="T93" fmla="*/ 13 h 71"/>
                <a:gd name="T94" fmla="*/ 36 w 75"/>
                <a:gd name="T95" fmla="*/ 13 h 71"/>
                <a:gd name="T96" fmla="*/ 36 w 75"/>
                <a:gd name="T97" fmla="*/ 13 h 71"/>
                <a:gd name="T98" fmla="*/ 49 w 75"/>
                <a:gd name="T99" fmla="*/ 13 h 71"/>
                <a:gd name="T100" fmla="*/ 55 w 75"/>
                <a:gd name="T101" fmla="*/ 16 h 71"/>
                <a:gd name="T102" fmla="*/ 55 w 75"/>
                <a:gd name="T103" fmla="*/ 1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5" h="71">
                  <a:moveTo>
                    <a:pt x="10" y="10"/>
                  </a:moveTo>
                  <a:lnTo>
                    <a:pt x="10" y="10"/>
                  </a:lnTo>
                  <a:lnTo>
                    <a:pt x="4" y="2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" y="49"/>
                  </a:lnTo>
                  <a:lnTo>
                    <a:pt x="10" y="62"/>
                  </a:lnTo>
                  <a:lnTo>
                    <a:pt x="10" y="62"/>
                  </a:lnTo>
                  <a:lnTo>
                    <a:pt x="23" y="68"/>
                  </a:lnTo>
                  <a:lnTo>
                    <a:pt x="39" y="71"/>
                  </a:lnTo>
                  <a:lnTo>
                    <a:pt x="39" y="71"/>
                  </a:lnTo>
                  <a:lnTo>
                    <a:pt x="52" y="68"/>
                  </a:lnTo>
                  <a:lnTo>
                    <a:pt x="65" y="62"/>
                  </a:lnTo>
                  <a:lnTo>
                    <a:pt x="65" y="62"/>
                  </a:lnTo>
                  <a:lnTo>
                    <a:pt x="72" y="49"/>
                  </a:lnTo>
                  <a:lnTo>
                    <a:pt x="75" y="36"/>
                  </a:lnTo>
                  <a:lnTo>
                    <a:pt x="75" y="36"/>
                  </a:lnTo>
                  <a:lnTo>
                    <a:pt x="72" y="20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5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3" y="0"/>
                  </a:lnTo>
                  <a:lnTo>
                    <a:pt x="10" y="10"/>
                  </a:lnTo>
                  <a:lnTo>
                    <a:pt x="10" y="10"/>
                  </a:lnTo>
                  <a:close/>
                  <a:moveTo>
                    <a:pt x="55" y="16"/>
                  </a:moveTo>
                  <a:lnTo>
                    <a:pt x="55" y="16"/>
                  </a:lnTo>
                  <a:lnTo>
                    <a:pt x="62" y="26"/>
                  </a:lnTo>
                  <a:lnTo>
                    <a:pt x="65" y="36"/>
                  </a:lnTo>
                  <a:lnTo>
                    <a:pt x="65" y="36"/>
                  </a:lnTo>
                  <a:lnTo>
                    <a:pt x="62" y="45"/>
                  </a:lnTo>
                  <a:lnTo>
                    <a:pt x="59" y="52"/>
                  </a:lnTo>
                  <a:lnTo>
                    <a:pt x="59" y="52"/>
                  </a:lnTo>
                  <a:lnTo>
                    <a:pt x="49" y="55"/>
                  </a:lnTo>
                  <a:lnTo>
                    <a:pt x="36" y="58"/>
                  </a:lnTo>
                  <a:lnTo>
                    <a:pt x="36" y="58"/>
                  </a:lnTo>
                  <a:lnTo>
                    <a:pt x="26" y="55"/>
                  </a:lnTo>
                  <a:lnTo>
                    <a:pt x="17" y="52"/>
                  </a:lnTo>
                  <a:lnTo>
                    <a:pt x="17" y="52"/>
                  </a:lnTo>
                  <a:lnTo>
                    <a:pt x="13" y="45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3" y="26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26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49" y="13"/>
                  </a:lnTo>
                  <a:lnTo>
                    <a:pt x="55" y="16"/>
                  </a:lnTo>
                  <a:lnTo>
                    <a:pt x="55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1614">
              <a:extLst>
                <a:ext uri="{FF2B5EF4-FFF2-40B4-BE49-F238E27FC236}">
                  <a16:creationId xmlns:a16="http://schemas.microsoft.com/office/drawing/2014/main" id="{FF5A8020-E295-9FCF-6942-91D6816E51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7975" y="6031367"/>
              <a:ext cx="169863" cy="103188"/>
            </a:xfrm>
            <a:custGeom>
              <a:avLst/>
              <a:gdLst>
                <a:gd name="T0" fmla="*/ 107 w 107"/>
                <a:gd name="T1" fmla="*/ 65 h 65"/>
                <a:gd name="T2" fmla="*/ 107 w 107"/>
                <a:gd name="T3" fmla="*/ 52 h 65"/>
                <a:gd name="T4" fmla="*/ 62 w 107"/>
                <a:gd name="T5" fmla="*/ 52 h 65"/>
                <a:gd name="T6" fmla="*/ 62 w 107"/>
                <a:gd name="T7" fmla="*/ 52 h 65"/>
                <a:gd name="T8" fmla="*/ 62 w 107"/>
                <a:gd name="T9" fmla="*/ 52 h 65"/>
                <a:gd name="T10" fmla="*/ 72 w 107"/>
                <a:gd name="T11" fmla="*/ 46 h 65"/>
                <a:gd name="T12" fmla="*/ 75 w 107"/>
                <a:gd name="T13" fmla="*/ 33 h 65"/>
                <a:gd name="T14" fmla="*/ 75 w 107"/>
                <a:gd name="T15" fmla="*/ 33 h 65"/>
                <a:gd name="T16" fmla="*/ 72 w 107"/>
                <a:gd name="T17" fmla="*/ 20 h 65"/>
                <a:gd name="T18" fmla="*/ 65 w 107"/>
                <a:gd name="T19" fmla="*/ 7 h 65"/>
                <a:gd name="T20" fmla="*/ 65 w 107"/>
                <a:gd name="T21" fmla="*/ 7 h 65"/>
                <a:gd name="T22" fmla="*/ 52 w 107"/>
                <a:gd name="T23" fmla="*/ 0 h 65"/>
                <a:gd name="T24" fmla="*/ 36 w 107"/>
                <a:gd name="T25" fmla="*/ 0 h 65"/>
                <a:gd name="T26" fmla="*/ 36 w 107"/>
                <a:gd name="T27" fmla="*/ 0 h 65"/>
                <a:gd name="T28" fmla="*/ 23 w 107"/>
                <a:gd name="T29" fmla="*/ 0 h 65"/>
                <a:gd name="T30" fmla="*/ 10 w 107"/>
                <a:gd name="T31" fmla="*/ 7 h 65"/>
                <a:gd name="T32" fmla="*/ 10 w 107"/>
                <a:gd name="T33" fmla="*/ 7 h 65"/>
                <a:gd name="T34" fmla="*/ 4 w 107"/>
                <a:gd name="T35" fmla="*/ 17 h 65"/>
                <a:gd name="T36" fmla="*/ 0 w 107"/>
                <a:gd name="T37" fmla="*/ 29 h 65"/>
                <a:gd name="T38" fmla="*/ 0 w 107"/>
                <a:gd name="T39" fmla="*/ 29 h 65"/>
                <a:gd name="T40" fmla="*/ 4 w 107"/>
                <a:gd name="T41" fmla="*/ 42 h 65"/>
                <a:gd name="T42" fmla="*/ 13 w 107"/>
                <a:gd name="T43" fmla="*/ 52 h 65"/>
                <a:gd name="T44" fmla="*/ 13 w 107"/>
                <a:gd name="T45" fmla="*/ 52 h 65"/>
                <a:gd name="T46" fmla="*/ 4 w 107"/>
                <a:gd name="T47" fmla="*/ 52 h 65"/>
                <a:gd name="T48" fmla="*/ 4 w 107"/>
                <a:gd name="T49" fmla="*/ 65 h 65"/>
                <a:gd name="T50" fmla="*/ 107 w 107"/>
                <a:gd name="T51" fmla="*/ 65 h 65"/>
                <a:gd name="T52" fmla="*/ 107 w 107"/>
                <a:gd name="T53" fmla="*/ 65 h 65"/>
                <a:gd name="T54" fmla="*/ 36 w 107"/>
                <a:gd name="T55" fmla="*/ 52 h 65"/>
                <a:gd name="T56" fmla="*/ 36 w 107"/>
                <a:gd name="T57" fmla="*/ 52 h 65"/>
                <a:gd name="T58" fmla="*/ 26 w 107"/>
                <a:gd name="T59" fmla="*/ 52 h 65"/>
                <a:gd name="T60" fmla="*/ 17 w 107"/>
                <a:gd name="T61" fmla="*/ 46 h 65"/>
                <a:gd name="T62" fmla="*/ 17 w 107"/>
                <a:gd name="T63" fmla="*/ 46 h 65"/>
                <a:gd name="T64" fmla="*/ 13 w 107"/>
                <a:gd name="T65" fmla="*/ 39 h 65"/>
                <a:gd name="T66" fmla="*/ 10 w 107"/>
                <a:gd name="T67" fmla="*/ 33 h 65"/>
                <a:gd name="T68" fmla="*/ 10 w 107"/>
                <a:gd name="T69" fmla="*/ 33 h 65"/>
                <a:gd name="T70" fmla="*/ 13 w 107"/>
                <a:gd name="T71" fmla="*/ 23 h 65"/>
                <a:gd name="T72" fmla="*/ 17 w 107"/>
                <a:gd name="T73" fmla="*/ 17 h 65"/>
                <a:gd name="T74" fmla="*/ 17 w 107"/>
                <a:gd name="T75" fmla="*/ 17 h 65"/>
                <a:gd name="T76" fmla="*/ 26 w 107"/>
                <a:gd name="T77" fmla="*/ 13 h 65"/>
                <a:gd name="T78" fmla="*/ 36 w 107"/>
                <a:gd name="T79" fmla="*/ 13 h 65"/>
                <a:gd name="T80" fmla="*/ 36 w 107"/>
                <a:gd name="T81" fmla="*/ 13 h 65"/>
                <a:gd name="T82" fmla="*/ 49 w 107"/>
                <a:gd name="T83" fmla="*/ 13 h 65"/>
                <a:gd name="T84" fmla="*/ 55 w 107"/>
                <a:gd name="T85" fmla="*/ 17 h 65"/>
                <a:gd name="T86" fmla="*/ 55 w 107"/>
                <a:gd name="T87" fmla="*/ 17 h 65"/>
                <a:gd name="T88" fmla="*/ 62 w 107"/>
                <a:gd name="T89" fmla="*/ 23 h 65"/>
                <a:gd name="T90" fmla="*/ 65 w 107"/>
                <a:gd name="T91" fmla="*/ 33 h 65"/>
                <a:gd name="T92" fmla="*/ 65 w 107"/>
                <a:gd name="T93" fmla="*/ 33 h 65"/>
                <a:gd name="T94" fmla="*/ 62 w 107"/>
                <a:gd name="T95" fmla="*/ 42 h 65"/>
                <a:gd name="T96" fmla="*/ 59 w 107"/>
                <a:gd name="T97" fmla="*/ 49 h 65"/>
                <a:gd name="T98" fmla="*/ 59 w 107"/>
                <a:gd name="T99" fmla="*/ 49 h 65"/>
                <a:gd name="T100" fmla="*/ 52 w 107"/>
                <a:gd name="T101" fmla="*/ 52 h 65"/>
                <a:gd name="T102" fmla="*/ 46 w 107"/>
                <a:gd name="T103" fmla="*/ 52 h 65"/>
                <a:gd name="T104" fmla="*/ 36 w 107"/>
                <a:gd name="T105" fmla="*/ 52 h 65"/>
                <a:gd name="T106" fmla="*/ 36 w 107"/>
                <a:gd name="T107" fmla="*/ 5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7" h="65">
                  <a:moveTo>
                    <a:pt x="107" y="65"/>
                  </a:moveTo>
                  <a:lnTo>
                    <a:pt x="107" y="52"/>
                  </a:lnTo>
                  <a:lnTo>
                    <a:pt x="62" y="52"/>
                  </a:lnTo>
                  <a:lnTo>
                    <a:pt x="62" y="52"/>
                  </a:lnTo>
                  <a:lnTo>
                    <a:pt x="62" y="52"/>
                  </a:lnTo>
                  <a:lnTo>
                    <a:pt x="72" y="46"/>
                  </a:lnTo>
                  <a:lnTo>
                    <a:pt x="75" y="33"/>
                  </a:lnTo>
                  <a:lnTo>
                    <a:pt x="75" y="33"/>
                  </a:lnTo>
                  <a:lnTo>
                    <a:pt x="72" y="20"/>
                  </a:lnTo>
                  <a:lnTo>
                    <a:pt x="65" y="7"/>
                  </a:lnTo>
                  <a:lnTo>
                    <a:pt x="65" y="7"/>
                  </a:lnTo>
                  <a:lnTo>
                    <a:pt x="5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3" y="0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4" y="17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4" y="42"/>
                  </a:lnTo>
                  <a:lnTo>
                    <a:pt x="13" y="52"/>
                  </a:lnTo>
                  <a:lnTo>
                    <a:pt x="13" y="52"/>
                  </a:lnTo>
                  <a:lnTo>
                    <a:pt x="4" y="52"/>
                  </a:lnTo>
                  <a:lnTo>
                    <a:pt x="4" y="65"/>
                  </a:lnTo>
                  <a:lnTo>
                    <a:pt x="107" y="65"/>
                  </a:lnTo>
                  <a:lnTo>
                    <a:pt x="107" y="65"/>
                  </a:lnTo>
                  <a:close/>
                  <a:moveTo>
                    <a:pt x="36" y="52"/>
                  </a:moveTo>
                  <a:lnTo>
                    <a:pt x="36" y="52"/>
                  </a:lnTo>
                  <a:lnTo>
                    <a:pt x="26" y="52"/>
                  </a:lnTo>
                  <a:lnTo>
                    <a:pt x="17" y="46"/>
                  </a:lnTo>
                  <a:lnTo>
                    <a:pt x="17" y="46"/>
                  </a:lnTo>
                  <a:lnTo>
                    <a:pt x="13" y="39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3" y="23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26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49" y="13"/>
                  </a:lnTo>
                  <a:lnTo>
                    <a:pt x="55" y="17"/>
                  </a:lnTo>
                  <a:lnTo>
                    <a:pt x="55" y="17"/>
                  </a:lnTo>
                  <a:lnTo>
                    <a:pt x="62" y="23"/>
                  </a:lnTo>
                  <a:lnTo>
                    <a:pt x="65" y="33"/>
                  </a:lnTo>
                  <a:lnTo>
                    <a:pt x="65" y="33"/>
                  </a:lnTo>
                  <a:lnTo>
                    <a:pt x="62" y="42"/>
                  </a:lnTo>
                  <a:lnTo>
                    <a:pt x="59" y="49"/>
                  </a:lnTo>
                  <a:lnTo>
                    <a:pt x="59" y="49"/>
                  </a:lnTo>
                  <a:lnTo>
                    <a:pt x="52" y="52"/>
                  </a:lnTo>
                  <a:lnTo>
                    <a:pt x="46" y="52"/>
                  </a:lnTo>
                  <a:lnTo>
                    <a:pt x="36" y="52"/>
                  </a:lnTo>
                  <a:lnTo>
                    <a:pt x="36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1615">
              <a:extLst>
                <a:ext uri="{FF2B5EF4-FFF2-40B4-BE49-F238E27FC236}">
                  <a16:creationId xmlns:a16="http://schemas.microsoft.com/office/drawing/2014/main" id="{C03529E7-FC8C-77EF-8178-4853EEB656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7975" y="6166304"/>
              <a:ext cx="119063" cy="96838"/>
            </a:xfrm>
            <a:custGeom>
              <a:avLst/>
              <a:gdLst>
                <a:gd name="T0" fmla="*/ 39 w 75"/>
                <a:gd name="T1" fmla="*/ 61 h 61"/>
                <a:gd name="T2" fmla="*/ 39 w 75"/>
                <a:gd name="T3" fmla="*/ 61 h 61"/>
                <a:gd name="T4" fmla="*/ 55 w 75"/>
                <a:gd name="T5" fmla="*/ 61 h 61"/>
                <a:gd name="T6" fmla="*/ 65 w 75"/>
                <a:gd name="T7" fmla="*/ 55 h 61"/>
                <a:gd name="T8" fmla="*/ 65 w 75"/>
                <a:gd name="T9" fmla="*/ 55 h 61"/>
                <a:gd name="T10" fmla="*/ 72 w 75"/>
                <a:gd name="T11" fmla="*/ 45 h 61"/>
                <a:gd name="T12" fmla="*/ 75 w 75"/>
                <a:gd name="T13" fmla="*/ 32 h 61"/>
                <a:gd name="T14" fmla="*/ 75 w 75"/>
                <a:gd name="T15" fmla="*/ 32 h 61"/>
                <a:gd name="T16" fmla="*/ 72 w 75"/>
                <a:gd name="T17" fmla="*/ 19 h 61"/>
                <a:gd name="T18" fmla="*/ 65 w 75"/>
                <a:gd name="T19" fmla="*/ 9 h 61"/>
                <a:gd name="T20" fmla="*/ 65 w 75"/>
                <a:gd name="T21" fmla="*/ 9 h 61"/>
                <a:gd name="T22" fmla="*/ 52 w 75"/>
                <a:gd name="T23" fmla="*/ 0 h 61"/>
                <a:gd name="T24" fmla="*/ 36 w 75"/>
                <a:gd name="T25" fmla="*/ 0 h 61"/>
                <a:gd name="T26" fmla="*/ 36 w 75"/>
                <a:gd name="T27" fmla="*/ 0 h 61"/>
                <a:gd name="T28" fmla="*/ 23 w 75"/>
                <a:gd name="T29" fmla="*/ 0 h 61"/>
                <a:gd name="T30" fmla="*/ 10 w 75"/>
                <a:gd name="T31" fmla="*/ 6 h 61"/>
                <a:gd name="T32" fmla="*/ 10 w 75"/>
                <a:gd name="T33" fmla="*/ 6 h 61"/>
                <a:gd name="T34" fmla="*/ 4 w 75"/>
                <a:gd name="T35" fmla="*/ 19 h 61"/>
                <a:gd name="T36" fmla="*/ 0 w 75"/>
                <a:gd name="T37" fmla="*/ 32 h 61"/>
                <a:gd name="T38" fmla="*/ 0 w 75"/>
                <a:gd name="T39" fmla="*/ 32 h 61"/>
                <a:gd name="T40" fmla="*/ 4 w 75"/>
                <a:gd name="T41" fmla="*/ 45 h 61"/>
                <a:gd name="T42" fmla="*/ 7 w 75"/>
                <a:gd name="T43" fmla="*/ 58 h 61"/>
                <a:gd name="T44" fmla="*/ 20 w 75"/>
                <a:gd name="T45" fmla="*/ 58 h 61"/>
                <a:gd name="T46" fmla="*/ 20 w 75"/>
                <a:gd name="T47" fmla="*/ 58 h 61"/>
                <a:gd name="T48" fmla="*/ 13 w 75"/>
                <a:gd name="T49" fmla="*/ 45 h 61"/>
                <a:gd name="T50" fmla="*/ 10 w 75"/>
                <a:gd name="T51" fmla="*/ 35 h 61"/>
                <a:gd name="T52" fmla="*/ 10 w 75"/>
                <a:gd name="T53" fmla="*/ 35 h 61"/>
                <a:gd name="T54" fmla="*/ 13 w 75"/>
                <a:gd name="T55" fmla="*/ 25 h 61"/>
                <a:gd name="T56" fmla="*/ 17 w 75"/>
                <a:gd name="T57" fmla="*/ 19 h 61"/>
                <a:gd name="T58" fmla="*/ 17 w 75"/>
                <a:gd name="T59" fmla="*/ 19 h 61"/>
                <a:gd name="T60" fmla="*/ 23 w 75"/>
                <a:gd name="T61" fmla="*/ 12 h 61"/>
                <a:gd name="T62" fmla="*/ 36 w 75"/>
                <a:gd name="T63" fmla="*/ 12 h 61"/>
                <a:gd name="T64" fmla="*/ 36 w 75"/>
                <a:gd name="T65" fmla="*/ 61 h 61"/>
                <a:gd name="T66" fmla="*/ 39 w 75"/>
                <a:gd name="T67" fmla="*/ 61 h 61"/>
                <a:gd name="T68" fmla="*/ 39 w 75"/>
                <a:gd name="T69" fmla="*/ 61 h 61"/>
                <a:gd name="T70" fmla="*/ 46 w 75"/>
                <a:gd name="T71" fmla="*/ 12 h 61"/>
                <a:gd name="T72" fmla="*/ 46 w 75"/>
                <a:gd name="T73" fmla="*/ 12 h 61"/>
                <a:gd name="T74" fmla="*/ 52 w 75"/>
                <a:gd name="T75" fmla="*/ 12 h 61"/>
                <a:gd name="T76" fmla="*/ 59 w 75"/>
                <a:gd name="T77" fmla="*/ 19 h 61"/>
                <a:gd name="T78" fmla="*/ 59 w 75"/>
                <a:gd name="T79" fmla="*/ 19 h 61"/>
                <a:gd name="T80" fmla="*/ 62 w 75"/>
                <a:gd name="T81" fmla="*/ 25 h 61"/>
                <a:gd name="T82" fmla="*/ 65 w 75"/>
                <a:gd name="T83" fmla="*/ 32 h 61"/>
                <a:gd name="T84" fmla="*/ 65 w 75"/>
                <a:gd name="T85" fmla="*/ 32 h 61"/>
                <a:gd name="T86" fmla="*/ 62 w 75"/>
                <a:gd name="T87" fmla="*/ 38 h 61"/>
                <a:gd name="T88" fmla="*/ 59 w 75"/>
                <a:gd name="T89" fmla="*/ 45 h 61"/>
                <a:gd name="T90" fmla="*/ 59 w 75"/>
                <a:gd name="T91" fmla="*/ 45 h 61"/>
                <a:gd name="T92" fmla="*/ 52 w 75"/>
                <a:gd name="T93" fmla="*/ 48 h 61"/>
                <a:gd name="T94" fmla="*/ 46 w 75"/>
                <a:gd name="T95" fmla="*/ 48 h 61"/>
                <a:gd name="T96" fmla="*/ 46 w 75"/>
                <a:gd name="T97" fmla="*/ 12 h 61"/>
                <a:gd name="T98" fmla="*/ 46 w 75"/>
                <a:gd name="T99" fmla="*/ 1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5" h="61">
                  <a:moveTo>
                    <a:pt x="39" y="61"/>
                  </a:moveTo>
                  <a:lnTo>
                    <a:pt x="39" y="61"/>
                  </a:lnTo>
                  <a:lnTo>
                    <a:pt x="55" y="61"/>
                  </a:lnTo>
                  <a:lnTo>
                    <a:pt x="65" y="55"/>
                  </a:lnTo>
                  <a:lnTo>
                    <a:pt x="65" y="55"/>
                  </a:lnTo>
                  <a:lnTo>
                    <a:pt x="72" y="45"/>
                  </a:lnTo>
                  <a:lnTo>
                    <a:pt x="75" y="32"/>
                  </a:lnTo>
                  <a:lnTo>
                    <a:pt x="75" y="32"/>
                  </a:lnTo>
                  <a:lnTo>
                    <a:pt x="72" y="19"/>
                  </a:lnTo>
                  <a:lnTo>
                    <a:pt x="65" y="9"/>
                  </a:lnTo>
                  <a:lnTo>
                    <a:pt x="65" y="9"/>
                  </a:lnTo>
                  <a:lnTo>
                    <a:pt x="5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3" y="0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4" y="1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" y="45"/>
                  </a:lnTo>
                  <a:lnTo>
                    <a:pt x="7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13" y="45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13" y="25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23" y="12"/>
                  </a:lnTo>
                  <a:lnTo>
                    <a:pt x="36" y="12"/>
                  </a:lnTo>
                  <a:lnTo>
                    <a:pt x="36" y="61"/>
                  </a:lnTo>
                  <a:lnTo>
                    <a:pt x="39" y="61"/>
                  </a:lnTo>
                  <a:lnTo>
                    <a:pt x="39" y="61"/>
                  </a:lnTo>
                  <a:close/>
                  <a:moveTo>
                    <a:pt x="46" y="12"/>
                  </a:moveTo>
                  <a:lnTo>
                    <a:pt x="46" y="12"/>
                  </a:lnTo>
                  <a:lnTo>
                    <a:pt x="52" y="12"/>
                  </a:lnTo>
                  <a:lnTo>
                    <a:pt x="59" y="19"/>
                  </a:lnTo>
                  <a:lnTo>
                    <a:pt x="59" y="19"/>
                  </a:lnTo>
                  <a:lnTo>
                    <a:pt x="62" y="25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2" y="38"/>
                  </a:lnTo>
                  <a:lnTo>
                    <a:pt x="59" y="45"/>
                  </a:lnTo>
                  <a:lnTo>
                    <a:pt x="59" y="45"/>
                  </a:lnTo>
                  <a:lnTo>
                    <a:pt x="52" y="48"/>
                  </a:lnTo>
                  <a:lnTo>
                    <a:pt x="46" y="48"/>
                  </a:lnTo>
                  <a:lnTo>
                    <a:pt x="46" y="12"/>
                  </a:lnTo>
                  <a:lnTo>
                    <a:pt x="46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1616">
              <a:extLst>
                <a:ext uri="{FF2B5EF4-FFF2-40B4-BE49-F238E27FC236}">
                  <a16:creationId xmlns:a16="http://schemas.microsoft.com/office/drawing/2014/main" id="{180DD8AA-9450-8A1E-9D3E-C2EF072FBD7C}"/>
                </a:ext>
              </a:extLst>
            </p:cNvPr>
            <p:cNvSpPr/>
            <p:nvPr/>
          </p:nvSpPr>
          <p:spPr bwMode="auto">
            <a:xfrm>
              <a:off x="1584325" y="6288542"/>
              <a:ext cx="112713" cy="61913"/>
            </a:xfrm>
            <a:custGeom>
              <a:avLst/>
              <a:gdLst>
                <a:gd name="T0" fmla="*/ 68 w 71"/>
                <a:gd name="T1" fmla="*/ 39 h 39"/>
                <a:gd name="T2" fmla="*/ 68 w 71"/>
                <a:gd name="T3" fmla="*/ 39 h 39"/>
                <a:gd name="T4" fmla="*/ 71 w 71"/>
                <a:gd name="T5" fmla="*/ 33 h 39"/>
                <a:gd name="T6" fmla="*/ 71 w 71"/>
                <a:gd name="T7" fmla="*/ 33 h 39"/>
                <a:gd name="T8" fmla="*/ 68 w 71"/>
                <a:gd name="T9" fmla="*/ 26 h 39"/>
                <a:gd name="T10" fmla="*/ 64 w 71"/>
                <a:gd name="T11" fmla="*/ 23 h 39"/>
                <a:gd name="T12" fmla="*/ 55 w 71"/>
                <a:gd name="T13" fmla="*/ 13 h 39"/>
                <a:gd name="T14" fmla="*/ 55 w 71"/>
                <a:gd name="T15" fmla="*/ 13 h 39"/>
                <a:gd name="T16" fmla="*/ 68 w 71"/>
                <a:gd name="T17" fmla="*/ 13 h 39"/>
                <a:gd name="T18" fmla="*/ 68 w 71"/>
                <a:gd name="T19" fmla="*/ 0 h 39"/>
                <a:gd name="T20" fmla="*/ 0 w 71"/>
                <a:gd name="T21" fmla="*/ 0 h 39"/>
                <a:gd name="T22" fmla="*/ 0 w 71"/>
                <a:gd name="T23" fmla="*/ 13 h 39"/>
                <a:gd name="T24" fmla="*/ 35 w 71"/>
                <a:gd name="T25" fmla="*/ 13 h 39"/>
                <a:gd name="T26" fmla="*/ 35 w 71"/>
                <a:gd name="T27" fmla="*/ 13 h 39"/>
                <a:gd name="T28" fmla="*/ 45 w 71"/>
                <a:gd name="T29" fmla="*/ 16 h 39"/>
                <a:gd name="T30" fmla="*/ 51 w 71"/>
                <a:gd name="T31" fmla="*/ 20 h 39"/>
                <a:gd name="T32" fmla="*/ 51 w 71"/>
                <a:gd name="T33" fmla="*/ 20 h 39"/>
                <a:gd name="T34" fmla="*/ 58 w 71"/>
                <a:gd name="T35" fmla="*/ 23 h 39"/>
                <a:gd name="T36" fmla="*/ 58 w 71"/>
                <a:gd name="T37" fmla="*/ 29 h 39"/>
                <a:gd name="T38" fmla="*/ 58 w 71"/>
                <a:gd name="T39" fmla="*/ 29 h 39"/>
                <a:gd name="T40" fmla="*/ 55 w 71"/>
                <a:gd name="T41" fmla="*/ 39 h 39"/>
                <a:gd name="T42" fmla="*/ 68 w 71"/>
                <a:gd name="T43" fmla="*/ 39 h 39"/>
                <a:gd name="T44" fmla="*/ 68 w 71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1" h="39">
                  <a:moveTo>
                    <a:pt x="68" y="39"/>
                  </a:moveTo>
                  <a:lnTo>
                    <a:pt x="68" y="39"/>
                  </a:lnTo>
                  <a:lnTo>
                    <a:pt x="71" y="33"/>
                  </a:lnTo>
                  <a:lnTo>
                    <a:pt x="71" y="33"/>
                  </a:lnTo>
                  <a:lnTo>
                    <a:pt x="68" y="26"/>
                  </a:lnTo>
                  <a:lnTo>
                    <a:pt x="64" y="23"/>
                  </a:lnTo>
                  <a:lnTo>
                    <a:pt x="55" y="13"/>
                  </a:lnTo>
                  <a:lnTo>
                    <a:pt x="55" y="13"/>
                  </a:lnTo>
                  <a:lnTo>
                    <a:pt x="68" y="13"/>
                  </a:lnTo>
                  <a:lnTo>
                    <a:pt x="68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45" y="16"/>
                  </a:lnTo>
                  <a:lnTo>
                    <a:pt x="51" y="20"/>
                  </a:lnTo>
                  <a:lnTo>
                    <a:pt x="51" y="20"/>
                  </a:lnTo>
                  <a:lnTo>
                    <a:pt x="58" y="23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5" y="39"/>
                  </a:lnTo>
                  <a:lnTo>
                    <a:pt x="68" y="39"/>
                  </a:lnTo>
                  <a:lnTo>
                    <a:pt x="68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1617">
              <a:extLst>
                <a:ext uri="{FF2B5EF4-FFF2-40B4-BE49-F238E27FC236}">
                  <a16:creationId xmlns:a16="http://schemas.microsoft.com/office/drawing/2014/main" id="{B9841E54-0F4A-1D74-143A-D307E7CF058B}"/>
                </a:ext>
              </a:extLst>
            </p:cNvPr>
            <p:cNvSpPr/>
            <p:nvPr/>
          </p:nvSpPr>
          <p:spPr bwMode="auto">
            <a:xfrm>
              <a:off x="2700338" y="4154942"/>
              <a:ext cx="554038" cy="2328863"/>
            </a:xfrm>
            <a:custGeom>
              <a:avLst/>
              <a:gdLst>
                <a:gd name="T0" fmla="*/ 0 w 349"/>
                <a:gd name="T1" fmla="*/ 130 h 1467"/>
                <a:gd name="T2" fmla="*/ 0 w 349"/>
                <a:gd name="T3" fmla="*/ 130 h 1467"/>
                <a:gd name="T4" fmla="*/ 3 w 349"/>
                <a:gd name="T5" fmla="*/ 104 h 1467"/>
                <a:gd name="T6" fmla="*/ 9 w 349"/>
                <a:gd name="T7" fmla="*/ 81 h 1467"/>
                <a:gd name="T8" fmla="*/ 22 w 349"/>
                <a:gd name="T9" fmla="*/ 58 h 1467"/>
                <a:gd name="T10" fmla="*/ 38 w 349"/>
                <a:gd name="T11" fmla="*/ 39 h 1467"/>
                <a:gd name="T12" fmla="*/ 58 w 349"/>
                <a:gd name="T13" fmla="*/ 23 h 1467"/>
                <a:gd name="T14" fmla="*/ 81 w 349"/>
                <a:gd name="T15" fmla="*/ 10 h 1467"/>
                <a:gd name="T16" fmla="*/ 103 w 349"/>
                <a:gd name="T17" fmla="*/ 3 h 1467"/>
                <a:gd name="T18" fmla="*/ 129 w 349"/>
                <a:gd name="T19" fmla="*/ 0 h 1467"/>
                <a:gd name="T20" fmla="*/ 220 w 349"/>
                <a:gd name="T21" fmla="*/ 0 h 1467"/>
                <a:gd name="T22" fmla="*/ 220 w 349"/>
                <a:gd name="T23" fmla="*/ 0 h 1467"/>
                <a:gd name="T24" fmla="*/ 246 w 349"/>
                <a:gd name="T25" fmla="*/ 3 h 1467"/>
                <a:gd name="T26" fmla="*/ 268 w 349"/>
                <a:gd name="T27" fmla="*/ 10 h 1467"/>
                <a:gd name="T28" fmla="*/ 291 w 349"/>
                <a:gd name="T29" fmla="*/ 23 h 1467"/>
                <a:gd name="T30" fmla="*/ 311 w 349"/>
                <a:gd name="T31" fmla="*/ 39 h 1467"/>
                <a:gd name="T32" fmla="*/ 327 w 349"/>
                <a:gd name="T33" fmla="*/ 58 h 1467"/>
                <a:gd name="T34" fmla="*/ 340 w 349"/>
                <a:gd name="T35" fmla="*/ 81 h 1467"/>
                <a:gd name="T36" fmla="*/ 346 w 349"/>
                <a:gd name="T37" fmla="*/ 104 h 1467"/>
                <a:gd name="T38" fmla="*/ 349 w 349"/>
                <a:gd name="T39" fmla="*/ 130 h 1467"/>
                <a:gd name="T40" fmla="*/ 349 w 349"/>
                <a:gd name="T41" fmla="*/ 1338 h 1467"/>
                <a:gd name="T42" fmla="*/ 349 w 349"/>
                <a:gd name="T43" fmla="*/ 1338 h 1467"/>
                <a:gd name="T44" fmla="*/ 346 w 349"/>
                <a:gd name="T45" fmla="*/ 1367 h 1467"/>
                <a:gd name="T46" fmla="*/ 340 w 349"/>
                <a:gd name="T47" fmla="*/ 1390 h 1467"/>
                <a:gd name="T48" fmla="*/ 327 w 349"/>
                <a:gd name="T49" fmla="*/ 1412 h 1467"/>
                <a:gd name="T50" fmla="*/ 311 w 349"/>
                <a:gd name="T51" fmla="*/ 1432 h 1467"/>
                <a:gd name="T52" fmla="*/ 291 w 349"/>
                <a:gd name="T53" fmla="*/ 1448 h 1467"/>
                <a:gd name="T54" fmla="*/ 268 w 349"/>
                <a:gd name="T55" fmla="*/ 1458 h 1467"/>
                <a:gd name="T56" fmla="*/ 246 w 349"/>
                <a:gd name="T57" fmla="*/ 1467 h 1467"/>
                <a:gd name="T58" fmla="*/ 220 w 349"/>
                <a:gd name="T59" fmla="*/ 1467 h 1467"/>
                <a:gd name="T60" fmla="*/ 129 w 349"/>
                <a:gd name="T61" fmla="*/ 1467 h 1467"/>
                <a:gd name="T62" fmla="*/ 129 w 349"/>
                <a:gd name="T63" fmla="*/ 1467 h 1467"/>
                <a:gd name="T64" fmla="*/ 103 w 349"/>
                <a:gd name="T65" fmla="*/ 1467 h 1467"/>
                <a:gd name="T66" fmla="*/ 81 w 349"/>
                <a:gd name="T67" fmla="*/ 1458 h 1467"/>
                <a:gd name="T68" fmla="*/ 58 w 349"/>
                <a:gd name="T69" fmla="*/ 1448 h 1467"/>
                <a:gd name="T70" fmla="*/ 38 w 349"/>
                <a:gd name="T71" fmla="*/ 1432 h 1467"/>
                <a:gd name="T72" fmla="*/ 22 w 349"/>
                <a:gd name="T73" fmla="*/ 1412 h 1467"/>
                <a:gd name="T74" fmla="*/ 9 w 349"/>
                <a:gd name="T75" fmla="*/ 1390 h 1467"/>
                <a:gd name="T76" fmla="*/ 3 w 349"/>
                <a:gd name="T77" fmla="*/ 1367 h 1467"/>
                <a:gd name="T78" fmla="*/ 0 w 349"/>
                <a:gd name="T79" fmla="*/ 1338 h 1467"/>
                <a:gd name="T80" fmla="*/ 0 w 349"/>
                <a:gd name="T81" fmla="*/ 130 h 1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9" h="1467">
                  <a:moveTo>
                    <a:pt x="0" y="130"/>
                  </a:moveTo>
                  <a:lnTo>
                    <a:pt x="0" y="130"/>
                  </a:lnTo>
                  <a:lnTo>
                    <a:pt x="3" y="104"/>
                  </a:lnTo>
                  <a:lnTo>
                    <a:pt x="9" y="81"/>
                  </a:lnTo>
                  <a:lnTo>
                    <a:pt x="22" y="58"/>
                  </a:lnTo>
                  <a:lnTo>
                    <a:pt x="38" y="39"/>
                  </a:lnTo>
                  <a:lnTo>
                    <a:pt x="58" y="23"/>
                  </a:lnTo>
                  <a:lnTo>
                    <a:pt x="81" y="10"/>
                  </a:lnTo>
                  <a:lnTo>
                    <a:pt x="103" y="3"/>
                  </a:lnTo>
                  <a:lnTo>
                    <a:pt x="129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46" y="3"/>
                  </a:lnTo>
                  <a:lnTo>
                    <a:pt x="268" y="10"/>
                  </a:lnTo>
                  <a:lnTo>
                    <a:pt x="291" y="23"/>
                  </a:lnTo>
                  <a:lnTo>
                    <a:pt x="311" y="39"/>
                  </a:lnTo>
                  <a:lnTo>
                    <a:pt x="327" y="58"/>
                  </a:lnTo>
                  <a:lnTo>
                    <a:pt x="340" y="81"/>
                  </a:lnTo>
                  <a:lnTo>
                    <a:pt x="346" y="104"/>
                  </a:lnTo>
                  <a:lnTo>
                    <a:pt x="349" y="130"/>
                  </a:lnTo>
                  <a:lnTo>
                    <a:pt x="349" y="1338"/>
                  </a:lnTo>
                  <a:lnTo>
                    <a:pt x="349" y="1338"/>
                  </a:lnTo>
                  <a:lnTo>
                    <a:pt x="346" y="1367"/>
                  </a:lnTo>
                  <a:lnTo>
                    <a:pt x="340" y="1390"/>
                  </a:lnTo>
                  <a:lnTo>
                    <a:pt x="327" y="1412"/>
                  </a:lnTo>
                  <a:lnTo>
                    <a:pt x="311" y="1432"/>
                  </a:lnTo>
                  <a:lnTo>
                    <a:pt x="291" y="1448"/>
                  </a:lnTo>
                  <a:lnTo>
                    <a:pt x="268" y="1458"/>
                  </a:lnTo>
                  <a:lnTo>
                    <a:pt x="246" y="1467"/>
                  </a:lnTo>
                  <a:lnTo>
                    <a:pt x="220" y="1467"/>
                  </a:lnTo>
                  <a:lnTo>
                    <a:pt x="129" y="1467"/>
                  </a:lnTo>
                  <a:lnTo>
                    <a:pt x="129" y="1467"/>
                  </a:lnTo>
                  <a:lnTo>
                    <a:pt x="103" y="1467"/>
                  </a:lnTo>
                  <a:lnTo>
                    <a:pt x="81" y="1458"/>
                  </a:lnTo>
                  <a:lnTo>
                    <a:pt x="58" y="1448"/>
                  </a:lnTo>
                  <a:lnTo>
                    <a:pt x="38" y="1432"/>
                  </a:lnTo>
                  <a:lnTo>
                    <a:pt x="22" y="1412"/>
                  </a:lnTo>
                  <a:lnTo>
                    <a:pt x="9" y="1390"/>
                  </a:lnTo>
                  <a:lnTo>
                    <a:pt x="3" y="1367"/>
                  </a:lnTo>
                  <a:lnTo>
                    <a:pt x="0" y="1338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B3D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1618">
              <a:extLst>
                <a:ext uri="{FF2B5EF4-FFF2-40B4-BE49-F238E27FC236}">
                  <a16:creationId xmlns:a16="http://schemas.microsoft.com/office/drawing/2014/main" id="{E1BAD4D7-3356-0A64-7377-0012BDFE5944}"/>
                </a:ext>
              </a:extLst>
            </p:cNvPr>
            <p:cNvSpPr/>
            <p:nvPr/>
          </p:nvSpPr>
          <p:spPr bwMode="auto">
            <a:xfrm>
              <a:off x="2700338" y="4154942"/>
              <a:ext cx="554038" cy="2328863"/>
            </a:xfrm>
            <a:custGeom>
              <a:avLst/>
              <a:gdLst>
                <a:gd name="T0" fmla="*/ 0 w 349"/>
                <a:gd name="T1" fmla="*/ 130 h 1467"/>
                <a:gd name="T2" fmla="*/ 0 w 349"/>
                <a:gd name="T3" fmla="*/ 130 h 1467"/>
                <a:gd name="T4" fmla="*/ 3 w 349"/>
                <a:gd name="T5" fmla="*/ 104 h 1467"/>
                <a:gd name="T6" fmla="*/ 9 w 349"/>
                <a:gd name="T7" fmla="*/ 81 h 1467"/>
                <a:gd name="T8" fmla="*/ 22 w 349"/>
                <a:gd name="T9" fmla="*/ 58 h 1467"/>
                <a:gd name="T10" fmla="*/ 38 w 349"/>
                <a:gd name="T11" fmla="*/ 39 h 1467"/>
                <a:gd name="T12" fmla="*/ 58 w 349"/>
                <a:gd name="T13" fmla="*/ 23 h 1467"/>
                <a:gd name="T14" fmla="*/ 81 w 349"/>
                <a:gd name="T15" fmla="*/ 10 h 1467"/>
                <a:gd name="T16" fmla="*/ 103 w 349"/>
                <a:gd name="T17" fmla="*/ 3 h 1467"/>
                <a:gd name="T18" fmla="*/ 129 w 349"/>
                <a:gd name="T19" fmla="*/ 0 h 1467"/>
                <a:gd name="T20" fmla="*/ 220 w 349"/>
                <a:gd name="T21" fmla="*/ 0 h 1467"/>
                <a:gd name="T22" fmla="*/ 220 w 349"/>
                <a:gd name="T23" fmla="*/ 0 h 1467"/>
                <a:gd name="T24" fmla="*/ 246 w 349"/>
                <a:gd name="T25" fmla="*/ 3 h 1467"/>
                <a:gd name="T26" fmla="*/ 268 w 349"/>
                <a:gd name="T27" fmla="*/ 10 h 1467"/>
                <a:gd name="T28" fmla="*/ 291 w 349"/>
                <a:gd name="T29" fmla="*/ 23 h 1467"/>
                <a:gd name="T30" fmla="*/ 311 w 349"/>
                <a:gd name="T31" fmla="*/ 39 h 1467"/>
                <a:gd name="T32" fmla="*/ 327 w 349"/>
                <a:gd name="T33" fmla="*/ 58 h 1467"/>
                <a:gd name="T34" fmla="*/ 340 w 349"/>
                <a:gd name="T35" fmla="*/ 81 h 1467"/>
                <a:gd name="T36" fmla="*/ 346 w 349"/>
                <a:gd name="T37" fmla="*/ 104 h 1467"/>
                <a:gd name="T38" fmla="*/ 349 w 349"/>
                <a:gd name="T39" fmla="*/ 130 h 1467"/>
                <a:gd name="T40" fmla="*/ 349 w 349"/>
                <a:gd name="T41" fmla="*/ 1338 h 1467"/>
                <a:gd name="T42" fmla="*/ 349 w 349"/>
                <a:gd name="T43" fmla="*/ 1338 h 1467"/>
                <a:gd name="T44" fmla="*/ 346 w 349"/>
                <a:gd name="T45" fmla="*/ 1367 h 1467"/>
                <a:gd name="T46" fmla="*/ 340 w 349"/>
                <a:gd name="T47" fmla="*/ 1390 h 1467"/>
                <a:gd name="T48" fmla="*/ 327 w 349"/>
                <a:gd name="T49" fmla="*/ 1412 h 1467"/>
                <a:gd name="T50" fmla="*/ 311 w 349"/>
                <a:gd name="T51" fmla="*/ 1432 h 1467"/>
                <a:gd name="T52" fmla="*/ 291 w 349"/>
                <a:gd name="T53" fmla="*/ 1448 h 1467"/>
                <a:gd name="T54" fmla="*/ 268 w 349"/>
                <a:gd name="T55" fmla="*/ 1458 h 1467"/>
                <a:gd name="T56" fmla="*/ 246 w 349"/>
                <a:gd name="T57" fmla="*/ 1467 h 1467"/>
                <a:gd name="T58" fmla="*/ 220 w 349"/>
                <a:gd name="T59" fmla="*/ 1467 h 1467"/>
                <a:gd name="T60" fmla="*/ 129 w 349"/>
                <a:gd name="T61" fmla="*/ 1467 h 1467"/>
                <a:gd name="T62" fmla="*/ 129 w 349"/>
                <a:gd name="T63" fmla="*/ 1467 h 1467"/>
                <a:gd name="T64" fmla="*/ 103 w 349"/>
                <a:gd name="T65" fmla="*/ 1467 h 1467"/>
                <a:gd name="T66" fmla="*/ 81 w 349"/>
                <a:gd name="T67" fmla="*/ 1458 h 1467"/>
                <a:gd name="T68" fmla="*/ 58 w 349"/>
                <a:gd name="T69" fmla="*/ 1448 h 1467"/>
                <a:gd name="T70" fmla="*/ 38 w 349"/>
                <a:gd name="T71" fmla="*/ 1432 h 1467"/>
                <a:gd name="T72" fmla="*/ 22 w 349"/>
                <a:gd name="T73" fmla="*/ 1412 h 1467"/>
                <a:gd name="T74" fmla="*/ 9 w 349"/>
                <a:gd name="T75" fmla="*/ 1390 h 1467"/>
                <a:gd name="T76" fmla="*/ 3 w 349"/>
                <a:gd name="T77" fmla="*/ 1367 h 1467"/>
                <a:gd name="T78" fmla="*/ 0 w 349"/>
                <a:gd name="T79" fmla="*/ 1338 h 1467"/>
                <a:gd name="T80" fmla="*/ 0 w 349"/>
                <a:gd name="T81" fmla="*/ 130 h 1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9" h="1467">
                  <a:moveTo>
                    <a:pt x="0" y="130"/>
                  </a:moveTo>
                  <a:lnTo>
                    <a:pt x="0" y="130"/>
                  </a:lnTo>
                  <a:lnTo>
                    <a:pt x="3" y="104"/>
                  </a:lnTo>
                  <a:lnTo>
                    <a:pt x="9" y="81"/>
                  </a:lnTo>
                  <a:lnTo>
                    <a:pt x="22" y="58"/>
                  </a:lnTo>
                  <a:lnTo>
                    <a:pt x="38" y="39"/>
                  </a:lnTo>
                  <a:lnTo>
                    <a:pt x="58" y="23"/>
                  </a:lnTo>
                  <a:lnTo>
                    <a:pt x="81" y="10"/>
                  </a:lnTo>
                  <a:lnTo>
                    <a:pt x="103" y="3"/>
                  </a:lnTo>
                  <a:lnTo>
                    <a:pt x="129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46" y="3"/>
                  </a:lnTo>
                  <a:lnTo>
                    <a:pt x="268" y="10"/>
                  </a:lnTo>
                  <a:lnTo>
                    <a:pt x="291" y="23"/>
                  </a:lnTo>
                  <a:lnTo>
                    <a:pt x="311" y="39"/>
                  </a:lnTo>
                  <a:lnTo>
                    <a:pt x="327" y="58"/>
                  </a:lnTo>
                  <a:lnTo>
                    <a:pt x="340" y="81"/>
                  </a:lnTo>
                  <a:lnTo>
                    <a:pt x="346" y="104"/>
                  </a:lnTo>
                  <a:lnTo>
                    <a:pt x="349" y="130"/>
                  </a:lnTo>
                  <a:lnTo>
                    <a:pt x="349" y="1338"/>
                  </a:lnTo>
                  <a:lnTo>
                    <a:pt x="349" y="1338"/>
                  </a:lnTo>
                  <a:lnTo>
                    <a:pt x="346" y="1367"/>
                  </a:lnTo>
                  <a:lnTo>
                    <a:pt x="340" y="1390"/>
                  </a:lnTo>
                  <a:lnTo>
                    <a:pt x="327" y="1412"/>
                  </a:lnTo>
                  <a:lnTo>
                    <a:pt x="311" y="1432"/>
                  </a:lnTo>
                  <a:lnTo>
                    <a:pt x="291" y="1448"/>
                  </a:lnTo>
                  <a:lnTo>
                    <a:pt x="268" y="1458"/>
                  </a:lnTo>
                  <a:lnTo>
                    <a:pt x="246" y="1467"/>
                  </a:lnTo>
                  <a:lnTo>
                    <a:pt x="220" y="1467"/>
                  </a:lnTo>
                  <a:lnTo>
                    <a:pt x="129" y="1467"/>
                  </a:lnTo>
                  <a:lnTo>
                    <a:pt x="129" y="1467"/>
                  </a:lnTo>
                  <a:lnTo>
                    <a:pt x="103" y="1467"/>
                  </a:lnTo>
                  <a:lnTo>
                    <a:pt x="81" y="1458"/>
                  </a:lnTo>
                  <a:lnTo>
                    <a:pt x="58" y="1448"/>
                  </a:lnTo>
                  <a:lnTo>
                    <a:pt x="38" y="1432"/>
                  </a:lnTo>
                  <a:lnTo>
                    <a:pt x="22" y="1412"/>
                  </a:lnTo>
                  <a:lnTo>
                    <a:pt x="9" y="1390"/>
                  </a:lnTo>
                  <a:lnTo>
                    <a:pt x="3" y="1367"/>
                  </a:lnTo>
                  <a:lnTo>
                    <a:pt x="0" y="1338"/>
                  </a:lnTo>
                  <a:lnTo>
                    <a:pt x="0" y="130"/>
                  </a:lnTo>
                  <a:close/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1619">
              <a:extLst>
                <a:ext uri="{FF2B5EF4-FFF2-40B4-BE49-F238E27FC236}">
                  <a16:creationId xmlns:a16="http://schemas.microsoft.com/office/drawing/2014/main" id="{61475CD2-7364-E1B7-D551-360151019152}"/>
                </a:ext>
              </a:extLst>
            </p:cNvPr>
            <p:cNvSpPr/>
            <p:nvPr/>
          </p:nvSpPr>
          <p:spPr bwMode="auto">
            <a:xfrm>
              <a:off x="2909888" y="4283529"/>
              <a:ext cx="160338" cy="112713"/>
            </a:xfrm>
            <a:custGeom>
              <a:avLst/>
              <a:gdLst>
                <a:gd name="T0" fmla="*/ 101 w 101"/>
                <a:gd name="T1" fmla="*/ 71 h 71"/>
                <a:gd name="T2" fmla="*/ 101 w 101"/>
                <a:gd name="T3" fmla="*/ 0 h 71"/>
                <a:gd name="T4" fmla="*/ 88 w 101"/>
                <a:gd name="T5" fmla="*/ 0 h 71"/>
                <a:gd name="T6" fmla="*/ 88 w 101"/>
                <a:gd name="T7" fmla="*/ 29 h 71"/>
                <a:gd name="T8" fmla="*/ 0 w 101"/>
                <a:gd name="T9" fmla="*/ 29 h 71"/>
                <a:gd name="T10" fmla="*/ 0 w 101"/>
                <a:gd name="T11" fmla="*/ 42 h 71"/>
                <a:gd name="T12" fmla="*/ 88 w 101"/>
                <a:gd name="T13" fmla="*/ 42 h 71"/>
                <a:gd name="T14" fmla="*/ 88 w 101"/>
                <a:gd name="T15" fmla="*/ 71 h 71"/>
                <a:gd name="T16" fmla="*/ 101 w 101"/>
                <a:gd name="T17" fmla="*/ 71 h 71"/>
                <a:gd name="T18" fmla="*/ 101 w 101"/>
                <a:gd name="T19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1" h="71">
                  <a:moveTo>
                    <a:pt x="101" y="71"/>
                  </a:moveTo>
                  <a:lnTo>
                    <a:pt x="101" y="0"/>
                  </a:lnTo>
                  <a:lnTo>
                    <a:pt x="88" y="0"/>
                  </a:lnTo>
                  <a:lnTo>
                    <a:pt x="88" y="29"/>
                  </a:lnTo>
                  <a:lnTo>
                    <a:pt x="0" y="29"/>
                  </a:lnTo>
                  <a:lnTo>
                    <a:pt x="0" y="42"/>
                  </a:lnTo>
                  <a:lnTo>
                    <a:pt x="88" y="42"/>
                  </a:lnTo>
                  <a:lnTo>
                    <a:pt x="88" y="71"/>
                  </a:lnTo>
                  <a:lnTo>
                    <a:pt x="101" y="71"/>
                  </a:lnTo>
                  <a:lnTo>
                    <a:pt x="101" y="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1620">
              <a:extLst>
                <a:ext uri="{FF2B5EF4-FFF2-40B4-BE49-F238E27FC236}">
                  <a16:creationId xmlns:a16="http://schemas.microsoft.com/office/drawing/2014/main" id="{D2949CE6-5195-2D7C-DF66-75430D1F725E}"/>
                </a:ext>
              </a:extLst>
            </p:cNvPr>
            <p:cNvSpPr/>
            <p:nvPr/>
          </p:nvSpPr>
          <p:spPr bwMode="auto">
            <a:xfrm>
              <a:off x="2909888" y="4396242"/>
              <a:ext cx="114300" cy="61913"/>
            </a:xfrm>
            <a:custGeom>
              <a:avLst/>
              <a:gdLst>
                <a:gd name="T0" fmla="*/ 72 w 72"/>
                <a:gd name="T1" fmla="*/ 39 h 39"/>
                <a:gd name="T2" fmla="*/ 72 w 72"/>
                <a:gd name="T3" fmla="*/ 39 h 39"/>
                <a:gd name="T4" fmla="*/ 72 w 72"/>
                <a:gd name="T5" fmla="*/ 33 h 39"/>
                <a:gd name="T6" fmla="*/ 72 w 72"/>
                <a:gd name="T7" fmla="*/ 33 h 39"/>
                <a:gd name="T8" fmla="*/ 72 w 72"/>
                <a:gd name="T9" fmla="*/ 26 h 39"/>
                <a:gd name="T10" fmla="*/ 68 w 72"/>
                <a:gd name="T11" fmla="*/ 23 h 39"/>
                <a:gd name="T12" fmla="*/ 55 w 72"/>
                <a:gd name="T13" fmla="*/ 16 h 39"/>
                <a:gd name="T14" fmla="*/ 55 w 72"/>
                <a:gd name="T15" fmla="*/ 13 h 39"/>
                <a:gd name="T16" fmla="*/ 72 w 72"/>
                <a:gd name="T17" fmla="*/ 13 h 39"/>
                <a:gd name="T18" fmla="*/ 72 w 72"/>
                <a:gd name="T19" fmla="*/ 3 h 39"/>
                <a:gd name="T20" fmla="*/ 0 w 72"/>
                <a:gd name="T21" fmla="*/ 0 h 39"/>
                <a:gd name="T22" fmla="*/ 0 w 72"/>
                <a:gd name="T23" fmla="*/ 13 h 39"/>
                <a:gd name="T24" fmla="*/ 36 w 72"/>
                <a:gd name="T25" fmla="*/ 13 h 39"/>
                <a:gd name="T26" fmla="*/ 36 w 72"/>
                <a:gd name="T27" fmla="*/ 13 h 39"/>
                <a:gd name="T28" fmla="*/ 46 w 72"/>
                <a:gd name="T29" fmla="*/ 16 h 39"/>
                <a:gd name="T30" fmla="*/ 55 w 72"/>
                <a:gd name="T31" fmla="*/ 20 h 39"/>
                <a:gd name="T32" fmla="*/ 55 w 72"/>
                <a:gd name="T33" fmla="*/ 20 h 39"/>
                <a:gd name="T34" fmla="*/ 59 w 72"/>
                <a:gd name="T35" fmla="*/ 26 h 39"/>
                <a:gd name="T36" fmla="*/ 62 w 72"/>
                <a:gd name="T37" fmla="*/ 33 h 39"/>
                <a:gd name="T38" fmla="*/ 62 w 72"/>
                <a:gd name="T39" fmla="*/ 33 h 39"/>
                <a:gd name="T40" fmla="*/ 59 w 72"/>
                <a:gd name="T41" fmla="*/ 39 h 39"/>
                <a:gd name="T42" fmla="*/ 72 w 72"/>
                <a:gd name="T43" fmla="*/ 39 h 39"/>
                <a:gd name="T44" fmla="*/ 72 w 72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2" h="39">
                  <a:moveTo>
                    <a:pt x="72" y="39"/>
                  </a:moveTo>
                  <a:lnTo>
                    <a:pt x="72" y="39"/>
                  </a:lnTo>
                  <a:lnTo>
                    <a:pt x="72" y="33"/>
                  </a:lnTo>
                  <a:lnTo>
                    <a:pt x="72" y="33"/>
                  </a:lnTo>
                  <a:lnTo>
                    <a:pt x="72" y="26"/>
                  </a:lnTo>
                  <a:lnTo>
                    <a:pt x="68" y="23"/>
                  </a:lnTo>
                  <a:lnTo>
                    <a:pt x="55" y="16"/>
                  </a:lnTo>
                  <a:lnTo>
                    <a:pt x="55" y="13"/>
                  </a:lnTo>
                  <a:lnTo>
                    <a:pt x="72" y="13"/>
                  </a:lnTo>
                  <a:lnTo>
                    <a:pt x="72" y="3"/>
                  </a:lnTo>
                  <a:lnTo>
                    <a:pt x="0" y="0"/>
                  </a:lnTo>
                  <a:lnTo>
                    <a:pt x="0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46" y="16"/>
                  </a:lnTo>
                  <a:lnTo>
                    <a:pt x="55" y="20"/>
                  </a:lnTo>
                  <a:lnTo>
                    <a:pt x="55" y="20"/>
                  </a:lnTo>
                  <a:lnTo>
                    <a:pt x="59" y="26"/>
                  </a:lnTo>
                  <a:lnTo>
                    <a:pt x="62" y="33"/>
                  </a:lnTo>
                  <a:lnTo>
                    <a:pt x="62" y="33"/>
                  </a:lnTo>
                  <a:lnTo>
                    <a:pt x="59" y="39"/>
                  </a:lnTo>
                  <a:lnTo>
                    <a:pt x="72" y="39"/>
                  </a:lnTo>
                  <a:lnTo>
                    <a:pt x="72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1621">
              <a:extLst>
                <a:ext uri="{FF2B5EF4-FFF2-40B4-BE49-F238E27FC236}">
                  <a16:creationId xmlns:a16="http://schemas.microsoft.com/office/drawing/2014/main" id="{87019FD7-E28E-9C0E-82D2-F1140234C8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9888" y="4469267"/>
              <a:ext cx="114300" cy="92075"/>
            </a:xfrm>
            <a:custGeom>
              <a:avLst/>
              <a:gdLst>
                <a:gd name="T0" fmla="*/ 55 w 72"/>
                <a:gd name="T1" fmla="*/ 9 h 58"/>
                <a:gd name="T2" fmla="*/ 55 w 72"/>
                <a:gd name="T3" fmla="*/ 9 h 58"/>
                <a:gd name="T4" fmla="*/ 62 w 72"/>
                <a:gd name="T5" fmla="*/ 19 h 58"/>
                <a:gd name="T6" fmla="*/ 62 w 72"/>
                <a:gd name="T7" fmla="*/ 32 h 58"/>
                <a:gd name="T8" fmla="*/ 62 w 72"/>
                <a:gd name="T9" fmla="*/ 32 h 58"/>
                <a:gd name="T10" fmla="*/ 62 w 72"/>
                <a:gd name="T11" fmla="*/ 38 h 58"/>
                <a:gd name="T12" fmla="*/ 59 w 72"/>
                <a:gd name="T13" fmla="*/ 42 h 58"/>
                <a:gd name="T14" fmla="*/ 52 w 72"/>
                <a:gd name="T15" fmla="*/ 45 h 58"/>
                <a:gd name="T16" fmla="*/ 46 w 72"/>
                <a:gd name="T17" fmla="*/ 45 h 58"/>
                <a:gd name="T18" fmla="*/ 42 w 72"/>
                <a:gd name="T19" fmla="*/ 26 h 58"/>
                <a:gd name="T20" fmla="*/ 42 w 72"/>
                <a:gd name="T21" fmla="*/ 26 h 58"/>
                <a:gd name="T22" fmla="*/ 39 w 72"/>
                <a:gd name="T23" fmla="*/ 16 h 58"/>
                <a:gd name="T24" fmla="*/ 36 w 72"/>
                <a:gd name="T25" fmla="*/ 6 h 58"/>
                <a:gd name="T26" fmla="*/ 30 w 72"/>
                <a:gd name="T27" fmla="*/ 3 h 58"/>
                <a:gd name="T28" fmla="*/ 20 w 72"/>
                <a:gd name="T29" fmla="*/ 0 h 58"/>
                <a:gd name="T30" fmla="*/ 20 w 72"/>
                <a:gd name="T31" fmla="*/ 0 h 58"/>
                <a:gd name="T32" fmla="*/ 10 w 72"/>
                <a:gd name="T33" fmla="*/ 3 h 58"/>
                <a:gd name="T34" fmla="*/ 4 w 72"/>
                <a:gd name="T35" fmla="*/ 6 h 58"/>
                <a:gd name="T36" fmla="*/ 4 w 72"/>
                <a:gd name="T37" fmla="*/ 6 h 58"/>
                <a:gd name="T38" fmla="*/ 0 w 72"/>
                <a:gd name="T39" fmla="*/ 16 h 58"/>
                <a:gd name="T40" fmla="*/ 0 w 72"/>
                <a:gd name="T41" fmla="*/ 22 h 58"/>
                <a:gd name="T42" fmla="*/ 0 w 72"/>
                <a:gd name="T43" fmla="*/ 22 h 58"/>
                <a:gd name="T44" fmla="*/ 4 w 72"/>
                <a:gd name="T45" fmla="*/ 35 h 58"/>
                <a:gd name="T46" fmla="*/ 13 w 72"/>
                <a:gd name="T47" fmla="*/ 45 h 58"/>
                <a:gd name="T48" fmla="*/ 13 w 72"/>
                <a:gd name="T49" fmla="*/ 45 h 58"/>
                <a:gd name="T50" fmla="*/ 0 w 72"/>
                <a:gd name="T51" fmla="*/ 45 h 58"/>
                <a:gd name="T52" fmla="*/ 0 w 72"/>
                <a:gd name="T53" fmla="*/ 58 h 58"/>
                <a:gd name="T54" fmla="*/ 46 w 72"/>
                <a:gd name="T55" fmla="*/ 58 h 58"/>
                <a:gd name="T56" fmla="*/ 46 w 72"/>
                <a:gd name="T57" fmla="*/ 58 h 58"/>
                <a:gd name="T58" fmla="*/ 59 w 72"/>
                <a:gd name="T59" fmla="*/ 58 h 58"/>
                <a:gd name="T60" fmla="*/ 65 w 72"/>
                <a:gd name="T61" fmla="*/ 51 h 58"/>
                <a:gd name="T62" fmla="*/ 72 w 72"/>
                <a:gd name="T63" fmla="*/ 45 h 58"/>
                <a:gd name="T64" fmla="*/ 72 w 72"/>
                <a:gd name="T65" fmla="*/ 32 h 58"/>
                <a:gd name="T66" fmla="*/ 72 w 72"/>
                <a:gd name="T67" fmla="*/ 32 h 58"/>
                <a:gd name="T68" fmla="*/ 72 w 72"/>
                <a:gd name="T69" fmla="*/ 19 h 58"/>
                <a:gd name="T70" fmla="*/ 65 w 72"/>
                <a:gd name="T71" fmla="*/ 9 h 58"/>
                <a:gd name="T72" fmla="*/ 55 w 72"/>
                <a:gd name="T73" fmla="*/ 9 h 58"/>
                <a:gd name="T74" fmla="*/ 55 w 72"/>
                <a:gd name="T75" fmla="*/ 9 h 58"/>
                <a:gd name="T76" fmla="*/ 36 w 72"/>
                <a:gd name="T77" fmla="*/ 45 h 58"/>
                <a:gd name="T78" fmla="*/ 30 w 72"/>
                <a:gd name="T79" fmla="*/ 45 h 58"/>
                <a:gd name="T80" fmla="*/ 30 w 72"/>
                <a:gd name="T81" fmla="*/ 45 h 58"/>
                <a:gd name="T82" fmla="*/ 23 w 72"/>
                <a:gd name="T83" fmla="*/ 45 h 58"/>
                <a:gd name="T84" fmla="*/ 17 w 72"/>
                <a:gd name="T85" fmla="*/ 42 h 58"/>
                <a:gd name="T86" fmla="*/ 17 w 72"/>
                <a:gd name="T87" fmla="*/ 42 h 58"/>
                <a:gd name="T88" fmla="*/ 10 w 72"/>
                <a:gd name="T89" fmla="*/ 35 h 58"/>
                <a:gd name="T90" fmla="*/ 10 w 72"/>
                <a:gd name="T91" fmla="*/ 26 h 58"/>
                <a:gd name="T92" fmla="*/ 10 w 72"/>
                <a:gd name="T93" fmla="*/ 26 h 58"/>
                <a:gd name="T94" fmla="*/ 13 w 72"/>
                <a:gd name="T95" fmla="*/ 16 h 58"/>
                <a:gd name="T96" fmla="*/ 13 w 72"/>
                <a:gd name="T97" fmla="*/ 16 h 58"/>
                <a:gd name="T98" fmla="*/ 17 w 72"/>
                <a:gd name="T99" fmla="*/ 16 h 58"/>
                <a:gd name="T100" fmla="*/ 20 w 72"/>
                <a:gd name="T101" fmla="*/ 13 h 58"/>
                <a:gd name="T102" fmla="*/ 20 w 72"/>
                <a:gd name="T103" fmla="*/ 13 h 58"/>
                <a:gd name="T104" fmla="*/ 26 w 72"/>
                <a:gd name="T105" fmla="*/ 16 h 58"/>
                <a:gd name="T106" fmla="*/ 30 w 72"/>
                <a:gd name="T107" fmla="*/ 16 h 58"/>
                <a:gd name="T108" fmla="*/ 30 w 72"/>
                <a:gd name="T109" fmla="*/ 16 h 58"/>
                <a:gd name="T110" fmla="*/ 33 w 72"/>
                <a:gd name="T111" fmla="*/ 29 h 58"/>
                <a:gd name="T112" fmla="*/ 36 w 72"/>
                <a:gd name="T113" fmla="*/ 45 h 58"/>
                <a:gd name="T114" fmla="*/ 36 w 72"/>
                <a:gd name="T115" fmla="*/ 4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2" h="58">
                  <a:moveTo>
                    <a:pt x="55" y="9"/>
                  </a:moveTo>
                  <a:lnTo>
                    <a:pt x="55" y="9"/>
                  </a:lnTo>
                  <a:lnTo>
                    <a:pt x="62" y="19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62" y="38"/>
                  </a:lnTo>
                  <a:lnTo>
                    <a:pt x="59" y="42"/>
                  </a:lnTo>
                  <a:lnTo>
                    <a:pt x="52" y="45"/>
                  </a:lnTo>
                  <a:lnTo>
                    <a:pt x="46" y="45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39" y="16"/>
                  </a:lnTo>
                  <a:lnTo>
                    <a:pt x="36" y="6"/>
                  </a:lnTo>
                  <a:lnTo>
                    <a:pt x="30" y="3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0" y="3"/>
                  </a:lnTo>
                  <a:lnTo>
                    <a:pt x="4" y="6"/>
                  </a:lnTo>
                  <a:lnTo>
                    <a:pt x="4" y="6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4" y="35"/>
                  </a:lnTo>
                  <a:lnTo>
                    <a:pt x="13" y="45"/>
                  </a:lnTo>
                  <a:lnTo>
                    <a:pt x="13" y="45"/>
                  </a:lnTo>
                  <a:lnTo>
                    <a:pt x="0" y="45"/>
                  </a:lnTo>
                  <a:lnTo>
                    <a:pt x="0" y="58"/>
                  </a:lnTo>
                  <a:lnTo>
                    <a:pt x="46" y="58"/>
                  </a:lnTo>
                  <a:lnTo>
                    <a:pt x="46" y="58"/>
                  </a:lnTo>
                  <a:lnTo>
                    <a:pt x="59" y="58"/>
                  </a:lnTo>
                  <a:lnTo>
                    <a:pt x="65" y="51"/>
                  </a:lnTo>
                  <a:lnTo>
                    <a:pt x="72" y="45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19"/>
                  </a:lnTo>
                  <a:lnTo>
                    <a:pt x="65" y="9"/>
                  </a:lnTo>
                  <a:lnTo>
                    <a:pt x="55" y="9"/>
                  </a:lnTo>
                  <a:lnTo>
                    <a:pt x="55" y="9"/>
                  </a:lnTo>
                  <a:close/>
                  <a:moveTo>
                    <a:pt x="36" y="45"/>
                  </a:moveTo>
                  <a:lnTo>
                    <a:pt x="30" y="45"/>
                  </a:lnTo>
                  <a:lnTo>
                    <a:pt x="30" y="45"/>
                  </a:lnTo>
                  <a:lnTo>
                    <a:pt x="23" y="45"/>
                  </a:lnTo>
                  <a:lnTo>
                    <a:pt x="17" y="42"/>
                  </a:lnTo>
                  <a:lnTo>
                    <a:pt x="17" y="42"/>
                  </a:lnTo>
                  <a:lnTo>
                    <a:pt x="10" y="35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7" y="16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26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3" y="29"/>
                  </a:lnTo>
                  <a:lnTo>
                    <a:pt x="36" y="45"/>
                  </a:lnTo>
                  <a:lnTo>
                    <a:pt x="36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1622">
              <a:extLst>
                <a:ext uri="{FF2B5EF4-FFF2-40B4-BE49-F238E27FC236}">
                  <a16:creationId xmlns:a16="http://schemas.microsoft.com/office/drawing/2014/main" id="{62D5FC89-E1B5-1150-981D-9BF0529D5A38}"/>
                </a:ext>
              </a:extLst>
            </p:cNvPr>
            <p:cNvSpPr/>
            <p:nvPr/>
          </p:nvSpPr>
          <p:spPr bwMode="auto">
            <a:xfrm>
              <a:off x="2909888" y="4597854"/>
              <a:ext cx="114300" cy="92075"/>
            </a:xfrm>
            <a:custGeom>
              <a:avLst/>
              <a:gdLst>
                <a:gd name="T0" fmla="*/ 42 w 72"/>
                <a:gd name="T1" fmla="*/ 58 h 58"/>
                <a:gd name="T2" fmla="*/ 42 w 72"/>
                <a:gd name="T3" fmla="*/ 58 h 58"/>
                <a:gd name="T4" fmla="*/ 55 w 72"/>
                <a:gd name="T5" fmla="*/ 58 h 58"/>
                <a:gd name="T6" fmla="*/ 65 w 72"/>
                <a:gd name="T7" fmla="*/ 51 h 58"/>
                <a:gd name="T8" fmla="*/ 65 w 72"/>
                <a:gd name="T9" fmla="*/ 51 h 58"/>
                <a:gd name="T10" fmla="*/ 72 w 72"/>
                <a:gd name="T11" fmla="*/ 45 h 58"/>
                <a:gd name="T12" fmla="*/ 72 w 72"/>
                <a:gd name="T13" fmla="*/ 35 h 58"/>
                <a:gd name="T14" fmla="*/ 72 w 72"/>
                <a:gd name="T15" fmla="*/ 35 h 58"/>
                <a:gd name="T16" fmla="*/ 68 w 72"/>
                <a:gd name="T17" fmla="*/ 22 h 58"/>
                <a:gd name="T18" fmla="*/ 59 w 72"/>
                <a:gd name="T19" fmla="*/ 13 h 58"/>
                <a:gd name="T20" fmla="*/ 59 w 72"/>
                <a:gd name="T21" fmla="*/ 13 h 58"/>
                <a:gd name="T22" fmla="*/ 72 w 72"/>
                <a:gd name="T23" fmla="*/ 13 h 58"/>
                <a:gd name="T24" fmla="*/ 72 w 72"/>
                <a:gd name="T25" fmla="*/ 0 h 58"/>
                <a:gd name="T26" fmla="*/ 0 w 72"/>
                <a:gd name="T27" fmla="*/ 0 h 58"/>
                <a:gd name="T28" fmla="*/ 0 w 72"/>
                <a:gd name="T29" fmla="*/ 13 h 58"/>
                <a:gd name="T30" fmla="*/ 39 w 72"/>
                <a:gd name="T31" fmla="*/ 13 h 58"/>
                <a:gd name="T32" fmla="*/ 39 w 72"/>
                <a:gd name="T33" fmla="*/ 13 h 58"/>
                <a:gd name="T34" fmla="*/ 49 w 72"/>
                <a:gd name="T35" fmla="*/ 13 h 58"/>
                <a:gd name="T36" fmla="*/ 55 w 72"/>
                <a:gd name="T37" fmla="*/ 16 h 58"/>
                <a:gd name="T38" fmla="*/ 55 w 72"/>
                <a:gd name="T39" fmla="*/ 16 h 58"/>
                <a:gd name="T40" fmla="*/ 62 w 72"/>
                <a:gd name="T41" fmla="*/ 22 h 58"/>
                <a:gd name="T42" fmla="*/ 62 w 72"/>
                <a:gd name="T43" fmla="*/ 29 h 58"/>
                <a:gd name="T44" fmla="*/ 62 w 72"/>
                <a:gd name="T45" fmla="*/ 29 h 58"/>
                <a:gd name="T46" fmla="*/ 62 w 72"/>
                <a:gd name="T47" fmla="*/ 38 h 58"/>
                <a:gd name="T48" fmla="*/ 55 w 72"/>
                <a:gd name="T49" fmla="*/ 42 h 58"/>
                <a:gd name="T50" fmla="*/ 49 w 72"/>
                <a:gd name="T51" fmla="*/ 45 h 58"/>
                <a:gd name="T52" fmla="*/ 39 w 72"/>
                <a:gd name="T53" fmla="*/ 45 h 58"/>
                <a:gd name="T54" fmla="*/ 0 w 72"/>
                <a:gd name="T55" fmla="*/ 45 h 58"/>
                <a:gd name="T56" fmla="*/ 0 w 72"/>
                <a:gd name="T57" fmla="*/ 58 h 58"/>
                <a:gd name="T58" fmla="*/ 42 w 72"/>
                <a:gd name="T59" fmla="*/ 58 h 58"/>
                <a:gd name="T60" fmla="*/ 42 w 72"/>
                <a:gd name="T6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58">
                  <a:moveTo>
                    <a:pt x="42" y="58"/>
                  </a:moveTo>
                  <a:lnTo>
                    <a:pt x="42" y="58"/>
                  </a:lnTo>
                  <a:lnTo>
                    <a:pt x="55" y="58"/>
                  </a:lnTo>
                  <a:lnTo>
                    <a:pt x="65" y="51"/>
                  </a:lnTo>
                  <a:lnTo>
                    <a:pt x="65" y="51"/>
                  </a:lnTo>
                  <a:lnTo>
                    <a:pt x="72" y="45"/>
                  </a:lnTo>
                  <a:lnTo>
                    <a:pt x="72" y="35"/>
                  </a:lnTo>
                  <a:lnTo>
                    <a:pt x="72" y="35"/>
                  </a:lnTo>
                  <a:lnTo>
                    <a:pt x="68" y="22"/>
                  </a:lnTo>
                  <a:lnTo>
                    <a:pt x="59" y="13"/>
                  </a:lnTo>
                  <a:lnTo>
                    <a:pt x="59" y="13"/>
                  </a:lnTo>
                  <a:lnTo>
                    <a:pt x="72" y="13"/>
                  </a:lnTo>
                  <a:lnTo>
                    <a:pt x="72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49" y="13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62" y="22"/>
                  </a:lnTo>
                  <a:lnTo>
                    <a:pt x="62" y="29"/>
                  </a:lnTo>
                  <a:lnTo>
                    <a:pt x="62" y="29"/>
                  </a:lnTo>
                  <a:lnTo>
                    <a:pt x="62" y="38"/>
                  </a:lnTo>
                  <a:lnTo>
                    <a:pt x="55" y="42"/>
                  </a:lnTo>
                  <a:lnTo>
                    <a:pt x="49" y="45"/>
                  </a:lnTo>
                  <a:lnTo>
                    <a:pt x="39" y="45"/>
                  </a:lnTo>
                  <a:lnTo>
                    <a:pt x="0" y="45"/>
                  </a:lnTo>
                  <a:lnTo>
                    <a:pt x="0" y="58"/>
                  </a:lnTo>
                  <a:lnTo>
                    <a:pt x="42" y="58"/>
                  </a:lnTo>
                  <a:lnTo>
                    <a:pt x="42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1623">
              <a:extLst>
                <a:ext uri="{FF2B5EF4-FFF2-40B4-BE49-F238E27FC236}">
                  <a16:creationId xmlns:a16="http://schemas.microsoft.com/office/drawing/2014/main" id="{48C9003B-CB21-32E9-9BF1-401CA30B9520}"/>
                </a:ext>
              </a:extLst>
            </p:cNvPr>
            <p:cNvSpPr/>
            <p:nvPr/>
          </p:nvSpPr>
          <p:spPr bwMode="auto">
            <a:xfrm>
              <a:off x="2905125" y="4720092"/>
              <a:ext cx="119063" cy="73025"/>
            </a:xfrm>
            <a:custGeom>
              <a:avLst/>
              <a:gdLst>
                <a:gd name="T0" fmla="*/ 7 w 75"/>
                <a:gd name="T1" fmla="*/ 0 h 46"/>
                <a:gd name="T2" fmla="*/ 7 w 75"/>
                <a:gd name="T3" fmla="*/ 0 h 46"/>
                <a:gd name="T4" fmla="*/ 3 w 75"/>
                <a:gd name="T5" fmla="*/ 7 h 46"/>
                <a:gd name="T6" fmla="*/ 0 w 75"/>
                <a:gd name="T7" fmla="*/ 17 h 46"/>
                <a:gd name="T8" fmla="*/ 0 w 75"/>
                <a:gd name="T9" fmla="*/ 17 h 46"/>
                <a:gd name="T10" fmla="*/ 3 w 75"/>
                <a:gd name="T11" fmla="*/ 29 h 46"/>
                <a:gd name="T12" fmla="*/ 7 w 75"/>
                <a:gd name="T13" fmla="*/ 39 h 46"/>
                <a:gd name="T14" fmla="*/ 7 w 75"/>
                <a:gd name="T15" fmla="*/ 39 h 46"/>
                <a:gd name="T16" fmla="*/ 13 w 75"/>
                <a:gd name="T17" fmla="*/ 46 h 46"/>
                <a:gd name="T18" fmla="*/ 23 w 75"/>
                <a:gd name="T19" fmla="*/ 46 h 46"/>
                <a:gd name="T20" fmla="*/ 23 w 75"/>
                <a:gd name="T21" fmla="*/ 46 h 46"/>
                <a:gd name="T22" fmla="*/ 29 w 75"/>
                <a:gd name="T23" fmla="*/ 46 h 46"/>
                <a:gd name="T24" fmla="*/ 33 w 75"/>
                <a:gd name="T25" fmla="*/ 42 h 46"/>
                <a:gd name="T26" fmla="*/ 33 w 75"/>
                <a:gd name="T27" fmla="*/ 42 h 46"/>
                <a:gd name="T28" fmla="*/ 39 w 75"/>
                <a:gd name="T29" fmla="*/ 36 h 46"/>
                <a:gd name="T30" fmla="*/ 42 w 75"/>
                <a:gd name="T31" fmla="*/ 26 h 46"/>
                <a:gd name="T32" fmla="*/ 42 w 75"/>
                <a:gd name="T33" fmla="*/ 26 h 46"/>
                <a:gd name="T34" fmla="*/ 49 w 75"/>
                <a:gd name="T35" fmla="*/ 13 h 46"/>
                <a:gd name="T36" fmla="*/ 49 w 75"/>
                <a:gd name="T37" fmla="*/ 13 h 46"/>
                <a:gd name="T38" fmla="*/ 55 w 75"/>
                <a:gd name="T39" fmla="*/ 13 h 46"/>
                <a:gd name="T40" fmla="*/ 55 w 75"/>
                <a:gd name="T41" fmla="*/ 13 h 46"/>
                <a:gd name="T42" fmla="*/ 58 w 75"/>
                <a:gd name="T43" fmla="*/ 13 h 46"/>
                <a:gd name="T44" fmla="*/ 62 w 75"/>
                <a:gd name="T45" fmla="*/ 17 h 46"/>
                <a:gd name="T46" fmla="*/ 62 w 75"/>
                <a:gd name="T47" fmla="*/ 17 h 46"/>
                <a:gd name="T48" fmla="*/ 65 w 75"/>
                <a:gd name="T49" fmla="*/ 26 h 46"/>
                <a:gd name="T50" fmla="*/ 65 w 75"/>
                <a:gd name="T51" fmla="*/ 26 h 46"/>
                <a:gd name="T52" fmla="*/ 65 w 75"/>
                <a:gd name="T53" fmla="*/ 36 h 46"/>
                <a:gd name="T54" fmla="*/ 58 w 75"/>
                <a:gd name="T55" fmla="*/ 42 h 46"/>
                <a:gd name="T56" fmla="*/ 71 w 75"/>
                <a:gd name="T57" fmla="*/ 42 h 46"/>
                <a:gd name="T58" fmla="*/ 71 w 75"/>
                <a:gd name="T59" fmla="*/ 42 h 46"/>
                <a:gd name="T60" fmla="*/ 75 w 75"/>
                <a:gd name="T61" fmla="*/ 26 h 46"/>
                <a:gd name="T62" fmla="*/ 75 w 75"/>
                <a:gd name="T63" fmla="*/ 26 h 46"/>
                <a:gd name="T64" fmla="*/ 75 w 75"/>
                <a:gd name="T65" fmla="*/ 17 h 46"/>
                <a:gd name="T66" fmla="*/ 68 w 75"/>
                <a:gd name="T67" fmla="*/ 7 h 46"/>
                <a:gd name="T68" fmla="*/ 68 w 75"/>
                <a:gd name="T69" fmla="*/ 7 h 46"/>
                <a:gd name="T70" fmla="*/ 62 w 75"/>
                <a:gd name="T71" fmla="*/ 0 h 46"/>
                <a:gd name="T72" fmla="*/ 55 w 75"/>
                <a:gd name="T73" fmla="*/ 0 h 46"/>
                <a:gd name="T74" fmla="*/ 55 w 75"/>
                <a:gd name="T75" fmla="*/ 0 h 46"/>
                <a:gd name="T76" fmla="*/ 49 w 75"/>
                <a:gd name="T77" fmla="*/ 0 h 46"/>
                <a:gd name="T78" fmla="*/ 42 w 75"/>
                <a:gd name="T79" fmla="*/ 4 h 46"/>
                <a:gd name="T80" fmla="*/ 42 w 75"/>
                <a:gd name="T81" fmla="*/ 4 h 46"/>
                <a:gd name="T82" fmla="*/ 39 w 75"/>
                <a:gd name="T83" fmla="*/ 7 h 46"/>
                <a:gd name="T84" fmla="*/ 33 w 75"/>
                <a:gd name="T85" fmla="*/ 17 h 46"/>
                <a:gd name="T86" fmla="*/ 33 w 75"/>
                <a:gd name="T87" fmla="*/ 17 h 46"/>
                <a:gd name="T88" fmla="*/ 29 w 75"/>
                <a:gd name="T89" fmla="*/ 29 h 46"/>
                <a:gd name="T90" fmla="*/ 29 w 75"/>
                <a:gd name="T91" fmla="*/ 29 h 46"/>
                <a:gd name="T92" fmla="*/ 20 w 75"/>
                <a:gd name="T93" fmla="*/ 33 h 46"/>
                <a:gd name="T94" fmla="*/ 20 w 75"/>
                <a:gd name="T95" fmla="*/ 33 h 46"/>
                <a:gd name="T96" fmla="*/ 16 w 75"/>
                <a:gd name="T97" fmla="*/ 33 h 46"/>
                <a:gd name="T98" fmla="*/ 13 w 75"/>
                <a:gd name="T99" fmla="*/ 29 h 46"/>
                <a:gd name="T100" fmla="*/ 13 w 75"/>
                <a:gd name="T101" fmla="*/ 20 h 46"/>
                <a:gd name="T102" fmla="*/ 13 w 75"/>
                <a:gd name="T103" fmla="*/ 20 h 46"/>
                <a:gd name="T104" fmla="*/ 13 w 75"/>
                <a:gd name="T105" fmla="*/ 10 h 46"/>
                <a:gd name="T106" fmla="*/ 20 w 75"/>
                <a:gd name="T107" fmla="*/ 0 h 46"/>
                <a:gd name="T108" fmla="*/ 7 w 75"/>
                <a:gd name="T109" fmla="*/ 0 h 46"/>
                <a:gd name="T110" fmla="*/ 7 w 75"/>
                <a:gd name="T11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" h="46">
                  <a:moveTo>
                    <a:pt x="7" y="0"/>
                  </a:moveTo>
                  <a:lnTo>
                    <a:pt x="7" y="0"/>
                  </a:lnTo>
                  <a:lnTo>
                    <a:pt x="3" y="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3" y="29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13" y="46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9" y="46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9" y="36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9" y="13"/>
                  </a:lnTo>
                  <a:lnTo>
                    <a:pt x="49" y="13"/>
                  </a:lnTo>
                  <a:lnTo>
                    <a:pt x="55" y="13"/>
                  </a:lnTo>
                  <a:lnTo>
                    <a:pt x="55" y="13"/>
                  </a:lnTo>
                  <a:lnTo>
                    <a:pt x="58" y="13"/>
                  </a:lnTo>
                  <a:lnTo>
                    <a:pt x="62" y="17"/>
                  </a:lnTo>
                  <a:lnTo>
                    <a:pt x="62" y="17"/>
                  </a:lnTo>
                  <a:lnTo>
                    <a:pt x="65" y="26"/>
                  </a:lnTo>
                  <a:lnTo>
                    <a:pt x="65" y="26"/>
                  </a:lnTo>
                  <a:lnTo>
                    <a:pt x="65" y="36"/>
                  </a:lnTo>
                  <a:lnTo>
                    <a:pt x="58" y="42"/>
                  </a:lnTo>
                  <a:lnTo>
                    <a:pt x="71" y="42"/>
                  </a:lnTo>
                  <a:lnTo>
                    <a:pt x="71" y="42"/>
                  </a:lnTo>
                  <a:lnTo>
                    <a:pt x="75" y="26"/>
                  </a:lnTo>
                  <a:lnTo>
                    <a:pt x="75" y="26"/>
                  </a:lnTo>
                  <a:lnTo>
                    <a:pt x="75" y="17"/>
                  </a:lnTo>
                  <a:lnTo>
                    <a:pt x="68" y="7"/>
                  </a:lnTo>
                  <a:lnTo>
                    <a:pt x="68" y="7"/>
                  </a:lnTo>
                  <a:lnTo>
                    <a:pt x="62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49" y="0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39" y="7"/>
                  </a:lnTo>
                  <a:lnTo>
                    <a:pt x="33" y="17"/>
                  </a:lnTo>
                  <a:lnTo>
                    <a:pt x="33" y="17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20" y="33"/>
                  </a:lnTo>
                  <a:lnTo>
                    <a:pt x="20" y="33"/>
                  </a:lnTo>
                  <a:lnTo>
                    <a:pt x="16" y="33"/>
                  </a:lnTo>
                  <a:lnTo>
                    <a:pt x="13" y="29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3" y="10"/>
                  </a:lnTo>
                  <a:lnTo>
                    <a:pt x="20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1624">
              <a:extLst>
                <a:ext uri="{FF2B5EF4-FFF2-40B4-BE49-F238E27FC236}">
                  <a16:creationId xmlns:a16="http://schemas.microsoft.com/office/drawing/2014/main" id="{78F22B80-0F1C-7BF4-A6B4-3FD0FFB77059}"/>
                </a:ext>
              </a:extLst>
            </p:cNvPr>
            <p:cNvSpPr/>
            <p:nvPr/>
          </p:nvSpPr>
          <p:spPr bwMode="auto">
            <a:xfrm>
              <a:off x="2909888" y="4807404"/>
              <a:ext cx="165100" cy="73025"/>
            </a:xfrm>
            <a:custGeom>
              <a:avLst/>
              <a:gdLst>
                <a:gd name="T0" fmla="*/ 104 w 104"/>
                <a:gd name="T1" fmla="*/ 46 h 46"/>
                <a:gd name="T2" fmla="*/ 104 w 104"/>
                <a:gd name="T3" fmla="*/ 46 h 46"/>
                <a:gd name="T4" fmla="*/ 104 w 104"/>
                <a:gd name="T5" fmla="*/ 36 h 46"/>
                <a:gd name="T6" fmla="*/ 104 w 104"/>
                <a:gd name="T7" fmla="*/ 36 h 46"/>
                <a:gd name="T8" fmla="*/ 104 w 104"/>
                <a:gd name="T9" fmla="*/ 30 h 46"/>
                <a:gd name="T10" fmla="*/ 98 w 104"/>
                <a:gd name="T11" fmla="*/ 20 h 46"/>
                <a:gd name="T12" fmla="*/ 98 w 104"/>
                <a:gd name="T13" fmla="*/ 20 h 46"/>
                <a:gd name="T14" fmla="*/ 91 w 104"/>
                <a:gd name="T15" fmla="*/ 17 h 46"/>
                <a:gd name="T16" fmla="*/ 81 w 104"/>
                <a:gd name="T17" fmla="*/ 13 h 46"/>
                <a:gd name="T18" fmla="*/ 72 w 104"/>
                <a:gd name="T19" fmla="*/ 13 h 46"/>
                <a:gd name="T20" fmla="*/ 72 w 104"/>
                <a:gd name="T21" fmla="*/ 0 h 46"/>
                <a:gd name="T22" fmla="*/ 59 w 104"/>
                <a:gd name="T23" fmla="*/ 0 h 46"/>
                <a:gd name="T24" fmla="*/ 59 w 104"/>
                <a:gd name="T25" fmla="*/ 13 h 46"/>
                <a:gd name="T26" fmla="*/ 0 w 104"/>
                <a:gd name="T27" fmla="*/ 13 h 46"/>
                <a:gd name="T28" fmla="*/ 0 w 104"/>
                <a:gd name="T29" fmla="*/ 26 h 46"/>
                <a:gd name="T30" fmla="*/ 59 w 104"/>
                <a:gd name="T31" fmla="*/ 26 h 46"/>
                <a:gd name="T32" fmla="*/ 59 w 104"/>
                <a:gd name="T33" fmla="*/ 43 h 46"/>
                <a:gd name="T34" fmla="*/ 68 w 104"/>
                <a:gd name="T35" fmla="*/ 43 h 46"/>
                <a:gd name="T36" fmla="*/ 68 w 104"/>
                <a:gd name="T37" fmla="*/ 26 h 46"/>
                <a:gd name="T38" fmla="*/ 81 w 104"/>
                <a:gd name="T39" fmla="*/ 26 h 46"/>
                <a:gd name="T40" fmla="*/ 81 w 104"/>
                <a:gd name="T41" fmla="*/ 26 h 46"/>
                <a:gd name="T42" fmla="*/ 91 w 104"/>
                <a:gd name="T43" fmla="*/ 30 h 46"/>
                <a:gd name="T44" fmla="*/ 94 w 104"/>
                <a:gd name="T45" fmla="*/ 33 h 46"/>
                <a:gd name="T46" fmla="*/ 94 w 104"/>
                <a:gd name="T47" fmla="*/ 39 h 46"/>
                <a:gd name="T48" fmla="*/ 94 w 104"/>
                <a:gd name="T49" fmla="*/ 39 h 46"/>
                <a:gd name="T50" fmla="*/ 94 w 104"/>
                <a:gd name="T51" fmla="*/ 46 h 46"/>
                <a:gd name="T52" fmla="*/ 104 w 104"/>
                <a:gd name="T53" fmla="*/ 46 h 46"/>
                <a:gd name="T54" fmla="*/ 104 w 104"/>
                <a:gd name="T5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4" h="46">
                  <a:moveTo>
                    <a:pt x="104" y="46"/>
                  </a:moveTo>
                  <a:lnTo>
                    <a:pt x="104" y="46"/>
                  </a:lnTo>
                  <a:lnTo>
                    <a:pt x="104" y="36"/>
                  </a:lnTo>
                  <a:lnTo>
                    <a:pt x="104" y="36"/>
                  </a:lnTo>
                  <a:lnTo>
                    <a:pt x="104" y="30"/>
                  </a:lnTo>
                  <a:lnTo>
                    <a:pt x="98" y="20"/>
                  </a:lnTo>
                  <a:lnTo>
                    <a:pt x="98" y="20"/>
                  </a:lnTo>
                  <a:lnTo>
                    <a:pt x="91" y="17"/>
                  </a:lnTo>
                  <a:lnTo>
                    <a:pt x="81" y="13"/>
                  </a:lnTo>
                  <a:lnTo>
                    <a:pt x="72" y="13"/>
                  </a:lnTo>
                  <a:lnTo>
                    <a:pt x="72" y="0"/>
                  </a:lnTo>
                  <a:lnTo>
                    <a:pt x="59" y="0"/>
                  </a:lnTo>
                  <a:lnTo>
                    <a:pt x="59" y="13"/>
                  </a:lnTo>
                  <a:lnTo>
                    <a:pt x="0" y="13"/>
                  </a:lnTo>
                  <a:lnTo>
                    <a:pt x="0" y="26"/>
                  </a:lnTo>
                  <a:lnTo>
                    <a:pt x="59" y="26"/>
                  </a:lnTo>
                  <a:lnTo>
                    <a:pt x="59" y="43"/>
                  </a:lnTo>
                  <a:lnTo>
                    <a:pt x="68" y="43"/>
                  </a:lnTo>
                  <a:lnTo>
                    <a:pt x="68" y="26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91" y="30"/>
                  </a:lnTo>
                  <a:lnTo>
                    <a:pt x="94" y="33"/>
                  </a:lnTo>
                  <a:lnTo>
                    <a:pt x="94" y="39"/>
                  </a:lnTo>
                  <a:lnTo>
                    <a:pt x="94" y="39"/>
                  </a:lnTo>
                  <a:lnTo>
                    <a:pt x="94" y="46"/>
                  </a:lnTo>
                  <a:lnTo>
                    <a:pt x="104" y="46"/>
                  </a:lnTo>
                  <a:lnTo>
                    <a:pt x="104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1625">
              <a:extLst>
                <a:ext uri="{FF2B5EF4-FFF2-40B4-BE49-F238E27FC236}">
                  <a16:creationId xmlns:a16="http://schemas.microsoft.com/office/drawing/2014/main" id="{DD42B5A8-100C-63BC-F6C9-D18258C488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5125" y="4885192"/>
              <a:ext cx="119063" cy="112713"/>
            </a:xfrm>
            <a:custGeom>
              <a:avLst/>
              <a:gdLst>
                <a:gd name="T0" fmla="*/ 10 w 75"/>
                <a:gd name="T1" fmla="*/ 10 h 71"/>
                <a:gd name="T2" fmla="*/ 10 w 75"/>
                <a:gd name="T3" fmla="*/ 10 h 71"/>
                <a:gd name="T4" fmla="*/ 3 w 75"/>
                <a:gd name="T5" fmla="*/ 23 h 71"/>
                <a:gd name="T6" fmla="*/ 0 w 75"/>
                <a:gd name="T7" fmla="*/ 36 h 71"/>
                <a:gd name="T8" fmla="*/ 0 w 75"/>
                <a:gd name="T9" fmla="*/ 36 h 71"/>
                <a:gd name="T10" fmla="*/ 3 w 75"/>
                <a:gd name="T11" fmla="*/ 52 h 71"/>
                <a:gd name="T12" fmla="*/ 10 w 75"/>
                <a:gd name="T13" fmla="*/ 62 h 71"/>
                <a:gd name="T14" fmla="*/ 10 w 75"/>
                <a:gd name="T15" fmla="*/ 62 h 71"/>
                <a:gd name="T16" fmla="*/ 23 w 75"/>
                <a:gd name="T17" fmla="*/ 71 h 71"/>
                <a:gd name="T18" fmla="*/ 39 w 75"/>
                <a:gd name="T19" fmla="*/ 71 h 71"/>
                <a:gd name="T20" fmla="*/ 39 w 75"/>
                <a:gd name="T21" fmla="*/ 71 h 71"/>
                <a:gd name="T22" fmla="*/ 52 w 75"/>
                <a:gd name="T23" fmla="*/ 71 h 71"/>
                <a:gd name="T24" fmla="*/ 65 w 75"/>
                <a:gd name="T25" fmla="*/ 65 h 71"/>
                <a:gd name="T26" fmla="*/ 65 w 75"/>
                <a:gd name="T27" fmla="*/ 65 h 71"/>
                <a:gd name="T28" fmla="*/ 71 w 75"/>
                <a:gd name="T29" fmla="*/ 52 h 71"/>
                <a:gd name="T30" fmla="*/ 75 w 75"/>
                <a:gd name="T31" fmla="*/ 39 h 71"/>
                <a:gd name="T32" fmla="*/ 75 w 75"/>
                <a:gd name="T33" fmla="*/ 39 h 71"/>
                <a:gd name="T34" fmla="*/ 71 w 75"/>
                <a:gd name="T35" fmla="*/ 23 h 71"/>
                <a:gd name="T36" fmla="*/ 65 w 75"/>
                <a:gd name="T37" fmla="*/ 10 h 71"/>
                <a:gd name="T38" fmla="*/ 65 w 75"/>
                <a:gd name="T39" fmla="*/ 10 h 71"/>
                <a:gd name="T40" fmla="*/ 52 w 75"/>
                <a:gd name="T41" fmla="*/ 3 h 71"/>
                <a:gd name="T42" fmla="*/ 36 w 75"/>
                <a:gd name="T43" fmla="*/ 0 h 71"/>
                <a:gd name="T44" fmla="*/ 36 w 75"/>
                <a:gd name="T45" fmla="*/ 0 h 71"/>
                <a:gd name="T46" fmla="*/ 23 w 75"/>
                <a:gd name="T47" fmla="*/ 3 h 71"/>
                <a:gd name="T48" fmla="*/ 10 w 75"/>
                <a:gd name="T49" fmla="*/ 10 h 71"/>
                <a:gd name="T50" fmla="*/ 10 w 75"/>
                <a:gd name="T51" fmla="*/ 10 h 71"/>
                <a:gd name="T52" fmla="*/ 58 w 75"/>
                <a:gd name="T53" fmla="*/ 19 h 71"/>
                <a:gd name="T54" fmla="*/ 58 w 75"/>
                <a:gd name="T55" fmla="*/ 19 h 71"/>
                <a:gd name="T56" fmla="*/ 62 w 75"/>
                <a:gd name="T57" fmla="*/ 29 h 71"/>
                <a:gd name="T58" fmla="*/ 65 w 75"/>
                <a:gd name="T59" fmla="*/ 39 h 71"/>
                <a:gd name="T60" fmla="*/ 65 w 75"/>
                <a:gd name="T61" fmla="*/ 39 h 71"/>
                <a:gd name="T62" fmla="*/ 62 w 75"/>
                <a:gd name="T63" fmla="*/ 45 h 71"/>
                <a:gd name="T64" fmla="*/ 58 w 75"/>
                <a:gd name="T65" fmla="*/ 55 h 71"/>
                <a:gd name="T66" fmla="*/ 58 w 75"/>
                <a:gd name="T67" fmla="*/ 55 h 71"/>
                <a:gd name="T68" fmla="*/ 49 w 75"/>
                <a:gd name="T69" fmla="*/ 58 h 71"/>
                <a:gd name="T70" fmla="*/ 39 w 75"/>
                <a:gd name="T71" fmla="*/ 58 h 71"/>
                <a:gd name="T72" fmla="*/ 39 w 75"/>
                <a:gd name="T73" fmla="*/ 58 h 71"/>
                <a:gd name="T74" fmla="*/ 26 w 75"/>
                <a:gd name="T75" fmla="*/ 58 h 71"/>
                <a:gd name="T76" fmla="*/ 20 w 75"/>
                <a:gd name="T77" fmla="*/ 55 h 71"/>
                <a:gd name="T78" fmla="*/ 20 w 75"/>
                <a:gd name="T79" fmla="*/ 55 h 71"/>
                <a:gd name="T80" fmla="*/ 13 w 75"/>
                <a:gd name="T81" fmla="*/ 45 h 71"/>
                <a:gd name="T82" fmla="*/ 10 w 75"/>
                <a:gd name="T83" fmla="*/ 36 h 71"/>
                <a:gd name="T84" fmla="*/ 10 w 75"/>
                <a:gd name="T85" fmla="*/ 36 h 71"/>
                <a:gd name="T86" fmla="*/ 13 w 75"/>
                <a:gd name="T87" fmla="*/ 29 h 71"/>
                <a:gd name="T88" fmla="*/ 20 w 75"/>
                <a:gd name="T89" fmla="*/ 19 h 71"/>
                <a:gd name="T90" fmla="*/ 20 w 75"/>
                <a:gd name="T91" fmla="*/ 19 h 71"/>
                <a:gd name="T92" fmla="*/ 26 w 75"/>
                <a:gd name="T93" fmla="*/ 16 h 71"/>
                <a:gd name="T94" fmla="*/ 39 w 75"/>
                <a:gd name="T95" fmla="*/ 13 h 71"/>
                <a:gd name="T96" fmla="*/ 39 w 75"/>
                <a:gd name="T97" fmla="*/ 13 h 71"/>
                <a:gd name="T98" fmla="*/ 49 w 75"/>
                <a:gd name="T99" fmla="*/ 16 h 71"/>
                <a:gd name="T100" fmla="*/ 58 w 75"/>
                <a:gd name="T101" fmla="*/ 19 h 71"/>
                <a:gd name="T102" fmla="*/ 58 w 75"/>
                <a:gd name="T103" fmla="*/ 1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5" h="71">
                  <a:moveTo>
                    <a:pt x="10" y="10"/>
                  </a:moveTo>
                  <a:lnTo>
                    <a:pt x="10" y="10"/>
                  </a:lnTo>
                  <a:lnTo>
                    <a:pt x="3" y="23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3" y="52"/>
                  </a:lnTo>
                  <a:lnTo>
                    <a:pt x="10" y="62"/>
                  </a:lnTo>
                  <a:lnTo>
                    <a:pt x="10" y="62"/>
                  </a:lnTo>
                  <a:lnTo>
                    <a:pt x="23" y="71"/>
                  </a:lnTo>
                  <a:lnTo>
                    <a:pt x="39" y="71"/>
                  </a:lnTo>
                  <a:lnTo>
                    <a:pt x="39" y="71"/>
                  </a:lnTo>
                  <a:lnTo>
                    <a:pt x="52" y="71"/>
                  </a:lnTo>
                  <a:lnTo>
                    <a:pt x="65" y="65"/>
                  </a:lnTo>
                  <a:lnTo>
                    <a:pt x="65" y="65"/>
                  </a:lnTo>
                  <a:lnTo>
                    <a:pt x="71" y="52"/>
                  </a:lnTo>
                  <a:lnTo>
                    <a:pt x="75" y="39"/>
                  </a:lnTo>
                  <a:lnTo>
                    <a:pt x="75" y="39"/>
                  </a:lnTo>
                  <a:lnTo>
                    <a:pt x="71" y="23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52" y="3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3" y="3"/>
                  </a:lnTo>
                  <a:lnTo>
                    <a:pt x="10" y="10"/>
                  </a:lnTo>
                  <a:lnTo>
                    <a:pt x="10" y="10"/>
                  </a:lnTo>
                  <a:close/>
                  <a:moveTo>
                    <a:pt x="58" y="19"/>
                  </a:moveTo>
                  <a:lnTo>
                    <a:pt x="58" y="19"/>
                  </a:lnTo>
                  <a:lnTo>
                    <a:pt x="62" y="29"/>
                  </a:lnTo>
                  <a:lnTo>
                    <a:pt x="65" y="39"/>
                  </a:lnTo>
                  <a:lnTo>
                    <a:pt x="65" y="39"/>
                  </a:lnTo>
                  <a:lnTo>
                    <a:pt x="62" y="45"/>
                  </a:lnTo>
                  <a:lnTo>
                    <a:pt x="58" y="55"/>
                  </a:lnTo>
                  <a:lnTo>
                    <a:pt x="58" y="55"/>
                  </a:lnTo>
                  <a:lnTo>
                    <a:pt x="49" y="58"/>
                  </a:lnTo>
                  <a:lnTo>
                    <a:pt x="39" y="58"/>
                  </a:lnTo>
                  <a:lnTo>
                    <a:pt x="39" y="58"/>
                  </a:lnTo>
                  <a:lnTo>
                    <a:pt x="26" y="58"/>
                  </a:lnTo>
                  <a:lnTo>
                    <a:pt x="20" y="55"/>
                  </a:lnTo>
                  <a:lnTo>
                    <a:pt x="20" y="55"/>
                  </a:lnTo>
                  <a:lnTo>
                    <a:pt x="13" y="45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3" y="2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6" y="16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49" y="16"/>
                  </a:lnTo>
                  <a:lnTo>
                    <a:pt x="58" y="19"/>
                  </a:lnTo>
                  <a:lnTo>
                    <a:pt x="58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1626">
              <a:extLst>
                <a:ext uri="{FF2B5EF4-FFF2-40B4-BE49-F238E27FC236}">
                  <a16:creationId xmlns:a16="http://schemas.microsoft.com/office/drawing/2014/main" id="{EDEE4C1A-7A09-6F30-386F-19CCB763CC27}"/>
                </a:ext>
              </a:extLst>
            </p:cNvPr>
            <p:cNvSpPr/>
            <p:nvPr/>
          </p:nvSpPr>
          <p:spPr bwMode="auto">
            <a:xfrm>
              <a:off x="2909888" y="5029654"/>
              <a:ext cx="114300" cy="61913"/>
            </a:xfrm>
            <a:custGeom>
              <a:avLst/>
              <a:gdLst>
                <a:gd name="T0" fmla="*/ 68 w 72"/>
                <a:gd name="T1" fmla="*/ 39 h 39"/>
                <a:gd name="T2" fmla="*/ 68 w 72"/>
                <a:gd name="T3" fmla="*/ 39 h 39"/>
                <a:gd name="T4" fmla="*/ 72 w 72"/>
                <a:gd name="T5" fmla="*/ 32 h 39"/>
                <a:gd name="T6" fmla="*/ 72 w 72"/>
                <a:gd name="T7" fmla="*/ 32 h 39"/>
                <a:gd name="T8" fmla="*/ 68 w 72"/>
                <a:gd name="T9" fmla="*/ 26 h 39"/>
                <a:gd name="T10" fmla="*/ 65 w 72"/>
                <a:gd name="T11" fmla="*/ 19 h 39"/>
                <a:gd name="T12" fmla="*/ 55 w 72"/>
                <a:gd name="T13" fmla="*/ 13 h 39"/>
                <a:gd name="T14" fmla="*/ 55 w 72"/>
                <a:gd name="T15" fmla="*/ 13 h 39"/>
                <a:gd name="T16" fmla="*/ 68 w 72"/>
                <a:gd name="T17" fmla="*/ 13 h 39"/>
                <a:gd name="T18" fmla="*/ 68 w 72"/>
                <a:gd name="T19" fmla="*/ 0 h 39"/>
                <a:gd name="T20" fmla="*/ 0 w 72"/>
                <a:gd name="T21" fmla="*/ 0 h 39"/>
                <a:gd name="T22" fmla="*/ 0 w 72"/>
                <a:gd name="T23" fmla="*/ 13 h 39"/>
                <a:gd name="T24" fmla="*/ 36 w 72"/>
                <a:gd name="T25" fmla="*/ 13 h 39"/>
                <a:gd name="T26" fmla="*/ 36 w 72"/>
                <a:gd name="T27" fmla="*/ 13 h 39"/>
                <a:gd name="T28" fmla="*/ 46 w 72"/>
                <a:gd name="T29" fmla="*/ 13 h 39"/>
                <a:gd name="T30" fmla="*/ 52 w 72"/>
                <a:gd name="T31" fmla="*/ 16 h 39"/>
                <a:gd name="T32" fmla="*/ 52 w 72"/>
                <a:gd name="T33" fmla="*/ 16 h 39"/>
                <a:gd name="T34" fmla="*/ 59 w 72"/>
                <a:gd name="T35" fmla="*/ 22 h 39"/>
                <a:gd name="T36" fmla="*/ 59 w 72"/>
                <a:gd name="T37" fmla="*/ 29 h 39"/>
                <a:gd name="T38" fmla="*/ 59 w 72"/>
                <a:gd name="T39" fmla="*/ 29 h 39"/>
                <a:gd name="T40" fmla="*/ 55 w 72"/>
                <a:gd name="T41" fmla="*/ 39 h 39"/>
                <a:gd name="T42" fmla="*/ 68 w 72"/>
                <a:gd name="T43" fmla="*/ 39 h 39"/>
                <a:gd name="T44" fmla="*/ 68 w 72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2" h="39">
                  <a:moveTo>
                    <a:pt x="68" y="39"/>
                  </a:moveTo>
                  <a:lnTo>
                    <a:pt x="68" y="39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68" y="26"/>
                  </a:lnTo>
                  <a:lnTo>
                    <a:pt x="65" y="19"/>
                  </a:lnTo>
                  <a:lnTo>
                    <a:pt x="55" y="13"/>
                  </a:lnTo>
                  <a:lnTo>
                    <a:pt x="55" y="13"/>
                  </a:lnTo>
                  <a:lnTo>
                    <a:pt x="68" y="13"/>
                  </a:lnTo>
                  <a:lnTo>
                    <a:pt x="68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46" y="13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9" y="22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55" y="39"/>
                  </a:lnTo>
                  <a:lnTo>
                    <a:pt x="68" y="39"/>
                  </a:lnTo>
                  <a:lnTo>
                    <a:pt x="68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1627">
              <a:extLst>
                <a:ext uri="{FF2B5EF4-FFF2-40B4-BE49-F238E27FC236}">
                  <a16:creationId xmlns:a16="http://schemas.microsoft.com/office/drawing/2014/main" id="{4F980022-AFAB-1B99-4901-D66B47A24C36}"/>
                </a:ext>
              </a:extLst>
            </p:cNvPr>
            <p:cNvSpPr/>
            <p:nvPr/>
          </p:nvSpPr>
          <p:spPr bwMode="auto">
            <a:xfrm>
              <a:off x="2905125" y="5105854"/>
              <a:ext cx="119063" cy="165100"/>
            </a:xfrm>
            <a:custGeom>
              <a:avLst/>
              <a:gdLst>
                <a:gd name="T0" fmla="*/ 45 w 75"/>
                <a:gd name="T1" fmla="*/ 104 h 104"/>
                <a:gd name="T2" fmla="*/ 45 w 75"/>
                <a:gd name="T3" fmla="*/ 104 h 104"/>
                <a:gd name="T4" fmla="*/ 58 w 75"/>
                <a:gd name="T5" fmla="*/ 104 h 104"/>
                <a:gd name="T6" fmla="*/ 65 w 75"/>
                <a:gd name="T7" fmla="*/ 97 h 104"/>
                <a:gd name="T8" fmla="*/ 71 w 75"/>
                <a:gd name="T9" fmla="*/ 91 h 104"/>
                <a:gd name="T10" fmla="*/ 75 w 75"/>
                <a:gd name="T11" fmla="*/ 81 h 104"/>
                <a:gd name="T12" fmla="*/ 75 w 75"/>
                <a:gd name="T13" fmla="*/ 81 h 104"/>
                <a:gd name="T14" fmla="*/ 71 w 75"/>
                <a:gd name="T15" fmla="*/ 75 h 104"/>
                <a:gd name="T16" fmla="*/ 71 w 75"/>
                <a:gd name="T17" fmla="*/ 68 h 104"/>
                <a:gd name="T18" fmla="*/ 58 w 75"/>
                <a:gd name="T19" fmla="*/ 55 h 104"/>
                <a:gd name="T20" fmla="*/ 58 w 75"/>
                <a:gd name="T21" fmla="*/ 55 h 104"/>
                <a:gd name="T22" fmla="*/ 65 w 75"/>
                <a:gd name="T23" fmla="*/ 55 h 104"/>
                <a:gd name="T24" fmla="*/ 68 w 75"/>
                <a:gd name="T25" fmla="*/ 49 h 104"/>
                <a:gd name="T26" fmla="*/ 68 w 75"/>
                <a:gd name="T27" fmla="*/ 49 h 104"/>
                <a:gd name="T28" fmla="*/ 71 w 75"/>
                <a:gd name="T29" fmla="*/ 42 h 104"/>
                <a:gd name="T30" fmla="*/ 75 w 75"/>
                <a:gd name="T31" fmla="*/ 36 h 104"/>
                <a:gd name="T32" fmla="*/ 75 w 75"/>
                <a:gd name="T33" fmla="*/ 36 h 104"/>
                <a:gd name="T34" fmla="*/ 71 w 75"/>
                <a:gd name="T35" fmla="*/ 23 h 104"/>
                <a:gd name="T36" fmla="*/ 62 w 75"/>
                <a:gd name="T37" fmla="*/ 13 h 104"/>
                <a:gd name="T38" fmla="*/ 62 w 75"/>
                <a:gd name="T39" fmla="*/ 13 h 104"/>
                <a:gd name="T40" fmla="*/ 71 w 75"/>
                <a:gd name="T41" fmla="*/ 13 h 104"/>
                <a:gd name="T42" fmla="*/ 71 w 75"/>
                <a:gd name="T43" fmla="*/ 0 h 104"/>
                <a:gd name="T44" fmla="*/ 3 w 75"/>
                <a:gd name="T45" fmla="*/ 0 h 104"/>
                <a:gd name="T46" fmla="*/ 3 w 75"/>
                <a:gd name="T47" fmla="*/ 13 h 104"/>
                <a:gd name="T48" fmla="*/ 42 w 75"/>
                <a:gd name="T49" fmla="*/ 13 h 104"/>
                <a:gd name="T50" fmla="*/ 42 w 75"/>
                <a:gd name="T51" fmla="*/ 13 h 104"/>
                <a:gd name="T52" fmla="*/ 52 w 75"/>
                <a:gd name="T53" fmla="*/ 16 h 104"/>
                <a:gd name="T54" fmla="*/ 58 w 75"/>
                <a:gd name="T55" fmla="*/ 20 h 104"/>
                <a:gd name="T56" fmla="*/ 58 w 75"/>
                <a:gd name="T57" fmla="*/ 20 h 104"/>
                <a:gd name="T58" fmla="*/ 62 w 75"/>
                <a:gd name="T59" fmla="*/ 23 h 104"/>
                <a:gd name="T60" fmla="*/ 65 w 75"/>
                <a:gd name="T61" fmla="*/ 29 h 104"/>
                <a:gd name="T62" fmla="*/ 65 w 75"/>
                <a:gd name="T63" fmla="*/ 29 h 104"/>
                <a:gd name="T64" fmla="*/ 62 w 75"/>
                <a:gd name="T65" fmla="*/ 39 h 104"/>
                <a:gd name="T66" fmla="*/ 58 w 75"/>
                <a:gd name="T67" fmla="*/ 42 h 104"/>
                <a:gd name="T68" fmla="*/ 52 w 75"/>
                <a:gd name="T69" fmla="*/ 46 h 104"/>
                <a:gd name="T70" fmla="*/ 42 w 75"/>
                <a:gd name="T71" fmla="*/ 46 h 104"/>
                <a:gd name="T72" fmla="*/ 3 w 75"/>
                <a:gd name="T73" fmla="*/ 46 h 104"/>
                <a:gd name="T74" fmla="*/ 3 w 75"/>
                <a:gd name="T75" fmla="*/ 59 h 104"/>
                <a:gd name="T76" fmla="*/ 42 w 75"/>
                <a:gd name="T77" fmla="*/ 59 h 104"/>
                <a:gd name="T78" fmla="*/ 42 w 75"/>
                <a:gd name="T79" fmla="*/ 59 h 104"/>
                <a:gd name="T80" fmla="*/ 49 w 75"/>
                <a:gd name="T81" fmla="*/ 62 h 104"/>
                <a:gd name="T82" fmla="*/ 58 w 75"/>
                <a:gd name="T83" fmla="*/ 65 h 104"/>
                <a:gd name="T84" fmla="*/ 58 w 75"/>
                <a:gd name="T85" fmla="*/ 65 h 104"/>
                <a:gd name="T86" fmla="*/ 62 w 75"/>
                <a:gd name="T87" fmla="*/ 68 h 104"/>
                <a:gd name="T88" fmla="*/ 62 w 75"/>
                <a:gd name="T89" fmla="*/ 75 h 104"/>
                <a:gd name="T90" fmla="*/ 62 w 75"/>
                <a:gd name="T91" fmla="*/ 75 h 104"/>
                <a:gd name="T92" fmla="*/ 62 w 75"/>
                <a:gd name="T93" fmla="*/ 84 h 104"/>
                <a:gd name="T94" fmla="*/ 58 w 75"/>
                <a:gd name="T95" fmla="*/ 88 h 104"/>
                <a:gd name="T96" fmla="*/ 58 w 75"/>
                <a:gd name="T97" fmla="*/ 88 h 104"/>
                <a:gd name="T98" fmla="*/ 52 w 75"/>
                <a:gd name="T99" fmla="*/ 91 h 104"/>
                <a:gd name="T100" fmla="*/ 42 w 75"/>
                <a:gd name="T101" fmla="*/ 91 h 104"/>
                <a:gd name="T102" fmla="*/ 3 w 75"/>
                <a:gd name="T103" fmla="*/ 91 h 104"/>
                <a:gd name="T104" fmla="*/ 0 w 75"/>
                <a:gd name="T105" fmla="*/ 104 h 104"/>
                <a:gd name="T106" fmla="*/ 45 w 75"/>
                <a:gd name="T107" fmla="*/ 104 h 104"/>
                <a:gd name="T108" fmla="*/ 45 w 75"/>
                <a:gd name="T109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5" h="104">
                  <a:moveTo>
                    <a:pt x="45" y="104"/>
                  </a:moveTo>
                  <a:lnTo>
                    <a:pt x="45" y="104"/>
                  </a:lnTo>
                  <a:lnTo>
                    <a:pt x="58" y="104"/>
                  </a:lnTo>
                  <a:lnTo>
                    <a:pt x="65" y="97"/>
                  </a:lnTo>
                  <a:lnTo>
                    <a:pt x="71" y="91"/>
                  </a:lnTo>
                  <a:lnTo>
                    <a:pt x="75" y="81"/>
                  </a:lnTo>
                  <a:lnTo>
                    <a:pt x="75" y="81"/>
                  </a:lnTo>
                  <a:lnTo>
                    <a:pt x="71" y="75"/>
                  </a:lnTo>
                  <a:lnTo>
                    <a:pt x="71" y="68"/>
                  </a:lnTo>
                  <a:lnTo>
                    <a:pt x="58" y="55"/>
                  </a:lnTo>
                  <a:lnTo>
                    <a:pt x="58" y="55"/>
                  </a:lnTo>
                  <a:lnTo>
                    <a:pt x="65" y="55"/>
                  </a:lnTo>
                  <a:lnTo>
                    <a:pt x="68" y="49"/>
                  </a:lnTo>
                  <a:lnTo>
                    <a:pt x="68" y="49"/>
                  </a:lnTo>
                  <a:lnTo>
                    <a:pt x="71" y="42"/>
                  </a:lnTo>
                  <a:lnTo>
                    <a:pt x="75" y="36"/>
                  </a:lnTo>
                  <a:lnTo>
                    <a:pt x="75" y="36"/>
                  </a:lnTo>
                  <a:lnTo>
                    <a:pt x="71" y="23"/>
                  </a:lnTo>
                  <a:lnTo>
                    <a:pt x="62" y="13"/>
                  </a:lnTo>
                  <a:lnTo>
                    <a:pt x="62" y="13"/>
                  </a:lnTo>
                  <a:lnTo>
                    <a:pt x="71" y="13"/>
                  </a:lnTo>
                  <a:lnTo>
                    <a:pt x="71" y="0"/>
                  </a:lnTo>
                  <a:lnTo>
                    <a:pt x="3" y="0"/>
                  </a:lnTo>
                  <a:lnTo>
                    <a:pt x="3" y="13"/>
                  </a:lnTo>
                  <a:lnTo>
                    <a:pt x="42" y="13"/>
                  </a:lnTo>
                  <a:lnTo>
                    <a:pt x="42" y="13"/>
                  </a:lnTo>
                  <a:lnTo>
                    <a:pt x="52" y="16"/>
                  </a:lnTo>
                  <a:lnTo>
                    <a:pt x="58" y="20"/>
                  </a:lnTo>
                  <a:lnTo>
                    <a:pt x="58" y="20"/>
                  </a:lnTo>
                  <a:lnTo>
                    <a:pt x="62" y="23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62" y="39"/>
                  </a:lnTo>
                  <a:lnTo>
                    <a:pt x="58" y="42"/>
                  </a:lnTo>
                  <a:lnTo>
                    <a:pt x="52" y="46"/>
                  </a:lnTo>
                  <a:lnTo>
                    <a:pt x="42" y="46"/>
                  </a:lnTo>
                  <a:lnTo>
                    <a:pt x="3" y="46"/>
                  </a:lnTo>
                  <a:lnTo>
                    <a:pt x="3" y="59"/>
                  </a:lnTo>
                  <a:lnTo>
                    <a:pt x="42" y="59"/>
                  </a:lnTo>
                  <a:lnTo>
                    <a:pt x="42" y="59"/>
                  </a:lnTo>
                  <a:lnTo>
                    <a:pt x="49" y="62"/>
                  </a:lnTo>
                  <a:lnTo>
                    <a:pt x="58" y="65"/>
                  </a:lnTo>
                  <a:lnTo>
                    <a:pt x="58" y="65"/>
                  </a:lnTo>
                  <a:lnTo>
                    <a:pt x="62" y="68"/>
                  </a:lnTo>
                  <a:lnTo>
                    <a:pt x="62" y="75"/>
                  </a:lnTo>
                  <a:lnTo>
                    <a:pt x="62" y="75"/>
                  </a:lnTo>
                  <a:lnTo>
                    <a:pt x="62" y="84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42" y="91"/>
                  </a:lnTo>
                  <a:lnTo>
                    <a:pt x="3" y="91"/>
                  </a:lnTo>
                  <a:lnTo>
                    <a:pt x="0" y="104"/>
                  </a:lnTo>
                  <a:lnTo>
                    <a:pt x="45" y="104"/>
                  </a:lnTo>
                  <a:lnTo>
                    <a:pt x="45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1628">
              <a:extLst>
                <a:ext uri="{FF2B5EF4-FFF2-40B4-BE49-F238E27FC236}">
                  <a16:creationId xmlns:a16="http://schemas.microsoft.com/office/drawing/2014/main" id="{C3B23F6F-F783-EED4-3071-E1A92BA0EB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5125" y="5296354"/>
              <a:ext cx="119063" cy="103188"/>
            </a:xfrm>
            <a:custGeom>
              <a:avLst/>
              <a:gdLst>
                <a:gd name="T0" fmla="*/ 39 w 75"/>
                <a:gd name="T1" fmla="*/ 65 h 65"/>
                <a:gd name="T2" fmla="*/ 39 w 75"/>
                <a:gd name="T3" fmla="*/ 65 h 65"/>
                <a:gd name="T4" fmla="*/ 52 w 75"/>
                <a:gd name="T5" fmla="*/ 62 h 65"/>
                <a:gd name="T6" fmla="*/ 65 w 75"/>
                <a:gd name="T7" fmla="*/ 55 h 65"/>
                <a:gd name="T8" fmla="*/ 65 w 75"/>
                <a:gd name="T9" fmla="*/ 55 h 65"/>
                <a:gd name="T10" fmla="*/ 71 w 75"/>
                <a:gd name="T11" fmla="*/ 45 h 65"/>
                <a:gd name="T12" fmla="*/ 75 w 75"/>
                <a:gd name="T13" fmla="*/ 33 h 65"/>
                <a:gd name="T14" fmla="*/ 75 w 75"/>
                <a:gd name="T15" fmla="*/ 33 h 65"/>
                <a:gd name="T16" fmla="*/ 71 w 75"/>
                <a:gd name="T17" fmla="*/ 20 h 65"/>
                <a:gd name="T18" fmla="*/ 62 w 75"/>
                <a:gd name="T19" fmla="*/ 10 h 65"/>
                <a:gd name="T20" fmla="*/ 62 w 75"/>
                <a:gd name="T21" fmla="*/ 10 h 65"/>
                <a:gd name="T22" fmla="*/ 52 w 75"/>
                <a:gd name="T23" fmla="*/ 3 h 65"/>
                <a:gd name="T24" fmla="*/ 36 w 75"/>
                <a:gd name="T25" fmla="*/ 0 h 65"/>
                <a:gd name="T26" fmla="*/ 36 w 75"/>
                <a:gd name="T27" fmla="*/ 0 h 65"/>
                <a:gd name="T28" fmla="*/ 20 w 75"/>
                <a:gd name="T29" fmla="*/ 3 h 65"/>
                <a:gd name="T30" fmla="*/ 10 w 75"/>
                <a:gd name="T31" fmla="*/ 10 h 65"/>
                <a:gd name="T32" fmla="*/ 10 w 75"/>
                <a:gd name="T33" fmla="*/ 10 h 65"/>
                <a:gd name="T34" fmla="*/ 3 w 75"/>
                <a:gd name="T35" fmla="*/ 20 h 65"/>
                <a:gd name="T36" fmla="*/ 0 w 75"/>
                <a:gd name="T37" fmla="*/ 33 h 65"/>
                <a:gd name="T38" fmla="*/ 0 w 75"/>
                <a:gd name="T39" fmla="*/ 33 h 65"/>
                <a:gd name="T40" fmla="*/ 0 w 75"/>
                <a:gd name="T41" fmla="*/ 49 h 65"/>
                <a:gd name="T42" fmla="*/ 7 w 75"/>
                <a:gd name="T43" fmla="*/ 58 h 65"/>
                <a:gd name="T44" fmla="*/ 16 w 75"/>
                <a:gd name="T45" fmla="*/ 58 h 65"/>
                <a:gd name="T46" fmla="*/ 16 w 75"/>
                <a:gd name="T47" fmla="*/ 58 h 65"/>
                <a:gd name="T48" fmla="*/ 13 w 75"/>
                <a:gd name="T49" fmla="*/ 49 h 65"/>
                <a:gd name="T50" fmla="*/ 10 w 75"/>
                <a:gd name="T51" fmla="*/ 36 h 65"/>
                <a:gd name="T52" fmla="*/ 10 w 75"/>
                <a:gd name="T53" fmla="*/ 36 h 65"/>
                <a:gd name="T54" fmla="*/ 10 w 75"/>
                <a:gd name="T55" fmla="*/ 26 h 65"/>
                <a:gd name="T56" fmla="*/ 16 w 75"/>
                <a:gd name="T57" fmla="*/ 20 h 65"/>
                <a:gd name="T58" fmla="*/ 16 w 75"/>
                <a:gd name="T59" fmla="*/ 20 h 65"/>
                <a:gd name="T60" fmla="*/ 23 w 75"/>
                <a:gd name="T61" fmla="*/ 16 h 65"/>
                <a:gd name="T62" fmla="*/ 33 w 75"/>
                <a:gd name="T63" fmla="*/ 13 h 65"/>
                <a:gd name="T64" fmla="*/ 33 w 75"/>
                <a:gd name="T65" fmla="*/ 65 h 65"/>
                <a:gd name="T66" fmla="*/ 39 w 75"/>
                <a:gd name="T67" fmla="*/ 65 h 65"/>
                <a:gd name="T68" fmla="*/ 39 w 75"/>
                <a:gd name="T69" fmla="*/ 65 h 65"/>
                <a:gd name="T70" fmla="*/ 42 w 75"/>
                <a:gd name="T71" fmla="*/ 13 h 65"/>
                <a:gd name="T72" fmla="*/ 42 w 75"/>
                <a:gd name="T73" fmla="*/ 13 h 65"/>
                <a:gd name="T74" fmla="*/ 52 w 75"/>
                <a:gd name="T75" fmla="*/ 16 h 65"/>
                <a:gd name="T76" fmla="*/ 58 w 75"/>
                <a:gd name="T77" fmla="*/ 20 h 65"/>
                <a:gd name="T78" fmla="*/ 58 w 75"/>
                <a:gd name="T79" fmla="*/ 20 h 65"/>
                <a:gd name="T80" fmla="*/ 62 w 75"/>
                <a:gd name="T81" fmla="*/ 26 h 65"/>
                <a:gd name="T82" fmla="*/ 62 w 75"/>
                <a:gd name="T83" fmla="*/ 33 h 65"/>
                <a:gd name="T84" fmla="*/ 62 w 75"/>
                <a:gd name="T85" fmla="*/ 33 h 65"/>
                <a:gd name="T86" fmla="*/ 62 w 75"/>
                <a:gd name="T87" fmla="*/ 42 h 65"/>
                <a:gd name="T88" fmla="*/ 58 w 75"/>
                <a:gd name="T89" fmla="*/ 45 h 65"/>
                <a:gd name="T90" fmla="*/ 58 w 75"/>
                <a:gd name="T91" fmla="*/ 45 h 65"/>
                <a:gd name="T92" fmla="*/ 52 w 75"/>
                <a:gd name="T93" fmla="*/ 49 h 65"/>
                <a:gd name="T94" fmla="*/ 42 w 75"/>
                <a:gd name="T95" fmla="*/ 52 h 65"/>
                <a:gd name="T96" fmla="*/ 42 w 75"/>
                <a:gd name="T97" fmla="*/ 13 h 65"/>
                <a:gd name="T98" fmla="*/ 42 w 75"/>
                <a:gd name="T99" fmla="*/ 1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5" h="65">
                  <a:moveTo>
                    <a:pt x="39" y="65"/>
                  </a:moveTo>
                  <a:lnTo>
                    <a:pt x="39" y="65"/>
                  </a:lnTo>
                  <a:lnTo>
                    <a:pt x="52" y="62"/>
                  </a:lnTo>
                  <a:lnTo>
                    <a:pt x="65" y="55"/>
                  </a:lnTo>
                  <a:lnTo>
                    <a:pt x="65" y="55"/>
                  </a:lnTo>
                  <a:lnTo>
                    <a:pt x="71" y="45"/>
                  </a:lnTo>
                  <a:lnTo>
                    <a:pt x="75" y="33"/>
                  </a:lnTo>
                  <a:lnTo>
                    <a:pt x="75" y="33"/>
                  </a:lnTo>
                  <a:lnTo>
                    <a:pt x="71" y="20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52" y="3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0" y="3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3" y="2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49"/>
                  </a:lnTo>
                  <a:lnTo>
                    <a:pt x="7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3" y="49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0" y="26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23" y="16"/>
                  </a:lnTo>
                  <a:lnTo>
                    <a:pt x="33" y="13"/>
                  </a:lnTo>
                  <a:lnTo>
                    <a:pt x="33" y="65"/>
                  </a:lnTo>
                  <a:lnTo>
                    <a:pt x="39" y="65"/>
                  </a:lnTo>
                  <a:lnTo>
                    <a:pt x="39" y="65"/>
                  </a:lnTo>
                  <a:close/>
                  <a:moveTo>
                    <a:pt x="42" y="13"/>
                  </a:moveTo>
                  <a:lnTo>
                    <a:pt x="42" y="13"/>
                  </a:lnTo>
                  <a:lnTo>
                    <a:pt x="52" y="16"/>
                  </a:lnTo>
                  <a:lnTo>
                    <a:pt x="58" y="20"/>
                  </a:lnTo>
                  <a:lnTo>
                    <a:pt x="58" y="20"/>
                  </a:lnTo>
                  <a:lnTo>
                    <a:pt x="62" y="26"/>
                  </a:lnTo>
                  <a:lnTo>
                    <a:pt x="62" y="33"/>
                  </a:lnTo>
                  <a:lnTo>
                    <a:pt x="62" y="33"/>
                  </a:lnTo>
                  <a:lnTo>
                    <a:pt x="62" y="42"/>
                  </a:lnTo>
                  <a:lnTo>
                    <a:pt x="58" y="45"/>
                  </a:lnTo>
                  <a:lnTo>
                    <a:pt x="58" y="45"/>
                  </a:lnTo>
                  <a:lnTo>
                    <a:pt x="52" y="49"/>
                  </a:lnTo>
                  <a:lnTo>
                    <a:pt x="42" y="52"/>
                  </a:lnTo>
                  <a:lnTo>
                    <a:pt x="42" y="13"/>
                  </a:lnTo>
                  <a:lnTo>
                    <a:pt x="42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1629">
              <a:extLst>
                <a:ext uri="{FF2B5EF4-FFF2-40B4-BE49-F238E27FC236}">
                  <a16:creationId xmlns:a16="http://schemas.microsoft.com/office/drawing/2014/main" id="{324C1D3E-ED06-A0FA-1719-EB70308E7707}"/>
                </a:ext>
              </a:extLst>
            </p:cNvPr>
            <p:cNvSpPr/>
            <p:nvPr/>
          </p:nvSpPr>
          <p:spPr bwMode="auto">
            <a:xfrm>
              <a:off x="2905125" y="5424942"/>
              <a:ext cx="112713" cy="61913"/>
            </a:xfrm>
            <a:custGeom>
              <a:avLst/>
              <a:gdLst>
                <a:gd name="T0" fmla="*/ 71 w 71"/>
                <a:gd name="T1" fmla="*/ 39 h 39"/>
                <a:gd name="T2" fmla="*/ 71 w 71"/>
                <a:gd name="T3" fmla="*/ 39 h 39"/>
                <a:gd name="T4" fmla="*/ 71 w 71"/>
                <a:gd name="T5" fmla="*/ 32 h 39"/>
                <a:gd name="T6" fmla="*/ 71 w 71"/>
                <a:gd name="T7" fmla="*/ 32 h 39"/>
                <a:gd name="T8" fmla="*/ 71 w 71"/>
                <a:gd name="T9" fmla="*/ 26 h 39"/>
                <a:gd name="T10" fmla="*/ 68 w 71"/>
                <a:gd name="T11" fmla="*/ 20 h 39"/>
                <a:gd name="T12" fmla="*/ 58 w 71"/>
                <a:gd name="T13" fmla="*/ 13 h 39"/>
                <a:gd name="T14" fmla="*/ 58 w 71"/>
                <a:gd name="T15" fmla="*/ 13 h 39"/>
                <a:gd name="T16" fmla="*/ 71 w 71"/>
                <a:gd name="T17" fmla="*/ 13 h 39"/>
                <a:gd name="T18" fmla="*/ 71 w 71"/>
                <a:gd name="T19" fmla="*/ 0 h 39"/>
                <a:gd name="T20" fmla="*/ 0 w 71"/>
                <a:gd name="T21" fmla="*/ 0 h 39"/>
                <a:gd name="T22" fmla="*/ 0 w 71"/>
                <a:gd name="T23" fmla="*/ 13 h 39"/>
                <a:gd name="T24" fmla="*/ 36 w 71"/>
                <a:gd name="T25" fmla="*/ 13 h 39"/>
                <a:gd name="T26" fmla="*/ 36 w 71"/>
                <a:gd name="T27" fmla="*/ 13 h 39"/>
                <a:gd name="T28" fmla="*/ 45 w 71"/>
                <a:gd name="T29" fmla="*/ 13 h 39"/>
                <a:gd name="T30" fmla="*/ 55 w 71"/>
                <a:gd name="T31" fmla="*/ 16 h 39"/>
                <a:gd name="T32" fmla="*/ 55 w 71"/>
                <a:gd name="T33" fmla="*/ 16 h 39"/>
                <a:gd name="T34" fmla="*/ 58 w 71"/>
                <a:gd name="T35" fmla="*/ 23 h 39"/>
                <a:gd name="T36" fmla="*/ 62 w 71"/>
                <a:gd name="T37" fmla="*/ 29 h 39"/>
                <a:gd name="T38" fmla="*/ 62 w 71"/>
                <a:gd name="T39" fmla="*/ 29 h 39"/>
                <a:gd name="T40" fmla="*/ 58 w 71"/>
                <a:gd name="T41" fmla="*/ 39 h 39"/>
                <a:gd name="T42" fmla="*/ 71 w 71"/>
                <a:gd name="T43" fmla="*/ 39 h 39"/>
                <a:gd name="T44" fmla="*/ 71 w 71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1" h="39">
                  <a:moveTo>
                    <a:pt x="71" y="39"/>
                  </a:moveTo>
                  <a:lnTo>
                    <a:pt x="71" y="39"/>
                  </a:lnTo>
                  <a:lnTo>
                    <a:pt x="71" y="32"/>
                  </a:lnTo>
                  <a:lnTo>
                    <a:pt x="71" y="32"/>
                  </a:lnTo>
                  <a:lnTo>
                    <a:pt x="71" y="26"/>
                  </a:lnTo>
                  <a:lnTo>
                    <a:pt x="68" y="20"/>
                  </a:lnTo>
                  <a:lnTo>
                    <a:pt x="58" y="13"/>
                  </a:lnTo>
                  <a:lnTo>
                    <a:pt x="58" y="13"/>
                  </a:lnTo>
                  <a:lnTo>
                    <a:pt x="71" y="13"/>
                  </a:lnTo>
                  <a:lnTo>
                    <a:pt x="71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45" y="13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8" y="23"/>
                  </a:lnTo>
                  <a:lnTo>
                    <a:pt x="62" y="29"/>
                  </a:lnTo>
                  <a:lnTo>
                    <a:pt x="62" y="29"/>
                  </a:lnTo>
                  <a:lnTo>
                    <a:pt x="58" y="39"/>
                  </a:lnTo>
                  <a:lnTo>
                    <a:pt x="71" y="39"/>
                  </a:lnTo>
                  <a:lnTo>
                    <a:pt x="71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1630">
              <a:extLst>
                <a:ext uri="{FF2B5EF4-FFF2-40B4-BE49-F238E27FC236}">
                  <a16:creationId xmlns:a16="http://schemas.microsoft.com/office/drawing/2014/main" id="{391145A0-AF7D-16AC-56EC-9658BF974A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5125" y="5569404"/>
              <a:ext cx="153988" cy="128588"/>
            </a:xfrm>
            <a:custGeom>
              <a:avLst/>
              <a:gdLst>
                <a:gd name="T0" fmla="*/ 0 w 97"/>
                <a:gd name="T1" fmla="*/ 26 h 81"/>
                <a:gd name="T2" fmla="*/ 0 w 97"/>
                <a:gd name="T3" fmla="*/ 26 h 81"/>
                <a:gd name="T4" fmla="*/ 3 w 97"/>
                <a:gd name="T5" fmla="*/ 48 h 81"/>
                <a:gd name="T6" fmla="*/ 10 w 97"/>
                <a:gd name="T7" fmla="*/ 58 h 81"/>
                <a:gd name="T8" fmla="*/ 13 w 97"/>
                <a:gd name="T9" fmla="*/ 65 h 81"/>
                <a:gd name="T10" fmla="*/ 13 w 97"/>
                <a:gd name="T11" fmla="*/ 65 h 81"/>
                <a:gd name="T12" fmla="*/ 23 w 97"/>
                <a:gd name="T13" fmla="*/ 71 h 81"/>
                <a:gd name="T14" fmla="*/ 29 w 97"/>
                <a:gd name="T15" fmla="*/ 78 h 81"/>
                <a:gd name="T16" fmla="*/ 39 w 97"/>
                <a:gd name="T17" fmla="*/ 81 h 81"/>
                <a:gd name="T18" fmla="*/ 52 w 97"/>
                <a:gd name="T19" fmla="*/ 81 h 81"/>
                <a:gd name="T20" fmla="*/ 52 w 97"/>
                <a:gd name="T21" fmla="*/ 81 h 81"/>
                <a:gd name="T22" fmla="*/ 62 w 97"/>
                <a:gd name="T23" fmla="*/ 81 h 81"/>
                <a:gd name="T24" fmla="*/ 71 w 97"/>
                <a:gd name="T25" fmla="*/ 78 h 81"/>
                <a:gd name="T26" fmla="*/ 78 w 97"/>
                <a:gd name="T27" fmla="*/ 74 h 81"/>
                <a:gd name="T28" fmla="*/ 84 w 97"/>
                <a:gd name="T29" fmla="*/ 65 h 81"/>
                <a:gd name="T30" fmla="*/ 84 w 97"/>
                <a:gd name="T31" fmla="*/ 65 h 81"/>
                <a:gd name="T32" fmla="*/ 94 w 97"/>
                <a:gd name="T33" fmla="*/ 48 h 81"/>
                <a:gd name="T34" fmla="*/ 97 w 97"/>
                <a:gd name="T35" fmla="*/ 29 h 81"/>
                <a:gd name="T36" fmla="*/ 97 w 97"/>
                <a:gd name="T37" fmla="*/ 0 h 81"/>
                <a:gd name="T38" fmla="*/ 0 w 97"/>
                <a:gd name="T39" fmla="*/ 0 h 81"/>
                <a:gd name="T40" fmla="*/ 0 w 97"/>
                <a:gd name="T41" fmla="*/ 26 h 81"/>
                <a:gd name="T42" fmla="*/ 0 w 97"/>
                <a:gd name="T43" fmla="*/ 26 h 81"/>
                <a:gd name="T44" fmla="*/ 88 w 97"/>
                <a:gd name="T45" fmla="*/ 29 h 81"/>
                <a:gd name="T46" fmla="*/ 88 w 97"/>
                <a:gd name="T47" fmla="*/ 29 h 81"/>
                <a:gd name="T48" fmla="*/ 84 w 97"/>
                <a:gd name="T49" fmla="*/ 45 h 81"/>
                <a:gd name="T50" fmla="*/ 78 w 97"/>
                <a:gd name="T51" fmla="*/ 58 h 81"/>
                <a:gd name="T52" fmla="*/ 78 w 97"/>
                <a:gd name="T53" fmla="*/ 58 h 81"/>
                <a:gd name="T54" fmla="*/ 65 w 97"/>
                <a:gd name="T55" fmla="*/ 65 h 81"/>
                <a:gd name="T56" fmla="*/ 52 w 97"/>
                <a:gd name="T57" fmla="*/ 68 h 81"/>
                <a:gd name="T58" fmla="*/ 52 w 97"/>
                <a:gd name="T59" fmla="*/ 68 h 81"/>
                <a:gd name="T60" fmla="*/ 33 w 97"/>
                <a:gd name="T61" fmla="*/ 65 h 81"/>
                <a:gd name="T62" fmla="*/ 23 w 97"/>
                <a:gd name="T63" fmla="*/ 58 h 81"/>
                <a:gd name="T64" fmla="*/ 23 w 97"/>
                <a:gd name="T65" fmla="*/ 58 h 81"/>
                <a:gd name="T66" fmla="*/ 13 w 97"/>
                <a:gd name="T67" fmla="*/ 45 h 81"/>
                <a:gd name="T68" fmla="*/ 13 w 97"/>
                <a:gd name="T69" fmla="*/ 26 h 81"/>
                <a:gd name="T70" fmla="*/ 13 w 97"/>
                <a:gd name="T71" fmla="*/ 13 h 81"/>
                <a:gd name="T72" fmla="*/ 88 w 97"/>
                <a:gd name="T73" fmla="*/ 13 h 81"/>
                <a:gd name="T74" fmla="*/ 88 w 97"/>
                <a:gd name="T75" fmla="*/ 29 h 81"/>
                <a:gd name="T76" fmla="*/ 88 w 97"/>
                <a:gd name="T77" fmla="*/ 2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7" h="81">
                  <a:moveTo>
                    <a:pt x="0" y="26"/>
                  </a:moveTo>
                  <a:lnTo>
                    <a:pt x="0" y="26"/>
                  </a:lnTo>
                  <a:lnTo>
                    <a:pt x="3" y="48"/>
                  </a:lnTo>
                  <a:lnTo>
                    <a:pt x="10" y="58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23" y="71"/>
                  </a:lnTo>
                  <a:lnTo>
                    <a:pt x="29" y="78"/>
                  </a:lnTo>
                  <a:lnTo>
                    <a:pt x="39" y="81"/>
                  </a:lnTo>
                  <a:lnTo>
                    <a:pt x="52" y="81"/>
                  </a:lnTo>
                  <a:lnTo>
                    <a:pt x="52" y="81"/>
                  </a:lnTo>
                  <a:lnTo>
                    <a:pt x="62" y="81"/>
                  </a:lnTo>
                  <a:lnTo>
                    <a:pt x="71" y="78"/>
                  </a:lnTo>
                  <a:lnTo>
                    <a:pt x="78" y="74"/>
                  </a:lnTo>
                  <a:lnTo>
                    <a:pt x="84" y="65"/>
                  </a:lnTo>
                  <a:lnTo>
                    <a:pt x="84" y="65"/>
                  </a:lnTo>
                  <a:lnTo>
                    <a:pt x="94" y="48"/>
                  </a:lnTo>
                  <a:lnTo>
                    <a:pt x="97" y="29"/>
                  </a:lnTo>
                  <a:lnTo>
                    <a:pt x="97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0" y="26"/>
                  </a:lnTo>
                  <a:close/>
                  <a:moveTo>
                    <a:pt x="88" y="29"/>
                  </a:moveTo>
                  <a:lnTo>
                    <a:pt x="88" y="29"/>
                  </a:lnTo>
                  <a:lnTo>
                    <a:pt x="84" y="45"/>
                  </a:lnTo>
                  <a:lnTo>
                    <a:pt x="78" y="58"/>
                  </a:lnTo>
                  <a:lnTo>
                    <a:pt x="78" y="58"/>
                  </a:lnTo>
                  <a:lnTo>
                    <a:pt x="65" y="65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33" y="65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13" y="45"/>
                  </a:lnTo>
                  <a:lnTo>
                    <a:pt x="13" y="26"/>
                  </a:lnTo>
                  <a:lnTo>
                    <a:pt x="13" y="13"/>
                  </a:lnTo>
                  <a:lnTo>
                    <a:pt x="88" y="13"/>
                  </a:lnTo>
                  <a:lnTo>
                    <a:pt x="88" y="29"/>
                  </a:lnTo>
                  <a:lnTo>
                    <a:pt x="8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1631">
              <a:extLst>
                <a:ext uri="{FF2B5EF4-FFF2-40B4-BE49-F238E27FC236}">
                  <a16:creationId xmlns:a16="http://schemas.microsoft.com/office/drawing/2014/main" id="{50ADDC2B-6ADA-558A-C1CC-BE3E1C0C6B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5125" y="5718629"/>
              <a:ext cx="112713" cy="103188"/>
            </a:xfrm>
            <a:custGeom>
              <a:avLst/>
              <a:gdLst>
                <a:gd name="T0" fmla="*/ 39 w 71"/>
                <a:gd name="T1" fmla="*/ 65 h 65"/>
                <a:gd name="T2" fmla="*/ 39 w 71"/>
                <a:gd name="T3" fmla="*/ 65 h 65"/>
                <a:gd name="T4" fmla="*/ 52 w 71"/>
                <a:gd name="T5" fmla="*/ 61 h 65"/>
                <a:gd name="T6" fmla="*/ 62 w 71"/>
                <a:gd name="T7" fmla="*/ 55 h 65"/>
                <a:gd name="T8" fmla="*/ 62 w 71"/>
                <a:gd name="T9" fmla="*/ 55 h 65"/>
                <a:gd name="T10" fmla="*/ 68 w 71"/>
                <a:gd name="T11" fmla="*/ 45 h 65"/>
                <a:gd name="T12" fmla="*/ 71 w 71"/>
                <a:gd name="T13" fmla="*/ 32 h 65"/>
                <a:gd name="T14" fmla="*/ 71 w 71"/>
                <a:gd name="T15" fmla="*/ 32 h 65"/>
                <a:gd name="T16" fmla="*/ 68 w 71"/>
                <a:gd name="T17" fmla="*/ 19 h 65"/>
                <a:gd name="T18" fmla="*/ 62 w 71"/>
                <a:gd name="T19" fmla="*/ 9 h 65"/>
                <a:gd name="T20" fmla="*/ 62 w 71"/>
                <a:gd name="T21" fmla="*/ 9 h 65"/>
                <a:gd name="T22" fmla="*/ 49 w 71"/>
                <a:gd name="T23" fmla="*/ 3 h 65"/>
                <a:gd name="T24" fmla="*/ 36 w 71"/>
                <a:gd name="T25" fmla="*/ 0 h 65"/>
                <a:gd name="T26" fmla="*/ 36 w 71"/>
                <a:gd name="T27" fmla="*/ 0 h 65"/>
                <a:gd name="T28" fmla="*/ 20 w 71"/>
                <a:gd name="T29" fmla="*/ 3 h 65"/>
                <a:gd name="T30" fmla="*/ 10 w 71"/>
                <a:gd name="T31" fmla="*/ 9 h 65"/>
                <a:gd name="T32" fmla="*/ 10 w 71"/>
                <a:gd name="T33" fmla="*/ 9 h 65"/>
                <a:gd name="T34" fmla="*/ 0 w 71"/>
                <a:gd name="T35" fmla="*/ 19 h 65"/>
                <a:gd name="T36" fmla="*/ 0 w 71"/>
                <a:gd name="T37" fmla="*/ 32 h 65"/>
                <a:gd name="T38" fmla="*/ 0 w 71"/>
                <a:gd name="T39" fmla="*/ 32 h 65"/>
                <a:gd name="T40" fmla="*/ 0 w 71"/>
                <a:gd name="T41" fmla="*/ 45 h 65"/>
                <a:gd name="T42" fmla="*/ 3 w 71"/>
                <a:gd name="T43" fmla="*/ 58 h 65"/>
                <a:gd name="T44" fmla="*/ 16 w 71"/>
                <a:gd name="T45" fmla="*/ 58 h 65"/>
                <a:gd name="T46" fmla="*/ 16 w 71"/>
                <a:gd name="T47" fmla="*/ 58 h 65"/>
                <a:gd name="T48" fmla="*/ 10 w 71"/>
                <a:gd name="T49" fmla="*/ 48 h 65"/>
                <a:gd name="T50" fmla="*/ 10 w 71"/>
                <a:gd name="T51" fmla="*/ 35 h 65"/>
                <a:gd name="T52" fmla="*/ 10 w 71"/>
                <a:gd name="T53" fmla="*/ 35 h 65"/>
                <a:gd name="T54" fmla="*/ 10 w 71"/>
                <a:gd name="T55" fmla="*/ 26 h 65"/>
                <a:gd name="T56" fmla="*/ 16 w 71"/>
                <a:gd name="T57" fmla="*/ 19 h 65"/>
                <a:gd name="T58" fmla="*/ 16 w 71"/>
                <a:gd name="T59" fmla="*/ 19 h 65"/>
                <a:gd name="T60" fmla="*/ 23 w 71"/>
                <a:gd name="T61" fmla="*/ 16 h 65"/>
                <a:gd name="T62" fmla="*/ 33 w 71"/>
                <a:gd name="T63" fmla="*/ 13 h 65"/>
                <a:gd name="T64" fmla="*/ 33 w 71"/>
                <a:gd name="T65" fmla="*/ 61 h 65"/>
                <a:gd name="T66" fmla="*/ 39 w 71"/>
                <a:gd name="T67" fmla="*/ 65 h 65"/>
                <a:gd name="T68" fmla="*/ 39 w 71"/>
                <a:gd name="T69" fmla="*/ 65 h 65"/>
                <a:gd name="T70" fmla="*/ 42 w 71"/>
                <a:gd name="T71" fmla="*/ 13 h 65"/>
                <a:gd name="T72" fmla="*/ 42 w 71"/>
                <a:gd name="T73" fmla="*/ 13 h 65"/>
                <a:gd name="T74" fmla="*/ 49 w 71"/>
                <a:gd name="T75" fmla="*/ 16 h 65"/>
                <a:gd name="T76" fmla="*/ 55 w 71"/>
                <a:gd name="T77" fmla="*/ 19 h 65"/>
                <a:gd name="T78" fmla="*/ 55 w 71"/>
                <a:gd name="T79" fmla="*/ 19 h 65"/>
                <a:gd name="T80" fmla="*/ 62 w 71"/>
                <a:gd name="T81" fmla="*/ 26 h 65"/>
                <a:gd name="T82" fmla="*/ 62 w 71"/>
                <a:gd name="T83" fmla="*/ 32 h 65"/>
                <a:gd name="T84" fmla="*/ 62 w 71"/>
                <a:gd name="T85" fmla="*/ 32 h 65"/>
                <a:gd name="T86" fmla="*/ 62 w 71"/>
                <a:gd name="T87" fmla="*/ 42 h 65"/>
                <a:gd name="T88" fmla="*/ 55 w 71"/>
                <a:gd name="T89" fmla="*/ 45 h 65"/>
                <a:gd name="T90" fmla="*/ 55 w 71"/>
                <a:gd name="T91" fmla="*/ 45 h 65"/>
                <a:gd name="T92" fmla="*/ 49 w 71"/>
                <a:gd name="T93" fmla="*/ 48 h 65"/>
                <a:gd name="T94" fmla="*/ 42 w 71"/>
                <a:gd name="T95" fmla="*/ 52 h 65"/>
                <a:gd name="T96" fmla="*/ 42 w 71"/>
                <a:gd name="T97" fmla="*/ 13 h 65"/>
                <a:gd name="T98" fmla="*/ 42 w 71"/>
                <a:gd name="T99" fmla="*/ 1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1" h="65">
                  <a:moveTo>
                    <a:pt x="39" y="65"/>
                  </a:moveTo>
                  <a:lnTo>
                    <a:pt x="39" y="65"/>
                  </a:lnTo>
                  <a:lnTo>
                    <a:pt x="52" y="61"/>
                  </a:lnTo>
                  <a:lnTo>
                    <a:pt x="62" y="55"/>
                  </a:lnTo>
                  <a:lnTo>
                    <a:pt x="62" y="55"/>
                  </a:lnTo>
                  <a:lnTo>
                    <a:pt x="68" y="45"/>
                  </a:lnTo>
                  <a:lnTo>
                    <a:pt x="71" y="32"/>
                  </a:lnTo>
                  <a:lnTo>
                    <a:pt x="71" y="32"/>
                  </a:lnTo>
                  <a:lnTo>
                    <a:pt x="68" y="19"/>
                  </a:lnTo>
                  <a:lnTo>
                    <a:pt x="62" y="9"/>
                  </a:lnTo>
                  <a:lnTo>
                    <a:pt x="62" y="9"/>
                  </a:lnTo>
                  <a:lnTo>
                    <a:pt x="49" y="3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0" y="3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0" y="1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3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0" y="48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10" y="26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23" y="16"/>
                  </a:lnTo>
                  <a:lnTo>
                    <a:pt x="33" y="13"/>
                  </a:lnTo>
                  <a:lnTo>
                    <a:pt x="33" y="61"/>
                  </a:lnTo>
                  <a:lnTo>
                    <a:pt x="39" y="65"/>
                  </a:lnTo>
                  <a:lnTo>
                    <a:pt x="39" y="65"/>
                  </a:lnTo>
                  <a:close/>
                  <a:moveTo>
                    <a:pt x="42" y="13"/>
                  </a:moveTo>
                  <a:lnTo>
                    <a:pt x="42" y="13"/>
                  </a:lnTo>
                  <a:lnTo>
                    <a:pt x="49" y="16"/>
                  </a:lnTo>
                  <a:lnTo>
                    <a:pt x="55" y="19"/>
                  </a:lnTo>
                  <a:lnTo>
                    <a:pt x="55" y="19"/>
                  </a:lnTo>
                  <a:lnTo>
                    <a:pt x="62" y="26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62" y="42"/>
                  </a:lnTo>
                  <a:lnTo>
                    <a:pt x="55" y="45"/>
                  </a:lnTo>
                  <a:lnTo>
                    <a:pt x="55" y="45"/>
                  </a:lnTo>
                  <a:lnTo>
                    <a:pt x="49" y="48"/>
                  </a:lnTo>
                  <a:lnTo>
                    <a:pt x="42" y="52"/>
                  </a:lnTo>
                  <a:lnTo>
                    <a:pt x="42" y="13"/>
                  </a:lnTo>
                  <a:lnTo>
                    <a:pt x="42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1632">
              <a:extLst>
                <a:ext uri="{FF2B5EF4-FFF2-40B4-BE49-F238E27FC236}">
                  <a16:creationId xmlns:a16="http://schemas.microsoft.com/office/drawing/2014/main" id="{7736E3E8-0AC3-44E7-7C53-ABFE94AE0887}"/>
                </a:ext>
              </a:extLst>
            </p:cNvPr>
            <p:cNvSpPr/>
            <p:nvPr/>
          </p:nvSpPr>
          <p:spPr bwMode="auto">
            <a:xfrm>
              <a:off x="2900363" y="5836104"/>
              <a:ext cx="117475" cy="87313"/>
            </a:xfrm>
            <a:custGeom>
              <a:avLst/>
              <a:gdLst>
                <a:gd name="T0" fmla="*/ 16 w 74"/>
                <a:gd name="T1" fmla="*/ 55 h 55"/>
                <a:gd name="T2" fmla="*/ 16 w 74"/>
                <a:gd name="T3" fmla="*/ 55 h 55"/>
                <a:gd name="T4" fmla="*/ 13 w 74"/>
                <a:gd name="T5" fmla="*/ 46 h 55"/>
                <a:gd name="T6" fmla="*/ 13 w 74"/>
                <a:gd name="T7" fmla="*/ 39 h 55"/>
                <a:gd name="T8" fmla="*/ 13 w 74"/>
                <a:gd name="T9" fmla="*/ 39 h 55"/>
                <a:gd name="T10" fmla="*/ 13 w 74"/>
                <a:gd name="T11" fmla="*/ 26 h 55"/>
                <a:gd name="T12" fmla="*/ 19 w 74"/>
                <a:gd name="T13" fmla="*/ 20 h 55"/>
                <a:gd name="T14" fmla="*/ 19 w 74"/>
                <a:gd name="T15" fmla="*/ 20 h 55"/>
                <a:gd name="T16" fmla="*/ 26 w 74"/>
                <a:gd name="T17" fmla="*/ 16 h 55"/>
                <a:gd name="T18" fmla="*/ 39 w 74"/>
                <a:gd name="T19" fmla="*/ 13 h 55"/>
                <a:gd name="T20" fmla="*/ 39 w 74"/>
                <a:gd name="T21" fmla="*/ 13 h 55"/>
                <a:gd name="T22" fmla="*/ 48 w 74"/>
                <a:gd name="T23" fmla="*/ 16 h 55"/>
                <a:gd name="T24" fmla="*/ 58 w 74"/>
                <a:gd name="T25" fmla="*/ 20 h 55"/>
                <a:gd name="T26" fmla="*/ 58 w 74"/>
                <a:gd name="T27" fmla="*/ 20 h 55"/>
                <a:gd name="T28" fmla="*/ 61 w 74"/>
                <a:gd name="T29" fmla="*/ 29 h 55"/>
                <a:gd name="T30" fmla="*/ 65 w 74"/>
                <a:gd name="T31" fmla="*/ 39 h 55"/>
                <a:gd name="T32" fmla="*/ 65 w 74"/>
                <a:gd name="T33" fmla="*/ 39 h 55"/>
                <a:gd name="T34" fmla="*/ 61 w 74"/>
                <a:gd name="T35" fmla="*/ 49 h 55"/>
                <a:gd name="T36" fmla="*/ 58 w 74"/>
                <a:gd name="T37" fmla="*/ 55 h 55"/>
                <a:gd name="T38" fmla="*/ 71 w 74"/>
                <a:gd name="T39" fmla="*/ 55 h 55"/>
                <a:gd name="T40" fmla="*/ 71 w 74"/>
                <a:gd name="T41" fmla="*/ 55 h 55"/>
                <a:gd name="T42" fmla="*/ 74 w 74"/>
                <a:gd name="T43" fmla="*/ 49 h 55"/>
                <a:gd name="T44" fmla="*/ 74 w 74"/>
                <a:gd name="T45" fmla="*/ 39 h 55"/>
                <a:gd name="T46" fmla="*/ 74 w 74"/>
                <a:gd name="T47" fmla="*/ 39 h 55"/>
                <a:gd name="T48" fmla="*/ 71 w 74"/>
                <a:gd name="T49" fmla="*/ 23 h 55"/>
                <a:gd name="T50" fmla="*/ 65 w 74"/>
                <a:gd name="T51" fmla="*/ 10 h 55"/>
                <a:gd name="T52" fmla="*/ 65 w 74"/>
                <a:gd name="T53" fmla="*/ 10 h 55"/>
                <a:gd name="T54" fmla="*/ 52 w 74"/>
                <a:gd name="T55" fmla="*/ 3 h 55"/>
                <a:gd name="T56" fmla="*/ 36 w 74"/>
                <a:gd name="T57" fmla="*/ 0 h 55"/>
                <a:gd name="T58" fmla="*/ 36 w 74"/>
                <a:gd name="T59" fmla="*/ 0 h 55"/>
                <a:gd name="T60" fmla="*/ 23 w 74"/>
                <a:gd name="T61" fmla="*/ 3 h 55"/>
                <a:gd name="T62" fmla="*/ 10 w 74"/>
                <a:gd name="T63" fmla="*/ 10 h 55"/>
                <a:gd name="T64" fmla="*/ 10 w 74"/>
                <a:gd name="T65" fmla="*/ 10 h 55"/>
                <a:gd name="T66" fmla="*/ 3 w 74"/>
                <a:gd name="T67" fmla="*/ 20 h 55"/>
                <a:gd name="T68" fmla="*/ 0 w 74"/>
                <a:gd name="T69" fmla="*/ 36 h 55"/>
                <a:gd name="T70" fmla="*/ 0 w 74"/>
                <a:gd name="T71" fmla="*/ 36 h 55"/>
                <a:gd name="T72" fmla="*/ 3 w 74"/>
                <a:gd name="T73" fmla="*/ 46 h 55"/>
                <a:gd name="T74" fmla="*/ 6 w 74"/>
                <a:gd name="T75" fmla="*/ 55 h 55"/>
                <a:gd name="T76" fmla="*/ 16 w 74"/>
                <a:gd name="T77" fmla="*/ 55 h 55"/>
                <a:gd name="T78" fmla="*/ 16 w 74"/>
                <a:gd name="T7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4" h="55">
                  <a:moveTo>
                    <a:pt x="16" y="55"/>
                  </a:moveTo>
                  <a:lnTo>
                    <a:pt x="16" y="55"/>
                  </a:lnTo>
                  <a:lnTo>
                    <a:pt x="13" y="46"/>
                  </a:lnTo>
                  <a:lnTo>
                    <a:pt x="13" y="39"/>
                  </a:lnTo>
                  <a:lnTo>
                    <a:pt x="13" y="39"/>
                  </a:lnTo>
                  <a:lnTo>
                    <a:pt x="13" y="26"/>
                  </a:lnTo>
                  <a:lnTo>
                    <a:pt x="19" y="20"/>
                  </a:lnTo>
                  <a:lnTo>
                    <a:pt x="19" y="20"/>
                  </a:lnTo>
                  <a:lnTo>
                    <a:pt x="26" y="16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48" y="16"/>
                  </a:lnTo>
                  <a:lnTo>
                    <a:pt x="58" y="20"/>
                  </a:lnTo>
                  <a:lnTo>
                    <a:pt x="58" y="20"/>
                  </a:lnTo>
                  <a:lnTo>
                    <a:pt x="61" y="29"/>
                  </a:lnTo>
                  <a:lnTo>
                    <a:pt x="65" y="39"/>
                  </a:lnTo>
                  <a:lnTo>
                    <a:pt x="65" y="39"/>
                  </a:lnTo>
                  <a:lnTo>
                    <a:pt x="61" y="49"/>
                  </a:lnTo>
                  <a:lnTo>
                    <a:pt x="58" y="55"/>
                  </a:lnTo>
                  <a:lnTo>
                    <a:pt x="71" y="55"/>
                  </a:lnTo>
                  <a:lnTo>
                    <a:pt x="71" y="55"/>
                  </a:lnTo>
                  <a:lnTo>
                    <a:pt x="74" y="49"/>
                  </a:lnTo>
                  <a:lnTo>
                    <a:pt x="74" y="39"/>
                  </a:lnTo>
                  <a:lnTo>
                    <a:pt x="74" y="39"/>
                  </a:lnTo>
                  <a:lnTo>
                    <a:pt x="71" y="23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52" y="3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3" y="3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3" y="20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3" y="46"/>
                  </a:lnTo>
                  <a:lnTo>
                    <a:pt x="6" y="55"/>
                  </a:lnTo>
                  <a:lnTo>
                    <a:pt x="16" y="55"/>
                  </a:lnTo>
                  <a:lnTo>
                    <a:pt x="16" y="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1633">
              <a:extLst>
                <a:ext uri="{FF2B5EF4-FFF2-40B4-BE49-F238E27FC236}">
                  <a16:creationId xmlns:a16="http://schemas.microsoft.com/office/drawing/2014/main" id="{ED1EBF8D-0FF8-CD4A-B019-EA49BEF63D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0363" y="5944054"/>
              <a:ext cx="117475" cy="114300"/>
            </a:xfrm>
            <a:custGeom>
              <a:avLst/>
              <a:gdLst>
                <a:gd name="T0" fmla="*/ 10 w 74"/>
                <a:gd name="T1" fmla="*/ 10 h 72"/>
                <a:gd name="T2" fmla="*/ 10 w 74"/>
                <a:gd name="T3" fmla="*/ 10 h 72"/>
                <a:gd name="T4" fmla="*/ 3 w 74"/>
                <a:gd name="T5" fmla="*/ 20 h 72"/>
                <a:gd name="T6" fmla="*/ 0 w 74"/>
                <a:gd name="T7" fmla="*/ 33 h 72"/>
                <a:gd name="T8" fmla="*/ 0 w 74"/>
                <a:gd name="T9" fmla="*/ 33 h 72"/>
                <a:gd name="T10" fmla="*/ 3 w 74"/>
                <a:gd name="T11" fmla="*/ 49 h 72"/>
                <a:gd name="T12" fmla="*/ 10 w 74"/>
                <a:gd name="T13" fmla="*/ 62 h 72"/>
                <a:gd name="T14" fmla="*/ 10 w 74"/>
                <a:gd name="T15" fmla="*/ 62 h 72"/>
                <a:gd name="T16" fmla="*/ 23 w 74"/>
                <a:gd name="T17" fmla="*/ 68 h 72"/>
                <a:gd name="T18" fmla="*/ 39 w 74"/>
                <a:gd name="T19" fmla="*/ 72 h 72"/>
                <a:gd name="T20" fmla="*/ 39 w 74"/>
                <a:gd name="T21" fmla="*/ 72 h 72"/>
                <a:gd name="T22" fmla="*/ 52 w 74"/>
                <a:gd name="T23" fmla="*/ 68 h 72"/>
                <a:gd name="T24" fmla="*/ 65 w 74"/>
                <a:gd name="T25" fmla="*/ 62 h 72"/>
                <a:gd name="T26" fmla="*/ 65 w 74"/>
                <a:gd name="T27" fmla="*/ 62 h 72"/>
                <a:gd name="T28" fmla="*/ 71 w 74"/>
                <a:gd name="T29" fmla="*/ 52 h 72"/>
                <a:gd name="T30" fmla="*/ 74 w 74"/>
                <a:gd name="T31" fmla="*/ 36 h 72"/>
                <a:gd name="T32" fmla="*/ 74 w 74"/>
                <a:gd name="T33" fmla="*/ 36 h 72"/>
                <a:gd name="T34" fmla="*/ 71 w 74"/>
                <a:gd name="T35" fmla="*/ 20 h 72"/>
                <a:gd name="T36" fmla="*/ 65 w 74"/>
                <a:gd name="T37" fmla="*/ 10 h 72"/>
                <a:gd name="T38" fmla="*/ 65 w 74"/>
                <a:gd name="T39" fmla="*/ 10 h 72"/>
                <a:gd name="T40" fmla="*/ 52 w 74"/>
                <a:gd name="T41" fmla="*/ 0 h 72"/>
                <a:gd name="T42" fmla="*/ 36 w 74"/>
                <a:gd name="T43" fmla="*/ 0 h 72"/>
                <a:gd name="T44" fmla="*/ 36 w 74"/>
                <a:gd name="T45" fmla="*/ 0 h 72"/>
                <a:gd name="T46" fmla="*/ 23 w 74"/>
                <a:gd name="T47" fmla="*/ 0 h 72"/>
                <a:gd name="T48" fmla="*/ 10 w 74"/>
                <a:gd name="T49" fmla="*/ 10 h 72"/>
                <a:gd name="T50" fmla="*/ 10 w 74"/>
                <a:gd name="T51" fmla="*/ 10 h 72"/>
                <a:gd name="T52" fmla="*/ 58 w 74"/>
                <a:gd name="T53" fmla="*/ 20 h 72"/>
                <a:gd name="T54" fmla="*/ 58 w 74"/>
                <a:gd name="T55" fmla="*/ 20 h 72"/>
                <a:gd name="T56" fmla="*/ 61 w 74"/>
                <a:gd name="T57" fmla="*/ 26 h 72"/>
                <a:gd name="T58" fmla="*/ 65 w 74"/>
                <a:gd name="T59" fmla="*/ 36 h 72"/>
                <a:gd name="T60" fmla="*/ 65 w 74"/>
                <a:gd name="T61" fmla="*/ 36 h 72"/>
                <a:gd name="T62" fmla="*/ 61 w 74"/>
                <a:gd name="T63" fmla="*/ 46 h 72"/>
                <a:gd name="T64" fmla="*/ 58 w 74"/>
                <a:gd name="T65" fmla="*/ 52 h 72"/>
                <a:gd name="T66" fmla="*/ 58 w 74"/>
                <a:gd name="T67" fmla="*/ 52 h 72"/>
                <a:gd name="T68" fmla="*/ 48 w 74"/>
                <a:gd name="T69" fmla="*/ 55 h 72"/>
                <a:gd name="T70" fmla="*/ 39 w 74"/>
                <a:gd name="T71" fmla="*/ 59 h 72"/>
                <a:gd name="T72" fmla="*/ 39 w 74"/>
                <a:gd name="T73" fmla="*/ 59 h 72"/>
                <a:gd name="T74" fmla="*/ 26 w 74"/>
                <a:gd name="T75" fmla="*/ 55 h 72"/>
                <a:gd name="T76" fmla="*/ 19 w 74"/>
                <a:gd name="T77" fmla="*/ 52 h 72"/>
                <a:gd name="T78" fmla="*/ 19 w 74"/>
                <a:gd name="T79" fmla="*/ 52 h 72"/>
                <a:gd name="T80" fmla="*/ 13 w 74"/>
                <a:gd name="T81" fmla="*/ 46 h 72"/>
                <a:gd name="T82" fmla="*/ 10 w 74"/>
                <a:gd name="T83" fmla="*/ 36 h 72"/>
                <a:gd name="T84" fmla="*/ 10 w 74"/>
                <a:gd name="T85" fmla="*/ 36 h 72"/>
                <a:gd name="T86" fmla="*/ 13 w 74"/>
                <a:gd name="T87" fmla="*/ 26 h 72"/>
                <a:gd name="T88" fmla="*/ 19 w 74"/>
                <a:gd name="T89" fmla="*/ 20 h 72"/>
                <a:gd name="T90" fmla="*/ 19 w 74"/>
                <a:gd name="T91" fmla="*/ 20 h 72"/>
                <a:gd name="T92" fmla="*/ 26 w 74"/>
                <a:gd name="T93" fmla="*/ 13 h 72"/>
                <a:gd name="T94" fmla="*/ 39 w 74"/>
                <a:gd name="T95" fmla="*/ 13 h 72"/>
                <a:gd name="T96" fmla="*/ 39 w 74"/>
                <a:gd name="T97" fmla="*/ 13 h 72"/>
                <a:gd name="T98" fmla="*/ 48 w 74"/>
                <a:gd name="T99" fmla="*/ 13 h 72"/>
                <a:gd name="T100" fmla="*/ 58 w 74"/>
                <a:gd name="T101" fmla="*/ 20 h 72"/>
                <a:gd name="T102" fmla="*/ 58 w 74"/>
                <a:gd name="T103" fmla="*/ 2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4" h="72">
                  <a:moveTo>
                    <a:pt x="10" y="10"/>
                  </a:moveTo>
                  <a:lnTo>
                    <a:pt x="10" y="10"/>
                  </a:lnTo>
                  <a:lnTo>
                    <a:pt x="3" y="2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3" y="49"/>
                  </a:lnTo>
                  <a:lnTo>
                    <a:pt x="10" y="62"/>
                  </a:lnTo>
                  <a:lnTo>
                    <a:pt x="10" y="62"/>
                  </a:lnTo>
                  <a:lnTo>
                    <a:pt x="23" y="68"/>
                  </a:lnTo>
                  <a:lnTo>
                    <a:pt x="39" y="72"/>
                  </a:lnTo>
                  <a:lnTo>
                    <a:pt x="39" y="72"/>
                  </a:lnTo>
                  <a:lnTo>
                    <a:pt x="52" y="68"/>
                  </a:lnTo>
                  <a:lnTo>
                    <a:pt x="65" y="62"/>
                  </a:lnTo>
                  <a:lnTo>
                    <a:pt x="65" y="62"/>
                  </a:lnTo>
                  <a:lnTo>
                    <a:pt x="71" y="52"/>
                  </a:lnTo>
                  <a:lnTo>
                    <a:pt x="74" y="36"/>
                  </a:lnTo>
                  <a:lnTo>
                    <a:pt x="74" y="36"/>
                  </a:lnTo>
                  <a:lnTo>
                    <a:pt x="71" y="20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5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3" y="0"/>
                  </a:lnTo>
                  <a:lnTo>
                    <a:pt x="10" y="10"/>
                  </a:lnTo>
                  <a:lnTo>
                    <a:pt x="10" y="10"/>
                  </a:lnTo>
                  <a:close/>
                  <a:moveTo>
                    <a:pt x="58" y="20"/>
                  </a:moveTo>
                  <a:lnTo>
                    <a:pt x="58" y="20"/>
                  </a:lnTo>
                  <a:lnTo>
                    <a:pt x="61" y="26"/>
                  </a:lnTo>
                  <a:lnTo>
                    <a:pt x="65" y="36"/>
                  </a:lnTo>
                  <a:lnTo>
                    <a:pt x="65" y="36"/>
                  </a:lnTo>
                  <a:lnTo>
                    <a:pt x="61" y="46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48" y="55"/>
                  </a:lnTo>
                  <a:lnTo>
                    <a:pt x="39" y="59"/>
                  </a:lnTo>
                  <a:lnTo>
                    <a:pt x="39" y="59"/>
                  </a:lnTo>
                  <a:lnTo>
                    <a:pt x="26" y="55"/>
                  </a:lnTo>
                  <a:lnTo>
                    <a:pt x="19" y="52"/>
                  </a:lnTo>
                  <a:lnTo>
                    <a:pt x="19" y="52"/>
                  </a:lnTo>
                  <a:lnTo>
                    <a:pt x="13" y="46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3" y="26"/>
                  </a:lnTo>
                  <a:lnTo>
                    <a:pt x="19" y="20"/>
                  </a:lnTo>
                  <a:lnTo>
                    <a:pt x="19" y="20"/>
                  </a:lnTo>
                  <a:lnTo>
                    <a:pt x="26" y="13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48" y="13"/>
                  </a:lnTo>
                  <a:lnTo>
                    <a:pt x="58" y="20"/>
                  </a:lnTo>
                  <a:lnTo>
                    <a:pt x="58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1634">
              <a:extLst>
                <a:ext uri="{FF2B5EF4-FFF2-40B4-BE49-F238E27FC236}">
                  <a16:creationId xmlns:a16="http://schemas.microsoft.com/office/drawing/2014/main" id="{0C699BF3-647F-7ADA-A5FA-18FB993400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0363" y="6077404"/>
              <a:ext cx="169863" cy="103188"/>
            </a:xfrm>
            <a:custGeom>
              <a:avLst/>
              <a:gdLst>
                <a:gd name="T0" fmla="*/ 107 w 107"/>
                <a:gd name="T1" fmla="*/ 65 h 65"/>
                <a:gd name="T2" fmla="*/ 107 w 107"/>
                <a:gd name="T3" fmla="*/ 52 h 65"/>
                <a:gd name="T4" fmla="*/ 61 w 107"/>
                <a:gd name="T5" fmla="*/ 52 h 65"/>
                <a:gd name="T6" fmla="*/ 61 w 107"/>
                <a:gd name="T7" fmla="*/ 52 h 65"/>
                <a:gd name="T8" fmla="*/ 61 w 107"/>
                <a:gd name="T9" fmla="*/ 52 h 65"/>
                <a:gd name="T10" fmla="*/ 71 w 107"/>
                <a:gd name="T11" fmla="*/ 46 h 65"/>
                <a:gd name="T12" fmla="*/ 74 w 107"/>
                <a:gd name="T13" fmla="*/ 33 h 65"/>
                <a:gd name="T14" fmla="*/ 74 w 107"/>
                <a:gd name="T15" fmla="*/ 33 h 65"/>
                <a:gd name="T16" fmla="*/ 71 w 107"/>
                <a:gd name="T17" fmla="*/ 20 h 65"/>
                <a:gd name="T18" fmla="*/ 65 w 107"/>
                <a:gd name="T19" fmla="*/ 7 h 65"/>
                <a:gd name="T20" fmla="*/ 65 w 107"/>
                <a:gd name="T21" fmla="*/ 7 h 65"/>
                <a:gd name="T22" fmla="*/ 52 w 107"/>
                <a:gd name="T23" fmla="*/ 0 h 65"/>
                <a:gd name="T24" fmla="*/ 36 w 107"/>
                <a:gd name="T25" fmla="*/ 0 h 65"/>
                <a:gd name="T26" fmla="*/ 36 w 107"/>
                <a:gd name="T27" fmla="*/ 0 h 65"/>
                <a:gd name="T28" fmla="*/ 23 w 107"/>
                <a:gd name="T29" fmla="*/ 0 h 65"/>
                <a:gd name="T30" fmla="*/ 10 w 107"/>
                <a:gd name="T31" fmla="*/ 7 h 65"/>
                <a:gd name="T32" fmla="*/ 10 w 107"/>
                <a:gd name="T33" fmla="*/ 7 h 65"/>
                <a:gd name="T34" fmla="*/ 3 w 107"/>
                <a:gd name="T35" fmla="*/ 17 h 65"/>
                <a:gd name="T36" fmla="*/ 0 w 107"/>
                <a:gd name="T37" fmla="*/ 30 h 65"/>
                <a:gd name="T38" fmla="*/ 0 w 107"/>
                <a:gd name="T39" fmla="*/ 30 h 65"/>
                <a:gd name="T40" fmla="*/ 3 w 107"/>
                <a:gd name="T41" fmla="*/ 43 h 65"/>
                <a:gd name="T42" fmla="*/ 13 w 107"/>
                <a:gd name="T43" fmla="*/ 52 h 65"/>
                <a:gd name="T44" fmla="*/ 13 w 107"/>
                <a:gd name="T45" fmla="*/ 52 h 65"/>
                <a:gd name="T46" fmla="*/ 3 w 107"/>
                <a:gd name="T47" fmla="*/ 52 h 65"/>
                <a:gd name="T48" fmla="*/ 3 w 107"/>
                <a:gd name="T49" fmla="*/ 65 h 65"/>
                <a:gd name="T50" fmla="*/ 107 w 107"/>
                <a:gd name="T51" fmla="*/ 65 h 65"/>
                <a:gd name="T52" fmla="*/ 107 w 107"/>
                <a:gd name="T53" fmla="*/ 65 h 65"/>
                <a:gd name="T54" fmla="*/ 32 w 107"/>
                <a:gd name="T55" fmla="*/ 52 h 65"/>
                <a:gd name="T56" fmla="*/ 32 w 107"/>
                <a:gd name="T57" fmla="*/ 52 h 65"/>
                <a:gd name="T58" fmla="*/ 26 w 107"/>
                <a:gd name="T59" fmla="*/ 52 h 65"/>
                <a:gd name="T60" fmla="*/ 16 w 107"/>
                <a:gd name="T61" fmla="*/ 49 h 65"/>
                <a:gd name="T62" fmla="*/ 16 w 107"/>
                <a:gd name="T63" fmla="*/ 49 h 65"/>
                <a:gd name="T64" fmla="*/ 13 w 107"/>
                <a:gd name="T65" fmla="*/ 43 h 65"/>
                <a:gd name="T66" fmla="*/ 10 w 107"/>
                <a:gd name="T67" fmla="*/ 33 h 65"/>
                <a:gd name="T68" fmla="*/ 10 w 107"/>
                <a:gd name="T69" fmla="*/ 33 h 65"/>
                <a:gd name="T70" fmla="*/ 13 w 107"/>
                <a:gd name="T71" fmla="*/ 23 h 65"/>
                <a:gd name="T72" fmla="*/ 16 w 107"/>
                <a:gd name="T73" fmla="*/ 17 h 65"/>
                <a:gd name="T74" fmla="*/ 16 w 107"/>
                <a:gd name="T75" fmla="*/ 17 h 65"/>
                <a:gd name="T76" fmla="*/ 26 w 107"/>
                <a:gd name="T77" fmla="*/ 13 h 65"/>
                <a:gd name="T78" fmla="*/ 36 w 107"/>
                <a:gd name="T79" fmla="*/ 13 h 65"/>
                <a:gd name="T80" fmla="*/ 36 w 107"/>
                <a:gd name="T81" fmla="*/ 13 h 65"/>
                <a:gd name="T82" fmla="*/ 48 w 107"/>
                <a:gd name="T83" fmla="*/ 13 h 65"/>
                <a:gd name="T84" fmla="*/ 55 w 107"/>
                <a:gd name="T85" fmla="*/ 17 h 65"/>
                <a:gd name="T86" fmla="*/ 55 w 107"/>
                <a:gd name="T87" fmla="*/ 17 h 65"/>
                <a:gd name="T88" fmla="*/ 61 w 107"/>
                <a:gd name="T89" fmla="*/ 26 h 65"/>
                <a:gd name="T90" fmla="*/ 65 w 107"/>
                <a:gd name="T91" fmla="*/ 33 h 65"/>
                <a:gd name="T92" fmla="*/ 65 w 107"/>
                <a:gd name="T93" fmla="*/ 33 h 65"/>
                <a:gd name="T94" fmla="*/ 61 w 107"/>
                <a:gd name="T95" fmla="*/ 43 h 65"/>
                <a:gd name="T96" fmla="*/ 58 w 107"/>
                <a:gd name="T97" fmla="*/ 49 h 65"/>
                <a:gd name="T98" fmla="*/ 58 w 107"/>
                <a:gd name="T99" fmla="*/ 49 h 65"/>
                <a:gd name="T100" fmla="*/ 52 w 107"/>
                <a:gd name="T101" fmla="*/ 52 h 65"/>
                <a:gd name="T102" fmla="*/ 42 w 107"/>
                <a:gd name="T103" fmla="*/ 52 h 65"/>
                <a:gd name="T104" fmla="*/ 32 w 107"/>
                <a:gd name="T105" fmla="*/ 52 h 65"/>
                <a:gd name="T106" fmla="*/ 32 w 107"/>
                <a:gd name="T107" fmla="*/ 5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7" h="65">
                  <a:moveTo>
                    <a:pt x="107" y="65"/>
                  </a:moveTo>
                  <a:lnTo>
                    <a:pt x="107" y="52"/>
                  </a:lnTo>
                  <a:lnTo>
                    <a:pt x="61" y="52"/>
                  </a:lnTo>
                  <a:lnTo>
                    <a:pt x="61" y="52"/>
                  </a:lnTo>
                  <a:lnTo>
                    <a:pt x="61" y="52"/>
                  </a:lnTo>
                  <a:lnTo>
                    <a:pt x="71" y="46"/>
                  </a:lnTo>
                  <a:lnTo>
                    <a:pt x="74" y="33"/>
                  </a:lnTo>
                  <a:lnTo>
                    <a:pt x="74" y="33"/>
                  </a:lnTo>
                  <a:lnTo>
                    <a:pt x="71" y="20"/>
                  </a:lnTo>
                  <a:lnTo>
                    <a:pt x="65" y="7"/>
                  </a:lnTo>
                  <a:lnTo>
                    <a:pt x="65" y="7"/>
                  </a:lnTo>
                  <a:lnTo>
                    <a:pt x="5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3" y="0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3" y="17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3" y="43"/>
                  </a:lnTo>
                  <a:lnTo>
                    <a:pt x="13" y="52"/>
                  </a:lnTo>
                  <a:lnTo>
                    <a:pt x="13" y="52"/>
                  </a:lnTo>
                  <a:lnTo>
                    <a:pt x="3" y="52"/>
                  </a:lnTo>
                  <a:lnTo>
                    <a:pt x="3" y="65"/>
                  </a:lnTo>
                  <a:lnTo>
                    <a:pt x="107" y="65"/>
                  </a:lnTo>
                  <a:lnTo>
                    <a:pt x="107" y="65"/>
                  </a:lnTo>
                  <a:close/>
                  <a:moveTo>
                    <a:pt x="32" y="52"/>
                  </a:moveTo>
                  <a:lnTo>
                    <a:pt x="32" y="52"/>
                  </a:lnTo>
                  <a:lnTo>
                    <a:pt x="26" y="52"/>
                  </a:lnTo>
                  <a:lnTo>
                    <a:pt x="16" y="49"/>
                  </a:lnTo>
                  <a:lnTo>
                    <a:pt x="16" y="49"/>
                  </a:lnTo>
                  <a:lnTo>
                    <a:pt x="13" y="4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3" y="23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26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48" y="13"/>
                  </a:lnTo>
                  <a:lnTo>
                    <a:pt x="55" y="17"/>
                  </a:lnTo>
                  <a:lnTo>
                    <a:pt x="55" y="17"/>
                  </a:lnTo>
                  <a:lnTo>
                    <a:pt x="61" y="26"/>
                  </a:lnTo>
                  <a:lnTo>
                    <a:pt x="65" y="33"/>
                  </a:lnTo>
                  <a:lnTo>
                    <a:pt x="65" y="33"/>
                  </a:lnTo>
                  <a:lnTo>
                    <a:pt x="61" y="43"/>
                  </a:lnTo>
                  <a:lnTo>
                    <a:pt x="58" y="49"/>
                  </a:lnTo>
                  <a:lnTo>
                    <a:pt x="58" y="49"/>
                  </a:lnTo>
                  <a:lnTo>
                    <a:pt x="52" y="52"/>
                  </a:lnTo>
                  <a:lnTo>
                    <a:pt x="42" y="52"/>
                  </a:lnTo>
                  <a:lnTo>
                    <a:pt x="32" y="52"/>
                  </a:lnTo>
                  <a:lnTo>
                    <a:pt x="32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1635">
              <a:extLst>
                <a:ext uri="{FF2B5EF4-FFF2-40B4-BE49-F238E27FC236}">
                  <a16:creationId xmlns:a16="http://schemas.microsoft.com/office/drawing/2014/main" id="{062900A7-A24F-1CDF-A014-7391A87FB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0363" y="6212342"/>
              <a:ext cx="117475" cy="96838"/>
            </a:xfrm>
            <a:custGeom>
              <a:avLst/>
              <a:gdLst>
                <a:gd name="T0" fmla="*/ 39 w 74"/>
                <a:gd name="T1" fmla="*/ 61 h 61"/>
                <a:gd name="T2" fmla="*/ 39 w 74"/>
                <a:gd name="T3" fmla="*/ 61 h 61"/>
                <a:gd name="T4" fmla="*/ 55 w 74"/>
                <a:gd name="T5" fmla="*/ 61 h 61"/>
                <a:gd name="T6" fmla="*/ 65 w 74"/>
                <a:gd name="T7" fmla="*/ 55 h 61"/>
                <a:gd name="T8" fmla="*/ 65 w 74"/>
                <a:gd name="T9" fmla="*/ 55 h 61"/>
                <a:gd name="T10" fmla="*/ 71 w 74"/>
                <a:gd name="T11" fmla="*/ 45 h 61"/>
                <a:gd name="T12" fmla="*/ 74 w 74"/>
                <a:gd name="T13" fmla="*/ 32 h 61"/>
                <a:gd name="T14" fmla="*/ 74 w 74"/>
                <a:gd name="T15" fmla="*/ 32 h 61"/>
                <a:gd name="T16" fmla="*/ 71 w 74"/>
                <a:gd name="T17" fmla="*/ 19 h 61"/>
                <a:gd name="T18" fmla="*/ 61 w 74"/>
                <a:gd name="T19" fmla="*/ 9 h 61"/>
                <a:gd name="T20" fmla="*/ 61 w 74"/>
                <a:gd name="T21" fmla="*/ 9 h 61"/>
                <a:gd name="T22" fmla="*/ 52 w 74"/>
                <a:gd name="T23" fmla="*/ 3 h 61"/>
                <a:gd name="T24" fmla="*/ 36 w 74"/>
                <a:gd name="T25" fmla="*/ 0 h 61"/>
                <a:gd name="T26" fmla="*/ 36 w 74"/>
                <a:gd name="T27" fmla="*/ 0 h 61"/>
                <a:gd name="T28" fmla="*/ 23 w 74"/>
                <a:gd name="T29" fmla="*/ 0 h 61"/>
                <a:gd name="T30" fmla="*/ 10 w 74"/>
                <a:gd name="T31" fmla="*/ 6 h 61"/>
                <a:gd name="T32" fmla="*/ 10 w 74"/>
                <a:gd name="T33" fmla="*/ 6 h 61"/>
                <a:gd name="T34" fmla="*/ 3 w 74"/>
                <a:gd name="T35" fmla="*/ 19 h 61"/>
                <a:gd name="T36" fmla="*/ 0 w 74"/>
                <a:gd name="T37" fmla="*/ 32 h 61"/>
                <a:gd name="T38" fmla="*/ 0 w 74"/>
                <a:gd name="T39" fmla="*/ 32 h 61"/>
                <a:gd name="T40" fmla="*/ 3 w 74"/>
                <a:gd name="T41" fmla="*/ 45 h 61"/>
                <a:gd name="T42" fmla="*/ 6 w 74"/>
                <a:gd name="T43" fmla="*/ 58 h 61"/>
                <a:gd name="T44" fmla="*/ 16 w 74"/>
                <a:gd name="T45" fmla="*/ 58 h 61"/>
                <a:gd name="T46" fmla="*/ 16 w 74"/>
                <a:gd name="T47" fmla="*/ 58 h 61"/>
                <a:gd name="T48" fmla="*/ 13 w 74"/>
                <a:gd name="T49" fmla="*/ 45 h 61"/>
                <a:gd name="T50" fmla="*/ 10 w 74"/>
                <a:gd name="T51" fmla="*/ 35 h 61"/>
                <a:gd name="T52" fmla="*/ 10 w 74"/>
                <a:gd name="T53" fmla="*/ 35 h 61"/>
                <a:gd name="T54" fmla="*/ 13 w 74"/>
                <a:gd name="T55" fmla="*/ 26 h 61"/>
                <a:gd name="T56" fmla="*/ 16 w 74"/>
                <a:gd name="T57" fmla="*/ 19 h 61"/>
                <a:gd name="T58" fmla="*/ 16 w 74"/>
                <a:gd name="T59" fmla="*/ 19 h 61"/>
                <a:gd name="T60" fmla="*/ 23 w 74"/>
                <a:gd name="T61" fmla="*/ 13 h 61"/>
                <a:gd name="T62" fmla="*/ 32 w 74"/>
                <a:gd name="T63" fmla="*/ 13 h 61"/>
                <a:gd name="T64" fmla="*/ 32 w 74"/>
                <a:gd name="T65" fmla="*/ 61 h 61"/>
                <a:gd name="T66" fmla="*/ 39 w 74"/>
                <a:gd name="T67" fmla="*/ 61 h 61"/>
                <a:gd name="T68" fmla="*/ 39 w 74"/>
                <a:gd name="T69" fmla="*/ 61 h 61"/>
                <a:gd name="T70" fmla="*/ 42 w 74"/>
                <a:gd name="T71" fmla="*/ 13 h 61"/>
                <a:gd name="T72" fmla="*/ 42 w 74"/>
                <a:gd name="T73" fmla="*/ 13 h 61"/>
                <a:gd name="T74" fmla="*/ 52 w 74"/>
                <a:gd name="T75" fmla="*/ 16 h 61"/>
                <a:gd name="T76" fmla="*/ 58 w 74"/>
                <a:gd name="T77" fmla="*/ 19 h 61"/>
                <a:gd name="T78" fmla="*/ 58 w 74"/>
                <a:gd name="T79" fmla="*/ 19 h 61"/>
                <a:gd name="T80" fmla="*/ 61 w 74"/>
                <a:gd name="T81" fmla="*/ 26 h 61"/>
                <a:gd name="T82" fmla="*/ 65 w 74"/>
                <a:gd name="T83" fmla="*/ 32 h 61"/>
                <a:gd name="T84" fmla="*/ 65 w 74"/>
                <a:gd name="T85" fmla="*/ 32 h 61"/>
                <a:gd name="T86" fmla="*/ 61 w 74"/>
                <a:gd name="T87" fmla="*/ 39 h 61"/>
                <a:gd name="T88" fmla="*/ 58 w 74"/>
                <a:gd name="T89" fmla="*/ 45 h 61"/>
                <a:gd name="T90" fmla="*/ 58 w 74"/>
                <a:gd name="T91" fmla="*/ 45 h 61"/>
                <a:gd name="T92" fmla="*/ 52 w 74"/>
                <a:gd name="T93" fmla="*/ 48 h 61"/>
                <a:gd name="T94" fmla="*/ 42 w 74"/>
                <a:gd name="T95" fmla="*/ 48 h 61"/>
                <a:gd name="T96" fmla="*/ 42 w 74"/>
                <a:gd name="T97" fmla="*/ 13 h 61"/>
                <a:gd name="T98" fmla="*/ 42 w 74"/>
                <a:gd name="T99" fmla="*/ 1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4" h="61">
                  <a:moveTo>
                    <a:pt x="39" y="61"/>
                  </a:moveTo>
                  <a:lnTo>
                    <a:pt x="39" y="61"/>
                  </a:lnTo>
                  <a:lnTo>
                    <a:pt x="55" y="61"/>
                  </a:lnTo>
                  <a:lnTo>
                    <a:pt x="65" y="55"/>
                  </a:lnTo>
                  <a:lnTo>
                    <a:pt x="65" y="55"/>
                  </a:lnTo>
                  <a:lnTo>
                    <a:pt x="71" y="45"/>
                  </a:lnTo>
                  <a:lnTo>
                    <a:pt x="74" y="32"/>
                  </a:lnTo>
                  <a:lnTo>
                    <a:pt x="74" y="32"/>
                  </a:lnTo>
                  <a:lnTo>
                    <a:pt x="71" y="19"/>
                  </a:lnTo>
                  <a:lnTo>
                    <a:pt x="61" y="9"/>
                  </a:lnTo>
                  <a:lnTo>
                    <a:pt x="61" y="9"/>
                  </a:lnTo>
                  <a:lnTo>
                    <a:pt x="52" y="3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3" y="0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3" y="1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3" y="45"/>
                  </a:lnTo>
                  <a:lnTo>
                    <a:pt x="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3" y="45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13" y="26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23" y="13"/>
                  </a:lnTo>
                  <a:lnTo>
                    <a:pt x="32" y="13"/>
                  </a:lnTo>
                  <a:lnTo>
                    <a:pt x="32" y="61"/>
                  </a:lnTo>
                  <a:lnTo>
                    <a:pt x="39" y="61"/>
                  </a:lnTo>
                  <a:lnTo>
                    <a:pt x="39" y="61"/>
                  </a:lnTo>
                  <a:close/>
                  <a:moveTo>
                    <a:pt x="42" y="13"/>
                  </a:moveTo>
                  <a:lnTo>
                    <a:pt x="42" y="13"/>
                  </a:lnTo>
                  <a:lnTo>
                    <a:pt x="52" y="16"/>
                  </a:lnTo>
                  <a:lnTo>
                    <a:pt x="58" y="19"/>
                  </a:lnTo>
                  <a:lnTo>
                    <a:pt x="58" y="19"/>
                  </a:lnTo>
                  <a:lnTo>
                    <a:pt x="61" y="26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1" y="39"/>
                  </a:lnTo>
                  <a:lnTo>
                    <a:pt x="58" y="45"/>
                  </a:lnTo>
                  <a:lnTo>
                    <a:pt x="58" y="45"/>
                  </a:lnTo>
                  <a:lnTo>
                    <a:pt x="52" y="48"/>
                  </a:lnTo>
                  <a:lnTo>
                    <a:pt x="42" y="48"/>
                  </a:lnTo>
                  <a:lnTo>
                    <a:pt x="42" y="13"/>
                  </a:lnTo>
                  <a:lnTo>
                    <a:pt x="42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1636">
              <a:extLst>
                <a:ext uri="{FF2B5EF4-FFF2-40B4-BE49-F238E27FC236}">
                  <a16:creationId xmlns:a16="http://schemas.microsoft.com/office/drawing/2014/main" id="{6392D0AA-655A-20DD-AE7B-8F292F630D77}"/>
                </a:ext>
              </a:extLst>
            </p:cNvPr>
            <p:cNvSpPr/>
            <p:nvPr/>
          </p:nvSpPr>
          <p:spPr bwMode="auto">
            <a:xfrm>
              <a:off x="2900363" y="6334579"/>
              <a:ext cx="112713" cy="61913"/>
            </a:xfrm>
            <a:custGeom>
              <a:avLst/>
              <a:gdLst>
                <a:gd name="T0" fmla="*/ 71 w 71"/>
                <a:gd name="T1" fmla="*/ 39 h 39"/>
                <a:gd name="T2" fmla="*/ 71 w 71"/>
                <a:gd name="T3" fmla="*/ 39 h 39"/>
                <a:gd name="T4" fmla="*/ 71 w 71"/>
                <a:gd name="T5" fmla="*/ 33 h 39"/>
                <a:gd name="T6" fmla="*/ 71 w 71"/>
                <a:gd name="T7" fmla="*/ 33 h 39"/>
                <a:gd name="T8" fmla="*/ 71 w 71"/>
                <a:gd name="T9" fmla="*/ 26 h 39"/>
                <a:gd name="T10" fmla="*/ 68 w 71"/>
                <a:gd name="T11" fmla="*/ 23 h 39"/>
                <a:gd name="T12" fmla="*/ 58 w 71"/>
                <a:gd name="T13" fmla="*/ 13 h 39"/>
                <a:gd name="T14" fmla="*/ 58 w 71"/>
                <a:gd name="T15" fmla="*/ 13 h 39"/>
                <a:gd name="T16" fmla="*/ 71 w 71"/>
                <a:gd name="T17" fmla="*/ 13 h 39"/>
                <a:gd name="T18" fmla="*/ 71 w 71"/>
                <a:gd name="T19" fmla="*/ 0 h 39"/>
                <a:gd name="T20" fmla="*/ 0 w 71"/>
                <a:gd name="T21" fmla="*/ 0 h 39"/>
                <a:gd name="T22" fmla="*/ 0 w 71"/>
                <a:gd name="T23" fmla="*/ 13 h 39"/>
                <a:gd name="T24" fmla="*/ 36 w 71"/>
                <a:gd name="T25" fmla="*/ 13 h 39"/>
                <a:gd name="T26" fmla="*/ 36 w 71"/>
                <a:gd name="T27" fmla="*/ 13 h 39"/>
                <a:gd name="T28" fmla="*/ 45 w 71"/>
                <a:gd name="T29" fmla="*/ 17 h 39"/>
                <a:gd name="T30" fmla="*/ 55 w 71"/>
                <a:gd name="T31" fmla="*/ 20 h 39"/>
                <a:gd name="T32" fmla="*/ 55 w 71"/>
                <a:gd name="T33" fmla="*/ 20 h 39"/>
                <a:gd name="T34" fmla="*/ 58 w 71"/>
                <a:gd name="T35" fmla="*/ 26 h 39"/>
                <a:gd name="T36" fmla="*/ 61 w 71"/>
                <a:gd name="T37" fmla="*/ 33 h 39"/>
                <a:gd name="T38" fmla="*/ 61 w 71"/>
                <a:gd name="T39" fmla="*/ 33 h 39"/>
                <a:gd name="T40" fmla="*/ 58 w 71"/>
                <a:gd name="T41" fmla="*/ 39 h 39"/>
                <a:gd name="T42" fmla="*/ 71 w 71"/>
                <a:gd name="T43" fmla="*/ 39 h 39"/>
                <a:gd name="T44" fmla="*/ 71 w 71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1" h="39">
                  <a:moveTo>
                    <a:pt x="71" y="39"/>
                  </a:moveTo>
                  <a:lnTo>
                    <a:pt x="71" y="39"/>
                  </a:lnTo>
                  <a:lnTo>
                    <a:pt x="71" y="33"/>
                  </a:lnTo>
                  <a:lnTo>
                    <a:pt x="71" y="33"/>
                  </a:lnTo>
                  <a:lnTo>
                    <a:pt x="71" y="26"/>
                  </a:lnTo>
                  <a:lnTo>
                    <a:pt x="68" y="23"/>
                  </a:lnTo>
                  <a:lnTo>
                    <a:pt x="58" y="13"/>
                  </a:lnTo>
                  <a:lnTo>
                    <a:pt x="58" y="13"/>
                  </a:lnTo>
                  <a:lnTo>
                    <a:pt x="71" y="13"/>
                  </a:lnTo>
                  <a:lnTo>
                    <a:pt x="71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45" y="17"/>
                  </a:lnTo>
                  <a:lnTo>
                    <a:pt x="55" y="20"/>
                  </a:lnTo>
                  <a:lnTo>
                    <a:pt x="55" y="20"/>
                  </a:lnTo>
                  <a:lnTo>
                    <a:pt x="58" y="26"/>
                  </a:lnTo>
                  <a:lnTo>
                    <a:pt x="61" y="33"/>
                  </a:lnTo>
                  <a:lnTo>
                    <a:pt x="61" y="33"/>
                  </a:lnTo>
                  <a:lnTo>
                    <a:pt x="58" y="39"/>
                  </a:lnTo>
                  <a:lnTo>
                    <a:pt x="71" y="39"/>
                  </a:lnTo>
                  <a:lnTo>
                    <a:pt x="71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Rectangle 1637">
              <a:extLst>
                <a:ext uri="{FF2B5EF4-FFF2-40B4-BE49-F238E27FC236}">
                  <a16:creationId xmlns:a16="http://schemas.microsoft.com/office/drawing/2014/main" id="{B62575EA-9BEC-E28D-E1E1-1040D956A6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3300" y="4535942"/>
              <a:ext cx="142875" cy="138113"/>
            </a:xfrm>
            <a:prstGeom prst="rect">
              <a:avLst/>
            </a:prstGeom>
            <a:solidFill>
              <a:srgbClr val="95CCB8"/>
            </a:solidFill>
            <a:ln w="20638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Rectangle 1638">
              <a:extLst>
                <a:ext uri="{FF2B5EF4-FFF2-40B4-BE49-F238E27FC236}">
                  <a16:creationId xmlns:a16="http://schemas.microsoft.com/office/drawing/2014/main" id="{CA5D3C47-2046-029B-7E10-C46D26A71F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3300" y="4843917"/>
              <a:ext cx="138113" cy="144463"/>
            </a:xfrm>
            <a:prstGeom prst="rect">
              <a:avLst/>
            </a:prstGeom>
            <a:solidFill>
              <a:srgbClr val="6A76FF"/>
            </a:solidFill>
            <a:ln w="20638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Rectangle 1639">
              <a:extLst>
                <a:ext uri="{FF2B5EF4-FFF2-40B4-BE49-F238E27FC236}">
                  <a16:creationId xmlns:a16="http://schemas.microsoft.com/office/drawing/2014/main" id="{EC2DBCB8-9640-A2A4-A8FC-9C42BE4A68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3300" y="5158242"/>
              <a:ext cx="138113" cy="138113"/>
            </a:xfrm>
            <a:prstGeom prst="rect">
              <a:avLst/>
            </a:prstGeom>
            <a:solidFill>
              <a:srgbClr val="F0FF8A"/>
            </a:solidFill>
            <a:ln w="20638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Rectangle 1640">
              <a:extLst>
                <a:ext uri="{FF2B5EF4-FFF2-40B4-BE49-F238E27FC236}">
                  <a16:creationId xmlns:a16="http://schemas.microsoft.com/office/drawing/2014/main" id="{BD025DE7-86A7-66BA-704E-7C4E838225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3300" y="5774192"/>
              <a:ext cx="142875" cy="144463"/>
            </a:xfrm>
            <a:prstGeom prst="rect">
              <a:avLst/>
            </a:prstGeom>
            <a:solidFill>
              <a:srgbClr val="94E5FF"/>
            </a:solidFill>
            <a:ln w="20638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Rectangle 1641">
              <a:extLst>
                <a:ext uri="{FF2B5EF4-FFF2-40B4-BE49-F238E27FC236}">
                  <a16:creationId xmlns:a16="http://schemas.microsoft.com/office/drawing/2014/main" id="{DC1B14F6-BCF8-89C9-9F29-BAE842F445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178050" y="5332867"/>
              <a:ext cx="493713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…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5" name="Line 1642">
              <a:extLst>
                <a:ext uri="{FF2B5EF4-FFF2-40B4-BE49-F238E27FC236}">
                  <a16:creationId xmlns:a16="http://schemas.microsoft.com/office/drawing/2014/main" id="{A1B905C9-2F79-C2AC-BF50-ACE0BF6153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6813" y="4618492"/>
              <a:ext cx="169863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1643">
              <a:extLst>
                <a:ext uri="{FF2B5EF4-FFF2-40B4-BE49-F238E27FC236}">
                  <a16:creationId xmlns:a16="http://schemas.microsoft.com/office/drawing/2014/main" id="{8BD825FD-9B16-716C-D8EB-DF2719AD747B}"/>
                </a:ext>
              </a:extLst>
            </p:cNvPr>
            <p:cNvSpPr/>
            <p:nvPr/>
          </p:nvSpPr>
          <p:spPr bwMode="auto">
            <a:xfrm>
              <a:off x="2586038" y="4586742"/>
              <a:ext cx="114300" cy="61913"/>
            </a:xfrm>
            <a:custGeom>
              <a:avLst/>
              <a:gdLst>
                <a:gd name="T0" fmla="*/ 0 w 72"/>
                <a:gd name="T1" fmla="*/ 39 h 39"/>
                <a:gd name="T2" fmla="*/ 72 w 72"/>
                <a:gd name="T3" fmla="*/ 20 h 39"/>
                <a:gd name="T4" fmla="*/ 0 w 72"/>
                <a:gd name="T5" fmla="*/ 0 h 39"/>
                <a:gd name="T6" fmla="*/ 0 w 72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39">
                  <a:moveTo>
                    <a:pt x="0" y="39"/>
                  </a:moveTo>
                  <a:lnTo>
                    <a:pt x="72" y="20"/>
                  </a:lnTo>
                  <a:lnTo>
                    <a:pt x="0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Line 1644">
              <a:extLst>
                <a:ext uri="{FF2B5EF4-FFF2-40B4-BE49-F238E27FC236}">
                  <a16:creationId xmlns:a16="http://schemas.microsoft.com/office/drawing/2014/main" id="{36025FC2-3F27-612C-0C2F-8116D79D95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65288" y="3985079"/>
              <a:ext cx="0" cy="169863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Line 1645">
              <a:extLst>
                <a:ext uri="{FF2B5EF4-FFF2-40B4-BE49-F238E27FC236}">
                  <a16:creationId xmlns:a16="http://schemas.microsoft.com/office/drawing/2014/main" id="{6D862BF2-625D-D587-6767-0090F8E083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563" y="3985079"/>
              <a:ext cx="0" cy="8255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1646">
              <a:extLst>
                <a:ext uri="{FF2B5EF4-FFF2-40B4-BE49-F238E27FC236}">
                  <a16:creationId xmlns:a16="http://schemas.microsoft.com/office/drawing/2014/main" id="{DF42AC01-51BB-6ED8-661B-600E6F1D790B}"/>
                </a:ext>
              </a:extLst>
            </p:cNvPr>
            <p:cNvSpPr/>
            <p:nvPr/>
          </p:nvSpPr>
          <p:spPr bwMode="auto">
            <a:xfrm>
              <a:off x="2946400" y="4046992"/>
              <a:ext cx="61913" cy="107950"/>
            </a:xfrm>
            <a:custGeom>
              <a:avLst/>
              <a:gdLst>
                <a:gd name="T0" fmla="*/ 0 w 39"/>
                <a:gd name="T1" fmla="*/ 0 h 68"/>
                <a:gd name="T2" fmla="*/ 19 w 39"/>
                <a:gd name="T3" fmla="*/ 68 h 68"/>
                <a:gd name="T4" fmla="*/ 39 w 39"/>
                <a:gd name="T5" fmla="*/ 0 h 68"/>
                <a:gd name="T6" fmla="*/ 0 w 39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68">
                  <a:moveTo>
                    <a:pt x="0" y="0"/>
                  </a:moveTo>
                  <a:lnTo>
                    <a:pt x="19" y="68"/>
                  </a:lnTo>
                  <a:lnTo>
                    <a:pt x="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Line 1647">
              <a:extLst>
                <a:ext uri="{FF2B5EF4-FFF2-40B4-BE49-F238E27FC236}">
                  <a16:creationId xmlns:a16="http://schemas.microsoft.com/office/drawing/2014/main" id="{BE2828A0-630E-E6ED-3E0E-EBBBFD917A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6813" y="4921704"/>
              <a:ext cx="169863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1648">
              <a:extLst>
                <a:ext uri="{FF2B5EF4-FFF2-40B4-BE49-F238E27FC236}">
                  <a16:creationId xmlns:a16="http://schemas.microsoft.com/office/drawing/2014/main" id="{36F078F0-A525-3079-A74D-6092A78C33ED}"/>
                </a:ext>
              </a:extLst>
            </p:cNvPr>
            <p:cNvSpPr/>
            <p:nvPr/>
          </p:nvSpPr>
          <p:spPr bwMode="auto">
            <a:xfrm>
              <a:off x="2586038" y="4889954"/>
              <a:ext cx="114300" cy="61913"/>
            </a:xfrm>
            <a:custGeom>
              <a:avLst/>
              <a:gdLst>
                <a:gd name="T0" fmla="*/ 0 w 72"/>
                <a:gd name="T1" fmla="*/ 39 h 39"/>
                <a:gd name="T2" fmla="*/ 72 w 72"/>
                <a:gd name="T3" fmla="*/ 20 h 39"/>
                <a:gd name="T4" fmla="*/ 0 w 72"/>
                <a:gd name="T5" fmla="*/ 0 h 39"/>
                <a:gd name="T6" fmla="*/ 0 w 72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39">
                  <a:moveTo>
                    <a:pt x="0" y="39"/>
                  </a:moveTo>
                  <a:lnTo>
                    <a:pt x="72" y="20"/>
                  </a:lnTo>
                  <a:lnTo>
                    <a:pt x="0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Line 1649">
              <a:extLst>
                <a:ext uri="{FF2B5EF4-FFF2-40B4-BE49-F238E27FC236}">
                  <a16:creationId xmlns:a16="http://schemas.microsoft.com/office/drawing/2014/main" id="{143AF3A4-A3D4-C5EE-6E55-7FC1F5D171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6813" y="5224917"/>
              <a:ext cx="169863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1650">
              <a:extLst>
                <a:ext uri="{FF2B5EF4-FFF2-40B4-BE49-F238E27FC236}">
                  <a16:creationId xmlns:a16="http://schemas.microsoft.com/office/drawing/2014/main" id="{1429D1D7-09C4-9027-3B58-E422CC48D530}"/>
                </a:ext>
              </a:extLst>
            </p:cNvPr>
            <p:cNvSpPr/>
            <p:nvPr/>
          </p:nvSpPr>
          <p:spPr bwMode="auto">
            <a:xfrm>
              <a:off x="2586038" y="5193167"/>
              <a:ext cx="114300" cy="61913"/>
            </a:xfrm>
            <a:custGeom>
              <a:avLst/>
              <a:gdLst>
                <a:gd name="T0" fmla="*/ 0 w 72"/>
                <a:gd name="T1" fmla="*/ 39 h 39"/>
                <a:gd name="T2" fmla="*/ 72 w 72"/>
                <a:gd name="T3" fmla="*/ 20 h 39"/>
                <a:gd name="T4" fmla="*/ 0 w 72"/>
                <a:gd name="T5" fmla="*/ 0 h 39"/>
                <a:gd name="T6" fmla="*/ 0 w 72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39">
                  <a:moveTo>
                    <a:pt x="0" y="39"/>
                  </a:moveTo>
                  <a:lnTo>
                    <a:pt x="72" y="20"/>
                  </a:lnTo>
                  <a:lnTo>
                    <a:pt x="0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Line 1651">
              <a:extLst>
                <a:ext uri="{FF2B5EF4-FFF2-40B4-BE49-F238E27FC236}">
                  <a16:creationId xmlns:a16="http://schemas.microsoft.com/office/drawing/2014/main" id="{F1D715A1-5DF8-00B4-6C3B-3485D7B414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6813" y="5528129"/>
              <a:ext cx="169863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1652">
              <a:extLst>
                <a:ext uri="{FF2B5EF4-FFF2-40B4-BE49-F238E27FC236}">
                  <a16:creationId xmlns:a16="http://schemas.microsoft.com/office/drawing/2014/main" id="{894600BD-1872-A3A7-8009-1A2B6D174390}"/>
                </a:ext>
              </a:extLst>
            </p:cNvPr>
            <p:cNvSpPr/>
            <p:nvPr/>
          </p:nvSpPr>
          <p:spPr bwMode="auto">
            <a:xfrm>
              <a:off x="2586038" y="5496379"/>
              <a:ext cx="114300" cy="68263"/>
            </a:xfrm>
            <a:custGeom>
              <a:avLst/>
              <a:gdLst>
                <a:gd name="T0" fmla="*/ 0 w 72"/>
                <a:gd name="T1" fmla="*/ 43 h 43"/>
                <a:gd name="T2" fmla="*/ 72 w 72"/>
                <a:gd name="T3" fmla="*/ 20 h 43"/>
                <a:gd name="T4" fmla="*/ 0 w 72"/>
                <a:gd name="T5" fmla="*/ 0 h 43"/>
                <a:gd name="T6" fmla="*/ 0 w 7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43">
                  <a:moveTo>
                    <a:pt x="0" y="43"/>
                  </a:moveTo>
                  <a:lnTo>
                    <a:pt x="72" y="20"/>
                  </a:lnTo>
                  <a:lnTo>
                    <a:pt x="0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Line 1653">
              <a:extLst>
                <a:ext uri="{FF2B5EF4-FFF2-40B4-BE49-F238E27FC236}">
                  <a16:creationId xmlns:a16="http://schemas.microsoft.com/office/drawing/2014/main" id="{2A7C7B1C-07A5-877D-A300-D6C9224A6D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6813" y="5836104"/>
              <a:ext cx="169863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1654">
              <a:extLst>
                <a:ext uri="{FF2B5EF4-FFF2-40B4-BE49-F238E27FC236}">
                  <a16:creationId xmlns:a16="http://schemas.microsoft.com/office/drawing/2014/main" id="{0F353B98-F85F-4E8F-94FA-C7C2B7474198}"/>
                </a:ext>
              </a:extLst>
            </p:cNvPr>
            <p:cNvSpPr/>
            <p:nvPr/>
          </p:nvSpPr>
          <p:spPr bwMode="auto">
            <a:xfrm>
              <a:off x="2586038" y="5805942"/>
              <a:ext cx="114300" cy="61913"/>
            </a:xfrm>
            <a:custGeom>
              <a:avLst/>
              <a:gdLst>
                <a:gd name="T0" fmla="*/ 0 w 72"/>
                <a:gd name="T1" fmla="*/ 39 h 39"/>
                <a:gd name="T2" fmla="*/ 72 w 72"/>
                <a:gd name="T3" fmla="*/ 19 h 39"/>
                <a:gd name="T4" fmla="*/ 0 w 72"/>
                <a:gd name="T5" fmla="*/ 0 h 39"/>
                <a:gd name="T6" fmla="*/ 0 w 72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39">
                  <a:moveTo>
                    <a:pt x="0" y="39"/>
                  </a:moveTo>
                  <a:lnTo>
                    <a:pt x="72" y="19"/>
                  </a:lnTo>
                  <a:lnTo>
                    <a:pt x="0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Line 1655">
              <a:extLst>
                <a:ext uri="{FF2B5EF4-FFF2-40B4-BE49-F238E27FC236}">
                  <a16:creationId xmlns:a16="http://schemas.microsoft.com/office/drawing/2014/main" id="{EBA7CAC8-B6F6-BE79-2229-B6C8BD1DD4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4375" y="4618492"/>
              <a:ext cx="169863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1656">
              <a:extLst>
                <a:ext uri="{FF2B5EF4-FFF2-40B4-BE49-F238E27FC236}">
                  <a16:creationId xmlns:a16="http://schemas.microsoft.com/office/drawing/2014/main" id="{F02D50A7-12DA-4C29-1E66-9437D4D85583}"/>
                </a:ext>
              </a:extLst>
            </p:cNvPr>
            <p:cNvSpPr/>
            <p:nvPr/>
          </p:nvSpPr>
          <p:spPr bwMode="auto">
            <a:xfrm>
              <a:off x="3403600" y="4586742"/>
              <a:ext cx="119063" cy="61913"/>
            </a:xfrm>
            <a:custGeom>
              <a:avLst/>
              <a:gdLst>
                <a:gd name="T0" fmla="*/ 0 w 75"/>
                <a:gd name="T1" fmla="*/ 39 h 39"/>
                <a:gd name="T2" fmla="*/ 75 w 75"/>
                <a:gd name="T3" fmla="*/ 20 h 39"/>
                <a:gd name="T4" fmla="*/ 0 w 75"/>
                <a:gd name="T5" fmla="*/ 0 h 39"/>
                <a:gd name="T6" fmla="*/ 0 w 75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9">
                  <a:moveTo>
                    <a:pt x="0" y="39"/>
                  </a:moveTo>
                  <a:lnTo>
                    <a:pt x="75" y="20"/>
                  </a:lnTo>
                  <a:lnTo>
                    <a:pt x="0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Line 1657">
              <a:extLst>
                <a:ext uri="{FF2B5EF4-FFF2-40B4-BE49-F238E27FC236}">
                  <a16:creationId xmlns:a16="http://schemas.microsoft.com/office/drawing/2014/main" id="{5A80C0FF-CDA0-268A-4D25-3C3916B9A2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4375" y="4921704"/>
              <a:ext cx="169863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1658">
              <a:extLst>
                <a:ext uri="{FF2B5EF4-FFF2-40B4-BE49-F238E27FC236}">
                  <a16:creationId xmlns:a16="http://schemas.microsoft.com/office/drawing/2014/main" id="{3ED85DFC-FA25-85D1-3DD5-ABA144B6D326}"/>
                </a:ext>
              </a:extLst>
            </p:cNvPr>
            <p:cNvSpPr/>
            <p:nvPr/>
          </p:nvSpPr>
          <p:spPr bwMode="auto">
            <a:xfrm>
              <a:off x="3403600" y="4889954"/>
              <a:ext cx="119063" cy="61913"/>
            </a:xfrm>
            <a:custGeom>
              <a:avLst/>
              <a:gdLst>
                <a:gd name="T0" fmla="*/ 0 w 75"/>
                <a:gd name="T1" fmla="*/ 39 h 39"/>
                <a:gd name="T2" fmla="*/ 75 w 75"/>
                <a:gd name="T3" fmla="*/ 20 h 39"/>
                <a:gd name="T4" fmla="*/ 0 w 75"/>
                <a:gd name="T5" fmla="*/ 0 h 39"/>
                <a:gd name="T6" fmla="*/ 0 w 75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9">
                  <a:moveTo>
                    <a:pt x="0" y="39"/>
                  </a:moveTo>
                  <a:lnTo>
                    <a:pt x="75" y="20"/>
                  </a:lnTo>
                  <a:lnTo>
                    <a:pt x="0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Line 1659">
              <a:extLst>
                <a:ext uri="{FF2B5EF4-FFF2-40B4-BE49-F238E27FC236}">
                  <a16:creationId xmlns:a16="http://schemas.microsoft.com/office/drawing/2014/main" id="{30E3C19E-1AF5-6649-D552-7ED8B3CF2E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4375" y="5224917"/>
              <a:ext cx="169863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1660">
              <a:extLst>
                <a:ext uri="{FF2B5EF4-FFF2-40B4-BE49-F238E27FC236}">
                  <a16:creationId xmlns:a16="http://schemas.microsoft.com/office/drawing/2014/main" id="{F1295FBE-A572-4B44-BC31-BCC816BA7976}"/>
                </a:ext>
              </a:extLst>
            </p:cNvPr>
            <p:cNvSpPr/>
            <p:nvPr/>
          </p:nvSpPr>
          <p:spPr bwMode="auto">
            <a:xfrm>
              <a:off x="3403600" y="5193167"/>
              <a:ext cx="119063" cy="61913"/>
            </a:xfrm>
            <a:custGeom>
              <a:avLst/>
              <a:gdLst>
                <a:gd name="T0" fmla="*/ 0 w 75"/>
                <a:gd name="T1" fmla="*/ 39 h 39"/>
                <a:gd name="T2" fmla="*/ 75 w 75"/>
                <a:gd name="T3" fmla="*/ 20 h 39"/>
                <a:gd name="T4" fmla="*/ 0 w 75"/>
                <a:gd name="T5" fmla="*/ 0 h 39"/>
                <a:gd name="T6" fmla="*/ 0 w 75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9">
                  <a:moveTo>
                    <a:pt x="0" y="39"/>
                  </a:moveTo>
                  <a:lnTo>
                    <a:pt x="75" y="20"/>
                  </a:lnTo>
                  <a:lnTo>
                    <a:pt x="0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Line 1661">
              <a:extLst>
                <a:ext uri="{FF2B5EF4-FFF2-40B4-BE49-F238E27FC236}">
                  <a16:creationId xmlns:a16="http://schemas.microsoft.com/office/drawing/2014/main" id="{1B577255-AE91-9B2B-0D5A-F0462CC716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4375" y="5532892"/>
              <a:ext cx="169863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1662">
              <a:extLst>
                <a:ext uri="{FF2B5EF4-FFF2-40B4-BE49-F238E27FC236}">
                  <a16:creationId xmlns:a16="http://schemas.microsoft.com/office/drawing/2014/main" id="{36766EE6-C5A0-A864-7972-9AAF38F886C6}"/>
                </a:ext>
              </a:extLst>
            </p:cNvPr>
            <p:cNvSpPr/>
            <p:nvPr/>
          </p:nvSpPr>
          <p:spPr bwMode="auto">
            <a:xfrm>
              <a:off x="3403600" y="5502729"/>
              <a:ext cx="119063" cy="61913"/>
            </a:xfrm>
            <a:custGeom>
              <a:avLst/>
              <a:gdLst>
                <a:gd name="T0" fmla="*/ 0 w 75"/>
                <a:gd name="T1" fmla="*/ 39 h 39"/>
                <a:gd name="T2" fmla="*/ 75 w 75"/>
                <a:gd name="T3" fmla="*/ 19 h 39"/>
                <a:gd name="T4" fmla="*/ 0 w 75"/>
                <a:gd name="T5" fmla="*/ 0 h 39"/>
                <a:gd name="T6" fmla="*/ 0 w 75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9">
                  <a:moveTo>
                    <a:pt x="0" y="39"/>
                  </a:moveTo>
                  <a:lnTo>
                    <a:pt x="75" y="19"/>
                  </a:lnTo>
                  <a:lnTo>
                    <a:pt x="0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Line 1663">
              <a:extLst>
                <a:ext uri="{FF2B5EF4-FFF2-40B4-BE49-F238E27FC236}">
                  <a16:creationId xmlns:a16="http://schemas.microsoft.com/office/drawing/2014/main" id="{68F01E04-0554-CE23-1258-A55C30C4D9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4375" y="5836104"/>
              <a:ext cx="169863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1664">
              <a:extLst>
                <a:ext uri="{FF2B5EF4-FFF2-40B4-BE49-F238E27FC236}">
                  <a16:creationId xmlns:a16="http://schemas.microsoft.com/office/drawing/2014/main" id="{5EFC3AEB-BF44-B538-C40E-BDD2F3DBA985}"/>
                </a:ext>
              </a:extLst>
            </p:cNvPr>
            <p:cNvSpPr/>
            <p:nvPr/>
          </p:nvSpPr>
          <p:spPr bwMode="auto">
            <a:xfrm>
              <a:off x="3403600" y="5805942"/>
              <a:ext cx="119063" cy="61913"/>
            </a:xfrm>
            <a:custGeom>
              <a:avLst/>
              <a:gdLst>
                <a:gd name="T0" fmla="*/ 0 w 75"/>
                <a:gd name="T1" fmla="*/ 39 h 39"/>
                <a:gd name="T2" fmla="*/ 75 w 75"/>
                <a:gd name="T3" fmla="*/ 19 h 39"/>
                <a:gd name="T4" fmla="*/ 0 w 75"/>
                <a:gd name="T5" fmla="*/ 0 h 39"/>
                <a:gd name="T6" fmla="*/ 0 w 75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9">
                  <a:moveTo>
                    <a:pt x="0" y="39"/>
                  </a:moveTo>
                  <a:lnTo>
                    <a:pt x="75" y="19"/>
                  </a:lnTo>
                  <a:lnTo>
                    <a:pt x="0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Rectangle 1665">
              <a:extLst>
                <a:ext uri="{FF2B5EF4-FFF2-40B4-BE49-F238E27FC236}">
                  <a16:creationId xmlns:a16="http://schemas.microsoft.com/office/drawing/2014/main" id="{EAAFB844-D8B5-1239-56C7-69149C6CA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3300" y="4535942"/>
              <a:ext cx="138113" cy="138113"/>
            </a:xfrm>
            <a:prstGeom prst="rect">
              <a:avLst/>
            </a:prstGeom>
            <a:solidFill>
              <a:srgbClr val="95CCB8"/>
            </a:solidFill>
            <a:ln w="20638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Rectangle 1666">
              <a:extLst>
                <a:ext uri="{FF2B5EF4-FFF2-40B4-BE49-F238E27FC236}">
                  <a16:creationId xmlns:a16="http://schemas.microsoft.com/office/drawing/2014/main" id="{BDE5C074-F180-933E-1937-15A78CC887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3300" y="4843917"/>
              <a:ext cx="138113" cy="144463"/>
            </a:xfrm>
            <a:prstGeom prst="rect">
              <a:avLst/>
            </a:prstGeom>
            <a:solidFill>
              <a:srgbClr val="6A76FF"/>
            </a:solidFill>
            <a:ln w="20638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Rectangle 1667">
              <a:extLst>
                <a:ext uri="{FF2B5EF4-FFF2-40B4-BE49-F238E27FC236}">
                  <a16:creationId xmlns:a16="http://schemas.microsoft.com/office/drawing/2014/main" id="{A66B40D6-CCED-21C9-8C8B-7505437D8A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3300" y="5158242"/>
              <a:ext cx="138113" cy="138113"/>
            </a:xfrm>
            <a:prstGeom prst="rect">
              <a:avLst/>
            </a:prstGeom>
            <a:solidFill>
              <a:srgbClr val="F0FF8A"/>
            </a:solidFill>
            <a:ln w="20638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Rectangle 1668">
              <a:extLst>
                <a:ext uri="{FF2B5EF4-FFF2-40B4-BE49-F238E27FC236}">
                  <a16:creationId xmlns:a16="http://schemas.microsoft.com/office/drawing/2014/main" id="{386C41A3-AD15-14CB-B28D-C9698D86D7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3300" y="5774192"/>
              <a:ext cx="138113" cy="144463"/>
            </a:xfrm>
            <a:prstGeom prst="rect">
              <a:avLst/>
            </a:prstGeom>
            <a:solidFill>
              <a:srgbClr val="94E5FF"/>
            </a:solidFill>
            <a:ln w="20638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Rectangle 1669">
              <a:extLst>
                <a:ext uri="{FF2B5EF4-FFF2-40B4-BE49-F238E27FC236}">
                  <a16:creationId xmlns:a16="http://schemas.microsoft.com/office/drawing/2014/main" id="{05118050-1713-3BBD-8131-80D49AD8D7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443288" y="5332867"/>
              <a:ext cx="493713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…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3" name="Line 1670">
              <a:extLst>
                <a:ext uri="{FF2B5EF4-FFF2-40B4-BE49-F238E27FC236}">
                  <a16:creationId xmlns:a16="http://schemas.microsoft.com/office/drawing/2014/main" id="{EBEB6C89-CE08-D3C4-3613-9473FACEB2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2050" y="4618492"/>
              <a:ext cx="169863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1671">
              <a:extLst>
                <a:ext uri="{FF2B5EF4-FFF2-40B4-BE49-F238E27FC236}">
                  <a16:creationId xmlns:a16="http://schemas.microsoft.com/office/drawing/2014/main" id="{F3168D71-F4F8-818B-693C-0CEC7ED3E061}"/>
                </a:ext>
              </a:extLst>
            </p:cNvPr>
            <p:cNvSpPr/>
            <p:nvPr/>
          </p:nvSpPr>
          <p:spPr bwMode="auto">
            <a:xfrm>
              <a:off x="3846513" y="4586742"/>
              <a:ext cx="117475" cy="61913"/>
            </a:xfrm>
            <a:custGeom>
              <a:avLst/>
              <a:gdLst>
                <a:gd name="T0" fmla="*/ 0 w 74"/>
                <a:gd name="T1" fmla="*/ 39 h 39"/>
                <a:gd name="T2" fmla="*/ 74 w 74"/>
                <a:gd name="T3" fmla="*/ 20 h 39"/>
                <a:gd name="T4" fmla="*/ 0 w 74"/>
                <a:gd name="T5" fmla="*/ 0 h 39"/>
                <a:gd name="T6" fmla="*/ 0 w 74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39">
                  <a:moveTo>
                    <a:pt x="0" y="39"/>
                  </a:moveTo>
                  <a:lnTo>
                    <a:pt x="74" y="20"/>
                  </a:lnTo>
                  <a:lnTo>
                    <a:pt x="0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Line 1672">
              <a:extLst>
                <a:ext uri="{FF2B5EF4-FFF2-40B4-BE49-F238E27FC236}">
                  <a16:creationId xmlns:a16="http://schemas.microsoft.com/office/drawing/2014/main" id="{A7A023EC-293C-E3DA-5D87-920ED75473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2050" y="4921704"/>
              <a:ext cx="169863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673">
              <a:extLst>
                <a:ext uri="{FF2B5EF4-FFF2-40B4-BE49-F238E27FC236}">
                  <a16:creationId xmlns:a16="http://schemas.microsoft.com/office/drawing/2014/main" id="{0B2B77E8-0045-5253-63AE-4DF4FEFBA8F8}"/>
                </a:ext>
              </a:extLst>
            </p:cNvPr>
            <p:cNvSpPr/>
            <p:nvPr/>
          </p:nvSpPr>
          <p:spPr bwMode="auto">
            <a:xfrm>
              <a:off x="3846513" y="4889954"/>
              <a:ext cx="117475" cy="61913"/>
            </a:xfrm>
            <a:custGeom>
              <a:avLst/>
              <a:gdLst>
                <a:gd name="T0" fmla="*/ 0 w 74"/>
                <a:gd name="T1" fmla="*/ 39 h 39"/>
                <a:gd name="T2" fmla="*/ 74 w 74"/>
                <a:gd name="T3" fmla="*/ 20 h 39"/>
                <a:gd name="T4" fmla="*/ 0 w 74"/>
                <a:gd name="T5" fmla="*/ 0 h 39"/>
                <a:gd name="T6" fmla="*/ 0 w 74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39">
                  <a:moveTo>
                    <a:pt x="0" y="39"/>
                  </a:moveTo>
                  <a:lnTo>
                    <a:pt x="74" y="20"/>
                  </a:lnTo>
                  <a:lnTo>
                    <a:pt x="0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Line 1674">
              <a:extLst>
                <a:ext uri="{FF2B5EF4-FFF2-40B4-BE49-F238E27FC236}">
                  <a16:creationId xmlns:a16="http://schemas.microsoft.com/office/drawing/2014/main" id="{DB7521C6-A9AB-9802-2F17-3B17D3CD1F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2050" y="5224917"/>
              <a:ext cx="169863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675">
              <a:extLst>
                <a:ext uri="{FF2B5EF4-FFF2-40B4-BE49-F238E27FC236}">
                  <a16:creationId xmlns:a16="http://schemas.microsoft.com/office/drawing/2014/main" id="{557B84F6-9360-AF92-A794-369F46A112CE}"/>
                </a:ext>
              </a:extLst>
            </p:cNvPr>
            <p:cNvSpPr/>
            <p:nvPr/>
          </p:nvSpPr>
          <p:spPr bwMode="auto">
            <a:xfrm>
              <a:off x="3846513" y="5193167"/>
              <a:ext cx="117475" cy="61913"/>
            </a:xfrm>
            <a:custGeom>
              <a:avLst/>
              <a:gdLst>
                <a:gd name="T0" fmla="*/ 0 w 74"/>
                <a:gd name="T1" fmla="*/ 39 h 39"/>
                <a:gd name="T2" fmla="*/ 74 w 74"/>
                <a:gd name="T3" fmla="*/ 20 h 39"/>
                <a:gd name="T4" fmla="*/ 0 w 74"/>
                <a:gd name="T5" fmla="*/ 0 h 39"/>
                <a:gd name="T6" fmla="*/ 0 w 74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39">
                  <a:moveTo>
                    <a:pt x="0" y="39"/>
                  </a:moveTo>
                  <a:lnTo>
                    <a:pt x="74" y="20"/>
                  </a:lnTo>
                  <a:lnTo>
                    <a:pt x="0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Line 1676">
              <a:extLst>
                <a:ext uri="{FF2B5EF4-FFF2-40B4-BE49-F238E27FC236}">
                  <a16:creationId xmlns:a16="http://schemas.microsoft.com/office/drawing/2014/main" id="{5157ACA2-7EEE-D199-2A13-186373C957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2050" y="5532892"/>
              <a:ext cx="169863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1677">
              <a:extLst>
                <a:ext uri="{FF2B5EF4-FFF2-40B4-BE49-F238E27FC236}">
                  <a16:creationId xmlns:a16="http://schemas.microsoft.com/office/drawing/2014/main" id="{50613CC4-801E-9535-0E1E-1514E45809EF}"/>
                </a:ext>
              </a:extLst>
            </p:cNvPr>
            <p:cNvSpPr/>
            <p:nvPr/>
          </p:nvSpPr>
          <p:spPr bwMode="auto">
            <a:xfrm>
              <a:off x="3846513" y="5502729"/>
              <a:ext cx="117475" cy="61913"/>
            </a:xfrm>
            <a:custGeom>
              <a:avLst/>
              <a:gdLst>
                <a:gd name="T0" fmla="*/ 0 w 74"/>
                <a:gd name="T1" fmla="*/ 39 h 39"/>
                <a:gd name="T2" fmla="*/ 74 w 74"/>
                <a:gd name="T3" fmla="*/ 19 h 39"/>
                <a:gd name="T4" fmla="*/ 0 w 74"/>
                <a:gd name="T5" fmla="*/ 0 h 39"/>
                <a:gd name="T6" fmla="*/ 0 w 74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39">
                  <a:moveTo>
                    <a:pt x="0" y="39"/>
                  </a:moveTo>
                  <a:lnTo>
                    <a:pt x="74" y="19"/>
                  </a:lnTo>
                  <a:lnTo>
                    <a:pt x="0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Line 1678">
              <a:extLst>
                <a:ext uri="{FF2B5EF4-FFF2-40B4-BE49-F238E27FC236}">
                  <a16:creationId xmlns:a16="http://schemas.microsoft.com/office/drawing/2014/main" id="{AB493EE2-C2A9-AB5E-2B74-FE79EEA434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2050" y="5836104"/>
              <a:ext cx="169863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1679">
              <a:extLst>
                <a:ext uri="{FF2B5EF4-FFF2-40B4-BE49-F238E27FC236}">
                  <a16:creationId xmlns:a16="http://schemas.microsoft.com/office/drawing/2014/main" id="{ACB6B06F-F4CE-7DA9-B4E9-A9F25AAAB392}"/>
                </a:ext>
              </a:extLst>
            </p:cNvPr>
            <p:cNvSpPr/>
            <p:nvPr/>
          </p:nvSpPr>
          <p:spPr bwMode="auto">
            <a:xfrm>
              <a:off x="3846513" y="5805942"/>
              <a:ext cx="117475" cy="61913"/>
            </a:xfrm>
            <a:custGeom>
              <a:avLst/>
              <a:gdLst>
                <a:gd name="T0" fmla="*/ 0 w 74"/>
                <a:gd name="T1" fmla="*/ 39 h 39"/>
                <a:gd name="T2" fmla="*/ 74 w 74"/>
                <a:gd name="T3" fmla="*/ 19 h 39"/>
                <a:gd name="T4" fmla="*/ 0 w 74"/>
                <a:gd name="T5" fmla="*/ 0 h 39"/>
                <a:gd name="T6" fmla="*/ 0 w 74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39">
                  <a:moveTo>
                    <a:pt x="0" y="39"/>
                  </a:moveTo>
                  <a:lnTo>
                    <a:pt x="74" y="19"/>
                  </a:lnTo>
                  <a:lnTo>
                    <a:pt x="0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Rectangle 1680">
              <a:extLst>
                <a:ext uri="{FF2B5EF4-FFF2-40B4-BE49-F238E27FC236}">
                  <a16:creationId xmlns:a16="http://schemas.microsoft.com/office/drawing/2014/main" id="{719AE4F4-23C0-3C17-101A-14E54FD3DB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3988" y="4515304"/>
              <a:ext cx="1414463" cy="1439863"/>
            </a:xfrm>
            <a:prstGeom prst="rect">
              <a:avLst/>
            </a:prstGeom>
            <a:noFill/>
            <a:ln w="20638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1681">
              <a:extLst>
                <a:ext uri="{FF2B5EF4-FFF2-40B4-BE49-F238E27FC236}">
                  <a16:creationId xmlns:a16="http://schemas.microsoft.com/office/drawing/2014/main" id="{1A7C003F-CCAB-4226-3C47-C088801121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5600" y="5101092"/>
              <a:ext cx="96838" cy="153988"/>
            </a:xfrm>
            <a:custGeom>
              <a:avLst/>
              <a:gdLst>
                <a:gd name="T0" fmla="*/ 26 w 61"/>
                <a:gd name="T1" fmla="*/ 62 h 97"/>
                <a:gd name="T2" fmla="*/ 26 w 61"/>
                <a:gd name="T3" fmla="*/ 62 h 97"/>
                <a:gd name="T4" fmla="*/ 39 w 61"/>
                <a:gd name="T5" fmla="*/ 58 h 97"/>
                <a:gd name="T6" fmla="*/ 52 w 61"/>
                <a:gd name="T7" fmla="*/ 52 h 97"/>
                <a:gd name="T8" fmla="*/ 52 w 61"/>
                <a:gd name="T9" fmla="*/ 52 h 97"/>
                <a:gd name="T10" fmla="*/ 58 w 61"/>
                <a:gd name="T11" fmla="*/ 42 h 97"/>
                <a:gd name="T12" fmla="*/ 61 w 61"/>
                <a:gd name="T13" fmla="*/ 29 h 97"/>
                <a:gd name="T14" fmla="*/ 61 w 61"/>
                <a:gd name="T15" fmla="*/ 29 h 97"/>
                <a:gd name="T16" fmla="*/ 61 w 61"/>
                <a:gd name="T17" fmla="*/ 16 h 97"/>
                <a:gd name="T18" fmla="*/ 52 w 61"/>
                <a:gd name="T19" fmla="*/ 7 h 97"/>
                <a:gd name="T20" fmla="*/ 52 w 61"/>
                <a:gd name="T21" fmla="*/ 7 h 97"/>
                <a:gd name="T22" fmla="*/ 42 w 61"/>
                <a:gd name="T23" fmla="*/ 3 h 97"/>
                <a:gd name="T24" fmla="*/ 29 w 61"/>
                <a:gd name="T25" fmla="*/ 0 h 97"/>
                <a:gd name="T26" fmla="*/ 0 w 61"/>
                <a:gd name="T27" fmla="*/ 0 h 97"/>
                <a:gd name="T28" fmla="*/ 0 w 61"/>
                <a:gd name="T29" fmla="*/ 97 h 97"/>
                <a:gd name="T30" fmla="*/ 13 w 61"/>
                <a:gd name="T31" fmla="*/ 97 h 97"/>
                <a:gd name="T32" fmla="*/ 13 w 61"/>
                <a:gd name="T33" fmla="*/ 62 h 97"/>
                <a:gd name="T34" fmla="*/ 26 w 61"/>
                <a:gd name="T35" fmla="*/ 62 h 97"/>
                <a:gd name="T36" fmla="*/ 26 w 61"/>
                <a:gd name="T37" fmla="*/ 62 h 97"/>
                <a:gd name="T38" fmla="*/ 26 w 61"/>
                <a:gd name="T39" fmla="*/ 10 h 97"/>
                <a:gd name="T40" fmla="*/ 26 w 61"/>
                <a:gd name="T41" fmla="*/ 10 h 97"/>
                <a:gd name="T42" fmla="*/ 35 w 61"/>
                <a:gd name="T43" fmla="*/ 13 h 97"/>
                <a:gd name="T44" fmla="*/ 42 w 61"/>
                <a:gd name="T45" fmla="*/ 16 h 97"/>
                <a:gd name="T46" fmla="*/ 48 w 61"/>
                <a:gd name="T47" fmla="*/ 23 h 97"/>
                <a:gd name="T48" fmla="*/ 48 w 61"/>
                <a:gd name="T49" fmla="*/ 29 h 97"/>
                <a:gd name="T50" fmla="*/ 48 w 61"/>
                <a:gd name="T51" fmla="*/ 29 h 97"/>
                <a:gd name="T52" fmla="*/ 48 w 61"/>
                <a:gd name="T53" fmla="*/ 39 h 97"/>
                <a:gd name="T54" fmla="*/ 42 w 61"/>
                <a:gd name="T55" fmla="*/ 45 h 97"/>
                <a:gd name="T56" fmla="*/ 42 w 61"/>
                <a:gd name="T57" fmla="*/ 45 h 97"/>
                <a:gd name="T58" fmla="*/ 35 w 61"/>
                <a:gd name="T59" fmla="*/ 49 h 97"/>
                <a:gd name="T60" fmla="*/ 26 w 61"/>
                <a:gd name="T61" fmla="*/ 52 h 97"/>
                <a:gd name="T62" fmla="*/ 13 w 61"/>
                <a:gd name="T63" fmla="*/ 52 h 97"/>
                <a:gd name="T64" fmla="*/ 13 w 61"/>
                <a:gd name="T65" fmla="*/ 10 h 97"/>
                <a:gd name="T66" fmla="*/ 26 w 61"/>
                <a:gd name="T67" fmla="*/ 10 h 97"/>
                <a:gd name="T68" fmla="*/ 26 w 61"/>
                <a:gd name="T69" fmla="*/ 1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1" h="97">
                  <a:moveTo>
                    <a:pt x="26" y="62"/>
                  </a:moveTo>
                  <a:lnTo>
                    <a:pt x="26" y="62"/>
                  </a:lnTo>
                  <a:lnTo>
                    <a:pt x="39" y="58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8" y="42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61" y="16"/>
                  </a:lnTo>
                  <a:lnTo>
                    <a:pt x="52" y="7"/>
                  </a:lnTo>
                  <a:lnTo>
                    <a:pt x="52" y="7"/>
                  </a:lnTo>
                  <a:lnTo>
                    <a:pt x="42" y="3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13" y="97"/>
                  </a:lnTo>
                  <a:lnTo>
                    <a:pt x="13" y="62"/>
                  </a:lnTo>
                  <a:lnTo>
                    <a:pt x="26" y="62"/>
                  </a:lnTo>
                  <a:lnTo>
                    <a:pt x="26" y="62"/>
                  </a:lnTo>
                  <a:close/>
                  <a:moveTo>
                    <a:pt x="26" y="10"/>
                  </a:moveTo>
                  <a:lnTo>
                    <a:pt x="26" y="10"/>
                  </a:lnTo>
                  <a:lnTo>
                    <a:pt x="35" y="13"/>
                  </a:lnTo>
                  <a:lnTo>
                    <a:pt x="42" y="16"/>
                  </a:lnTo>
                  <a:lnTo>
                    <a:pt x="48" y="23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39"/>
                  </a:lnTo>
                  <a:lnTo>
                    <a:pt x="42" y="45"/>
                  </a:lnTo>
                  <a:lnTo>
                    <a:pt x="42" y="45"/>
                  </a:lnTo>
                  <a:lnTo>
                    <a:pt x="35" y="49"/>
                  </a:lnTo>
                  <a:lnTo>
                    <a:pt x="26" y="52"/>
                  </a:lnTo>
                  <a:lnTo>
                    <a:pt x="13" y="52"/>
                  </a:lnTo>
                  <a:lnTo>
                    <a:pt x="13" y="10"/>
                  </a:lnTo>
                  <a:lnTo>
                    <a:pt x="26" y="1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1682">
              <a:extLst>
                <a:ext uri="{FF2B5EF4-FFF2-40B4-BE49-F238E27FC236}">
                  <a16:creationId xmlns:a16="http://schemas.microsoft.com/office/drawing/2014/main" id="{66564A6C-D318-5BA5-1D40-8B0CAA010FE9}"/>
                </a:ext>
              </a:extLst>
            </p:cNvPr>
            <p:cNvSpPr/>
            <p:nvPr/>
          </p:nvSpPr>
          <p:spPr bwMode="auto">
            <a:xfrm>
              <a:off x="4287838" y="5142367"/>
              <a:ext cx="61913" cy="112713"/>
            </a:xfrm>
            <a:custGeom>
              <a:avLst/>
              <a:gdLst>
                <a:gd name="T0" fmla="*/ 39 w 39"/>
                <a:gd name="T1" fmla="*/ 3 h 71"/>
                <a:gd name="T2" fmla="*/ 39 w 39"/>
                <a:gd name="T3" fmla="*/ 3 h 71"/>
                <a:gd name="T4" fmla="*/ 33 w 39"/>
                <a:gd name="T5" fmla="*/ 0 h 71"/>
                <a:gd name="T6" fmla="*/ 33 w 39"/>
                <a:gd name="T7" fmla="*/ 0 h 71"/>
                <a:gd name="T8" fmla="*/ 26 w 39"/>
                <a:gd name="T9" fmla="*/ 3 h 71"/>
                <a:gd name="T10" fmla="*/ 23 w 39"/>
                <a:gd name="T11" fmla="*/ 6 h 71"/>
                <a:gd name="T12" fmla="*/ 13 w 39"/>
                <a:gd name="T13" fmla="*/ 16 h 71"/>
                <a:gd name="T14" fmla="*/ 13 w 39"/>
                <a:gd name="T15" fmla="*/ 16 h 71"/>
                <a:gd name="T16" fmla="*/ 13 w 39"/>
                <a:gd name="T17" fmla="*/ 3 h 71"/>
                <a:gd name="T18" fmla="*/ 0 w 39"/>
                <a:gd name="T19" fmla="*/ 3 h 71"/>
                <a:gd name="T20" fmla="*/ 0 w 39"/>
                <a:gd name="T21" fmla="*/ 71 h 71"/>
                <a:gd name="T22" fmla="*/ 13 w 39"/>
                <a:gd name="T23" fmla="*/ 71 h 71"/>
                <a:gd name="T24" fmla="*/ 13 w 39"/>
                <a:gd name="T25" fmla="*/ 36 h 71"/>
                <a:gd name="T26" fmla="*/ 13 w 39"/>
                <a:gd name="T27" fmla="*/ 36 h 71"/>
                <a:gd name="T28" fmla="*/ 17 w 39"/>
                <a:gd name="T29" fmla="*/ 26 h 71"/>
                <a:gd name="T30" fmla="*/ 20 w 39"/>
                <a:gd name="T31" fmla="*/ 19 h 71"/>
                <a:gd name="T32" fmla="*/ 20 w 39"/>
                <a:gd name="T33" fmla="*/ 19 h 71"/>
                <a:gd name="T34" fmla="*/ 23 w 39"/>
                <a:gd name="T35" fmla="*/ 13 h 71"/>
                <a:gd name="T36" fmla="*/ 30 w 39"/>
                <a:gd name="T37" fmla="*/ 13 h 71"/>
                <a:gd name="T38" fmla="*/ 30 w 39"/>
                <a:gd name="T39" fmla="*/ 13 h 71"/>
                <a:gd name="T40" fmla="*/ 39 w 39"/>
                <a:gd name="T41" fmla="*/ 16 h 71"/>
                <a:gd name="T42" fmla="*/ 39 w 39"/>
                <a:gd name="T43" fmla="*/ 3 h 71"/>
                <a:gd name="T44" fmla="*/ 39 w 39"/>
                <a:gd name="T45" fmla="*/ 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71">
                  <a:moveTo>
                    <a:pt x="39" y="3"/>
                  </a:moveTo>
                  <a:lnTo>
                    <a:pt x="39" y="3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6" y="3"/>
                  </a:lnTo>
                  <a:lnTo>
                    <a:pt x="23" y="6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3" y="3"/>
                  </a:lnTo>
                  <a:lnTo>
                    <a:pt x="0" y="3"/>
                  </a:lnTo>
                  <a:lnTo>
                    <a:pt x="0" y="71"/>
                  </a:lnTo>
                  <a:lnTo>
                    <a:pt x="13" y="71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7" y="26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3" y="13"/>
                  </a:lnTo>
                  <a:lnTo>
                    <a:pt x="30" y="13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39" y="3"/>
                  </a:lnTo>
                  <a:lnTo>
                    <a:pt x="39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1683">
              <a:extLst>
                <a:ext uri="{FF2B5EF4-FFF2-40B4-BE49-F238E27FC236}">
                  <a16:creationId xmlns:a16="http://schemas.microsoft.com/office/drawing/2014/main" id="{C1118B00-B34D-B0FB-6074-BEFCC83949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0863" y="5142367"/>
              <a:ext cx="96838" cy="117475"/>
            </a:xfrm>
            <a:custGeom>
              <a:avLst/>
              <a:gdLst>
                <a:gd name="T0" fmla="*/ 61 w 61"/>
                <a:gd name="T1" fmla="*/ 36 h 74"/>
                <a:gd name="T2" fmla="*/ 61 w 61"/>
                <a:gd name="T3" fmla="*/ 36 h 74"/>
                <a:gd name="T4" fmla="*/ 61 w 61"/>
                <a:gd name="T5" fmla="*/ 19 h 74"/>
                <a:gd name="T6" fmla="*/ 55 w 61"/>
                <a:gd name="T7" fmla="*/ 10 h 74"/>
                <a:gd name="T8" fmla="*/ 55 w 61"/>
                <a:gd name="T9" fmla="*/ 10 h 74"/>
                <a:gd name="T10" fmla="*/ 45 w 61"/>
                <a:gd name="T11" fmla="*/ 3 h 74"/>
                <a:gd name="T12" fmla="*/ 32 w 61"/>
                <a:gd name="T13" fmla="*/ 0 h 74"/>
                <a:gd name="T14" fmla="*/ 32 w 61"/>
                <a:gd name="T15" fmla="*/ 0 h 74"/>
                <a:gd name="T16" fmla="*/ 19 w 61"/>
                <a:gd name="T17" fmla="*/ 3 h 74"/>
                <a:gd name="T18" fmla="*/ 10 w 61"/>
                <a:gd name="T19" fmla="*/ 13 h 74"/>
                <a:gd name="T20" fmla="*/ 10 w 61"/>
                <a:gd name="T21" fmla="*/ 13 h 74"/>
                <a:gd name="T22" fmla="*/ 3 w 61"/>
                <a:gd name="T23" fmla="*/ 23 h 74"/>
                <a:gd name="T24" fmla="*/ 0 w 61"/>
                <a:gd name="T25" fmla="*/ 39 h 74"/>
                <a:gd name="T26" fmla="*/ 0 w 61"/>
                <a:gd name="T27" fmla="*/ 39 h 74"/>
                <a:gd name="T28" fmla="*/ 0 w 61"/>
                <a:gd name="T29" fmla="*/ 52 h 74"/>
                <a:gd name="T30" fmla="*/ 6 w 61"/>
                <a:gd name="T31" fmla="*/ 65 h 74"/>
                <a:gd name="T32" fmla="*/ 6 w 61"/>
                <a:gd name="T33" fmla="*/ 65 h 74"/>
                <a:gd name="T34" fmla="*/ 19 w 61"/>
                <a:gd name="T35" fmla="*/ 71 h 74"/>
                <a:gd name="T36" fmla="*/ 32 w 61"/>
                <a:gd name="T37" fmla="*/ 74 h 74"/>
                <a:gd name="T38" fmla="*/ 32 w 61"/>
                <a:gd name="T39" fmla="*/ 74 h 74"/>
                <a:gd name="T40" fmla="*/ 45 w 61"/>
                <a:gd name="T41" fmla="*/ 74 h 74"/>
                <a:gd name="T42" fmla="*/ 58 w 61"/>
                <a:gd name="T43" fmla="*/ 68 h 74"/>
                <a:gd name="T44" fmla="*/ 58 w 61"/>
                <a:gd name="T45" fmla="*/ 58 h 74"/>
                <a:gd name="T46" fmla="*/ 58 w 61"/>
                <a:gd name="T47" fmla="*/ 58 h 74"/>
                <a:gd name="T48" fmla="*/ 45 w 61"/>
                <a:gd name="T49" fmla="*/ 61 h 74"/>
                <a:gd name="T50" fmla="*/ 35 w 61"/>
                <a:gd name="T51" fmla="*/ 65 h 74"/>
                <a:gd name="T52" fmla="*/ 35 w 61"/>
                <a:gd name="T53" fmla="*/ 65 h 74"/>
                <a:gd name="T54" fmla="*/ 26 w 61"/>
                <a:gd name="T55" fmla="*/ 61 h 74"/>
                <a:gd name="T56" fmla="*/ 19 w 61"/>
                <a:gd name="T57" fmla="*/ 58 h 74"/>
                <a:gd name="T58" fmla="*/ 19 w 61"/>
                <a:gd name="T59" fmla="*/ 58 h 74"/>
                <a:gd name="T60" fmla="*/ 13 w 61"/>
                <a:gd name="T61" fmla="*/ 52 h 74"/>
                <a:gd name="T62" fmla="*/ 13 w 61"/>
                <a:gd name="T63" fmla="*/ 42 h 74"/>
                <a:gd name="T64" fmla="*/ 61 w 61"/>
                <a:gd name="T65" fmla="*/ 42 h 74"/>
                <a:gd name="T66" fmla="*/ 61 w 61"/>
                <a:gd name="T67" fmla="*/ 36 h 74"/>
                <a:gd name="T68" fmla="*/ 61 w 61"/>
                <a:gd name="T69" fmla="*/ 36 h 74"/>
                <a:gd name="T70" fmla="*/ 13 w 61"/>
                <a:gd name="T71" fmla="*/ 32 h 74"/>
                <a:gd name="T72" fmla="*/ 13 w 61"/>
                <a:gd name="T73" fmla="*/ 32 h 74"/>
                <a:gd name="T74" fmla="*/ 16 w 61"/>
                <a:gd name="T75" fmla="*/ 23 h 74"/>
                <a:gd name="T76" fmla="*/ 19 w 61"/>
                <a:gd name="T77" fmla="*/ 16 h 74"/>
                <a:gd name="T78" fmla="*/ 19 w 61"/>
                <a:gd name="T79" fmla="*/ 16 h 74"/>
                <a:gd name="T80" fmla="*/ 26 w 61"/>
                <a:gd name="T81" fmla="*/ 13 h 74"/>
                <a:gd name="T82" fmla="*/ 32 w 61"/>
                <a:gd name="T83" fmla="*/ 10 h 74"/>
                <a:gd name="T84" fmla="*/ 32 w 61"/>
                <a:gd name="T85" fmla="*/ 10 h 74"/>
                <a:gd name="T86" fmla="*/ 39 w 61"/>
                <a:gd name="T87" fmla="*/ 13 h 74"/>
                <a:gd name="T88" fmla="*/ 45 w 61"/>
                <a:gd name="T89" fmla="*/ 16 h 74"/>
                <a:gd name="T90" fmla="*/ 45 w 61"/>
                <a:gd name="T91" fmla="*/ 16 h 74"/>
                <a:gd name="T92" fmla="*/ 48 w 61"/>
                <a:gd name="T93" fmla="*/ 23 h 74"/>
                <a:gd name="T94" fmla="*/ 48 w 61"/>
                <a:gd name="T95" fmla="*/ 32 h 74"/>
                <a:gd name="T96" fmla="*/ 13 w 61"/>
                <a:gd name="T97" fmla="*/ 32 h 74"/>
                <a:gd name="T98" fmla="*/ 13 w 61"/>
                <a:gd name="T99" fmla="*/ 3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1" h="74">
                  <a:moveTo>
                    <a:pt x="61" y="36"/>
                  </a:moveTo>
                  <a:lnTo>
                    <a:pt x="61" y="36"/>
                  </a:lnTo>
                  <a:lnTo>
                    <a:pt x="61" y="19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45" y="3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19" y="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3" y="23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52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19" y="71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45" y="74"/>
                  </a:lnTo>
                  <a:lnTo>
                    <a:pt x="58" y="6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45" y="61"/>
                  </a:lnTo>
                  <a:lnTo>
                    <a:pt x="35" y="65"/>
                  </a:lnTo>
                  <a:lnTo>
                    <a:pt x="35" y="65"/>
                  </a:lnTo>
                  <a:lnTo>
                    <a:pt x="26" y="61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3" y="52"/>
                  </a:lnTo>
                  <a:lnTo>
                    <a:pt x="13" y="42"/>
                  </a:lnTo>
                  <a:lnTo>
                    <a:pt x="61" y="42"/>
                  </a:lnTo>
                  <a:lnTo>
                    <a:pt x="61" y="36"/>
                  </a:lnTo>
                  <a:lnTo>
                    <a:pt x="61" y="36"/>
                  </a:lnTo>
                  <a:close/>
                  <a:moveTo>
                    <a:pt x="13" y="32"/>
                  </a:moveTo>
                  <a:lnTo>
                    <a:pt x="13" y="32"/>
                  </a:lnTo>
                  <a:lnTo>
                    <a:pt x="16" y="23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26" y="13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9" y="13"/>
                  </a:lnTo>
                  <a:lnTo>
                    <a:pt x="45" y="16"/>
                  </a:lnTo>
                  <a:lnTo>
                    <a:pt x="45" y="16"/>
                  </a:lnTo>
                  <a:lnTo>
                    <a:pt x="48" y="23"/>
                  </a:lnTo>
                  <a:lnTo>
                    <a:pt x="48" y="32"/>
                  </a:lnTo>
                  <a:lnTo>
                    <a:pt x="13" y="32"/>
                  </a:lnTo>
                  <a:lnTo>
                    <a:pt x="13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1684">
              <a:extLst>
                <a:ext uri="{FF2B5EF4-FFF2-40B4-BE49-F238E27FC236}">
                  <a16:creationId xmlns:a16="http://schemas.microsoft.com/office/drawing/2014/main" id="{B10CE4B0-FCAF-F6A6-37E5-5FC7862E7E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8338" y="5096329"/>
              <a:ext cx="107950" cy="163513"/>
            </a:xfrm>
            <a:custGeom>
              <a:avLst/>
              <a:gdLst>
                <a:gd name="T0" fmla="*/ 68 w 68"/>
                <a:gd name="T1" fmla="*/ 0 h 103"/>
                <a:gd name="T2" fmla="*/ 55 w 68"/>
                <a:gd name="T3" fmla="*/ 0 h 103"/>
                <a:gd name="T4" fmla="*/ 55 w 68"/>
                <a:gd name="T5" fmla="*/ 42 h 103"/>
                <a:gd name="T6" fmla="*/ 55 w 68"/>
                <a:gd name="T7" fmla="*/ 42 h 103"/>
                <a:gd name="T8" fmla="*/ 55 w 68"/>
                <a:gd name="T9" fmla="*/ 42 h 103"/>
                <a:gd name="T10" fmla="*/ 46 w 68"/>
                <a:gd name="T11" fmla="*/ 32 h 103"/>
                <a:gd name="T12" fmla="*/ 33 w 68"/>
                <a:gd name="T13" fmla="*/ 32 h 103"/>
                <a:gd name="T14" fmla="*/ 33 w 68"/>
                <a:gd name="T15" fmla="*/ 32 h 103"/>
                <a:gd name="T16" fmla="*/ 20 w 68"/>
                <a:gd name="T17" fmla="*/ 32 h 103"/>
                <a:gd name="T18" fmla="*/ 10 w 68"/>
                <a:gd name="T19" fmla="*/ 42 h 103"/>
                <a:gd name="T20" fmla="*/ 10 w 68"/>
                <a:gd name="T21" fmla="*/ 42 h 103"/>
                <a:gd name="T22" fmla="*/ 4 w 68"/>
                <a:gd name="T23" fmla="*/ 52 h 103"/>
                <a:gd name="T24" fmla="*/ 0 w 68"/>
                <a:gd name="T25" fmla="*/ 68 h 103"/>
                <a:gd name="T26" fmla="*/ 0 w 68"/>
                <a:gd name="T27" fmla="*/ 68 h 103"/>
                <a:gd name="T28" fmla="*/ 4 w 68"/>
                <a:gd name="T29" fmla="*/ 84 h 103"/>
                <a:gd name="T30" fmla="*/ 7 w 68"/>
                <a:gd name="T31" fmla="*/ 94 h 103"/>
                <a:gd name="T32" fmla="*/ 7 w 68"/>
                <a:gd name="T33" fmla="*/ 94 h 103"/>
                <a:gd name="T34" fmla="*/ 16 w 68"/>
                <a:gd name="T35" fmla="*/ 100 h 103"/>
                <a:gd name="T36" fmla="*/ 29 w 68"/>
                <a:gd name="T37" fmla="*/ 103 h 103"/>
                <a:gd name="T38" fmla="*/ 29 w 68"/>
                <a:gd name="T39" fmla="*/ 103 h 103"/>
                <a:gd name="T40" fmla="*/ 46 w 68"/>
                <a:gd name="T41" fmla="*/ 100 h 103"/>
                <a:gd name="T42" fmla="*/ 55 w 68"/>
                <a:gd name="T43" fmla="*/ 90 h 103"/>
                <a:gd name="T44" fmla="*/ 55 w 68"/>
                <a:gd name="T45" fmla="*/ 90 h 103"/>
                <a:gd name="T46" fmla="*/ 55 w 68"/>
                <a:gd name="T47" fmla="*/ 103 h 103"/>
                <a:gd name="T48" fmla="*/ 68 w 68"/>
                <a:gd name="T49" fmla="*/ 103 h 103"/>
                <a:gd name="T50" fmla="*/ 68 w 68"/>
                <a:gd name="T51" fmla="*/ 0 h 103"/>
                <a:gd name="T52" fmla="*/ 68 w 68"/>
                <a:gd name="T53" fmla="*/ 0 h 103"/>
                <a:gd name="T54" fmla="*/ 55 w 68"/>
                <a:gd name="T55" fmla="*/ 71 h 103"/>
                <a:gd name="T56" fmla="*/ 55 w 68"/>
                <a:gd name="T57" fmla="*/ 71 h 103"/>
                <a:gd name="T58" fmla="*/ 52 w 68"/>
                <a:gd name="T59" fmla="*/ 81 h 103"/>
                <a:gd name="T60" fmla="*/ 49 w 68"/>
                <a:gd name="T61" fmla="*/ 87 h 103"/>
                <a:gd name="T62" fmla="*/ 49 w 68"/>
                <a:gd name="T63" fmla="*/ 87 h 103"/>
                <a:gd name="T64" fmla="*/ 42 w 68"/>
                <a:gd name="T65" fmla="*/ 90 h 103"/>
                <a:gd name="T66" fmla="*/ 33 w 68"/>
                <a:gd name="T67" fmla="*/ 94 h 103"/>
                <a:gd name="T68" fmla="*/ 33 w 68"/>
                <a:gd name="T69" fmla="*/ 94 h 103"/>
                <a:gd name="T70" fmla="*/ 26 w 68"/>
                <a:gd name="T71" fmla="*/ 90 h 103"/>
                <a:gd name="T72" fmla="*/ 20 w 68"/>
                <a:gd name="T73" fmla="*/ 87 h 103"/>
                <a:gd name="T74" fmla="*/ 20 w 68"/>
                <a:gd name="T75" fmla="*/ 87 h 103"/>
                <a:gd name="T76" fmla="*/ 13 w 68"/>
                <a:gd name="T77" fmla="*/ 78 h 103"/>
                <a:gd name="T78" fmla="*/ 13 w 68"/>
                <a:gd name="T79" fmla="*/ 68 h 103"/>
                <a:gd name="T80" fmla="*/ 13 w 68"/>
                <a:gd name="T81" fmla="*/ 68 h 103"/>
                <a:gd name="T82" fmla="*/ 13 w 68"/>
                <a:gd name="T83" fmla="*/ 58 h 103"/>
                <a:gd name="T84" fmla="*/ 20 w 68"/>
                <a:gd name="T85" fmla="*/ 48 h 103"/>
                <a:gd name="T86" fmla="*/ 20 w 68"/>
                <a:gd name="T87" fmla="*/ 48 h 103"/>
                <a:gd name="T88" fmla="*/ 26 w 68"/>
                <a:gd name="T89" fmla="*/ 42 h 103"/>
                <a:gd name="T90" fmla="*/ 36 w 68"/>
                <a:gd name="T91" fmla="*/ 42 h 103"/>
                <a:gd name="T92" fmla="*/ 36 w 68"/>
                <a:gd name="T93" fmla="*/ 42 h 103"/>
                <a:gd name="T94" fmla="*/ 42 w 68"/>
                <a:gd name="T95" fmla="*/ 42 h 103"/>
                <a:gd name="T96" fmla="*/ 49 w 68"/>
                <a:gd name="T97" fmla="*/ 45 h 103"/>
                <a:gd name="T98" fmla="*/ 49 w 68"/>
                <a:gd name="T99" fmla="*/ 45 h 103"/>
                <a:gd name="T100" fmla="*/ 52 w 68"/>
                <a:gd name="T101" fmla="*/ 52 h 103"/>
                <a:gd name="T102" fmla="*/ 55 w 68"/>
                <a:gd name="T103" fmla="*/ 61 h 103"/>
                <a:gd name="T104" fmla="*/ 55 w 68"/>
                <a:gd name="T105" fmla="*/ 71 h 103"/>
                <a:gd name="T106" fmla="*/ 55 w 68"/>
                <a:gd name="T107" fmla="*/ 7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8" h="103">
                  <a:moveTo>
                    <a:pt x="68" y="0"/>
                  </a:moveTo>
                  <a:lnTo>
                    <a:pt x="55" y="0"/>
                  </a:lnTo>
                  <a:lnTo>
                    <a:pt x="55" y="42"/>
                  </a:lnTo>
                  <a:lnTo>
                    <a:pt x="55" y="42"/>
                  </a:lnTo>
                  <a:lnTo>
                    <a:pt x="55" y="42"/>
                  </a:lnTo>
                  <a:lnTo>
                    <a:pt x="46" y="32"/>
                  </a:lnTo>
                  <a:lnTo>
                    <a:pt x="33" y="32"/>
                  </a:lnTo>
                  <a:lnTo>
                    <a:pt x="33" y="32"/>
                  </a:lnTo>
                  <a:lnTo>
                    <a:pt x="20" y="32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4" y="52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4" y="84"/>
                  </a:lnTo>
                  <a:lnTo>
                    <a:pt x="7" y="94"/>
                  </a:lnTo>
                  <a:lnTo>
                    <a:pt x="7" y="94"/>
                  </a:lnTo>
                  <a:lnTo>
                    <a:pt x="16" y="100"/>
                  </a:lnTo>
                  <a:lnTo>
                    <a:pt x="29" y="103"/>
                  </a:lnTo>
                  <a:lnTo>
                    <a:pt x="29" y="103"/>
                  </a:lnTo>
                  <a:lnTo>
                    <a:pt x="46" y="100"/>
                  </a:lnTo>
                  <a:lnTo>
                    <a:pt x="55" y="90"/>
                  </a:lnTo>
                  <a:lnTo>
                    <a:pt x="55" y="90"/>
                  </a:lnTo>
                  <a:lnTo>
                    <a:pt x="55" y="103"/>
                  </a:lnTo>
                  <a:lnTo>
                    <a:pt x="68" y="103"/>
                  </a:lnTo>
                  <a:lnTo>
                    <a:pt x="68" y="0"/>
                  </a:lnTo>
                  <a:lnTo>
                    <a:pt x="68" y="0"/>
                  </a:lnTo>
                  <a:close/>
                  <a:moveTo>
                    <a:pt x="55" y="71"/>
                  </a:moveTo>
                  <a:lnTo>
                    <a:pt x="55" y="71"/>
                  </a:lnTo>
                  <a:lnTo>
                    <a:pt x="52" y="81"/>
                  </a:lnTo>
                  <a:lnTo>
                    <a:pt x="49" y="87"/>
                  </a:lnTo>
                  <a:lnTo>
                    <a:pt x="49" y="87"/>
                  </a:lnTo>
                  <a:lnTo>
                    <a:pt x="42" y="90"/>
                  </a:lnTo>
                  <a:lnTo>
                    <a:pt x="33" y="94"/>
                  </a:lnTo>
                  <a:lnTo>
                    <a:pt x="33" y="94"/>
                  </a:lnTo>
                  <a:lnTo>
                    <a:pt x="26" y="90"/>
                  </a:lnTo>
                  <a:lnTo>
                    <a:pt x="20" y="87"/>
                  </a:lnTo>
                  <a:lnTo>
                    <a:pt x="20" y="87"/>
                  </a:lnTo>
                  <a:lnTo>
                    <a:pt x="13" y="78"/>
                  </a:lnTo>
                  <a:lnTo>
                    <a:pt x="13" y="68"/>
                  </a:lnTo>
                  <a:lnTo>
                    <a:pt x="13" y="68"/>
                  </a:lnTo>
                  <a:lnTo>
                    <a:pt x="13" y="5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6" y="42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42" y="42"/>
                  </a:lnTo>
                  <a:lnTo>
                    <a:pt x="49" y="45"/>
                  </a:lnTo>
                  <a:lnTo>
                    <a:pt x="49" y="45"/>
                  </a:lnTo>
                  <a:lnTo>
                    <a:pt x="52" y="52"/>
                  </a:lnTo>
                  <a:lnTo>
                    <a:pt x="55" y="61"/>
                  </a:lnTo>
                  <a:lnTo>
                    <a:pt x="55" y="71"/>
                  </a:lnTo>
                  <a:lnTo>
                    <a:pt x="55" y="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1685">
              <a:extLst>
                <a:ext uri="{FF2B5EF4-FFF2-40B4-BE49-F238E27FC236}">
                  <a16:creationId xmlns:a16="http://schemas.microsoft.com/office/drawing/2014/main" id="{F3BF5B88-C60B-D127-0936-13CEA28419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8038" y="5096329"/>
              <a:ext cx="25400" cy="163513"/>
            </a:xfrm>
            <a:custGeom>
              <a:avLst/>
              <a:gdLst>
                <a:gd name="T0" fmla="*/ 3 w 16"/>
                <a:gd name="T1" fmla="*/ 13 h 103"/>
                <a:gd name="T2" fmla="*/ 3 w 16"/>
                <a:gd name="T3" fmla="*/ 13 h 103"/>
                <a:gd name="T4" fmla="*/ 9 w 16"/>
                <a:gd name="T5" fmla="*/ 16 h 103"/>
                <a:gd name="T6" fmla="*/ 9 w 16"/>
                <a:gd name="T7" fmla="*/ 16 h 103"/>
                <a:gd name="T8" fmla="*/ 13 w 16"/>
                <a:gd name="T9" fmla="*/ 13 h 103"/>
                <a:gd name="T10" fmla="*/ 13 w 16"/>
                <a:gd name="T11" fmla="*/ 13 h 103"/>
                <a:gd name="T12" fmla="*/ 16 w 16"/>
                <a:gd name="T13" fmla="*/ 10 h 103"/>
                <a:gd name="T14" fmla="*/ 16 w 16"/>
                <a:gd name="T15" fmla="*/ 10 h 103"/>
                <a:gd name="T16" fmla="*/ 13 w 16"/>
                <a:gd name="T17" fmla="*/ 3 h 103"/>
                <a:gd name="T18" fmla="*/ 13 w 16"/>
                <a:gd name="T19" fmla="*/ 3 h 103"/>
                <a:gd name="T20" fmla="*/ 9 w 16"/>
                <a:gd name="T21" fmla="*/ 0 h 103"/>
                <a:gd name="T22" fmla="*/ 9 w 16"/>
                <a:gd name="T23" fmla="*/ 0 h 103"/>
                <a:gd name="T24" fmla="*/ 3 w 16"/>
                <a:gd name="T25" fmla="*/ 3 h 103"/>
                <a:gd name="T26" fmla="*/ 3 w 16"/>
                <a:gd name="T27" fmla="*/ 3 h 103"/>
                <a:gd name="T28" fmla="*/ 0 w 16"/>
                <a:gd name="T29" fmla="*/ 6 h 103"/>
                <a:gd name="T30" fmla="*/ 0 w 16"/>
                <a:gd name="T31" fmla="*/ 6 h 103"/>
                <a:gd name="T32" fmla="*/ 3 w 16"/>
                <a:gd name="T33" fmla="*/ 13 h 103"/>
                <a:gd name="T34" fmla="*/ 3 w 16"/>
                <a:gd name="T35" fmla="*/ 13 h 103"/>
                <a:gd name="T36" fmla="*/ 13 w 16"/>
                <a:gd name="T37" fmla="*/ 103 h 103"/>
                <a:gd name="T38" fmla="*/ 16 w 16"/>
                <a:gd name="T39" fmla="*/ 32 h 103"/>
                <a:gd name="T40" fmla="*/ 3 w 16"/>
                <a:gd name="T41" fmla="*/ 32 h 103"/>
                <a:gd name="T42" fmla="*/ 3 w 16"/>
                <a:gd name="T43" fmla="*/ 103 h 103"/>
                <a:gd name="T44" fmla="*/ 13 w 16"/>
                <a:gd name="T45" fmla="*/ 103 h 103"/>
                <a:gd name="T46" fmla="*/ 13 w 16"/>
                <a:gd name="T47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" h="103">
                  <a:moveTo>
                    <a:pt x="3" y="13"/>
                  </a:moveTo>
                  <a:lnTo>
                    <a:pt x="3" y="13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9" y="0"/>
                  </a:lnTo>
                  <a:lnTo>
                    <a:pt x="9" y="0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3" y="13"/>
                  </a:lnTo>
                  <a:lnTo>
                    <a:pt x="3" y="13"/>
                  </a:lnTo>
                  <a:close/>
                  <a:moveTo>
                    <a:pt x="13" y="103"/>
                  </a:moveTo>
                  <a:lnTo>
                    <a:pt x="16" y="32"/>
                  </a:lnTo>
                  <a:lnTo>
                    <a:pt x="3" y="32"/>
                  </a:lnTo>
                  <a:lnTo>
                    <a:pt x="3" y="103"/>
                  </a:lnTo>
                  <a:lnTo>
                    <a:pt x="13" y="103"/>
                  </a:lnTo>
                  <a:lnTo>
                    <a:pt x="13" y="10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1686">
              <a:extLst>
                <a:ext uri="{FF2B5EF4-FFF2-40B4-BE49-F238E27FC236}">
                  <a16:creationId xmlns:a16="http://schemas.microsoft.com/office/drawing/2014/main" id="{D8061325-FE22-C88B-C6C7-28F6FFC1304E}"/>
                </a:ext>
              </a:extLst>
            </p:cNvPr>
            <p:cNvSpPr/>
            <p:nvPr/>
          </p:nvSpPr>
          <p:spPr bwMode="auto">
            <a:xfrm>
              <a:off x="4668838" y="5147129"/>
              <a:ext cx="87313" cy="112713"/>
            </a:xfrm>
            <a:custGeom>
              <a:avLst/>
              <a:gdLst>
                <a:gd name="T0" fmla="*/ 55 w 55"/>
                <a:gd name="T1" fmla="*/ 55 h 71"/>
                <a:gd name="T2" fmla="*/ 55 w 55"/>
                <a:gd name="T3" fmla="*/ 55 h 71"/>
                <a:gd name="T4" fmla="*/ 45 w 55"/>
                <a:gd name="T5" fmla="*/ 62 h 71"/>
                <a:gd name="T6" fmla="*/ 36 w 55"/>
                <a:gd name="T7" fmla="*/ 62 h 71"/>
                <a:gd name="T8" fmla="*/ 36 w 55"/>
                <a:gd name="T9" fmla="*/ 62 h 71"/>
                <a:gd name="T10" fmla="*/ 26 w 55"/>
                <a:gd name="T11" fmla="*/ 62 h 71"/>
                <a:gd name="T12" fmla="*/ 20 w 55"/>
                <a:gd name="T13" fmla="*/ 55 h 71"/>
                <a:gd name="T14" fmla="*/ 20 w 55"/>
                <a:gd name="T15" fmla="*/ 55 h 71"/>
                <a:gd name="T16" fmla="*/ 13 w 55"/>
                <a:gd name="T17" fmla="*/ 46 h 71"/>
                <a:gd name="T18" fmla="*/ 13 w 55"/>
                <a:gd name="T19" fmla="*/ 36 h 71"/>
                <a:gd name="T20" fmla="*/ 13 w 55"/>
                <a:gd name="T21" fmla="*/ 36 h 71"/>
                <a:gd name="T22" fmla="*/ 16 w 55"/>
                <a:gd name="T23" fmla="*/ 26 h 71"/>
                <a:gd name="T24" fmla="*/ 20 w 55"/>
                <a:gd name="T25" fmla="*/ 16 h 71"/>
                <a:gd name="T26" fmla="*/ 20 w 55"/>
                <a:gd name="T27" fmla="*/ 16 h 71"/>
                <a:gd name="T28" fmla="*/ 29 w 55"/>
                <a:gd name="T29" fmla="*/ 10 h 71"/>
                <a:gd name="T30" fmla="*/ 39 w 55"/>
                <a:gd name="T31" fmla="*/ 10 h 71"/>
                <a:gd name="T32" fmla="*/ 39 w 55"/>
                <a:gd name="T33" fmla="*/ 10 h 71"/>
                <a:gd name="T34" fmla="*/ 45 w 55"/>
                <a:gd name="T35" fmla="*/ 10 h 71"/>
                <a:gd name="T36" fmla="*/ 55 w 55"/>
                <a:gd name="T37" fmla="*/ 16 h 71"/>
                <a:gd name="T38" fmla="*/ 55 w 55"/>
                <a:gd name="T39" fmla="*/ 3 h 71"/>
                <a:gd name="T40" fmla="*/ 55 w 55"/>
                <a:gd name="T41" fmla="*/ 3 h 71"/>
                <a:gd name="T42" fmla="*/ 45 w 55"/>
                <a:gd name="T43" fmla="*/ 0 h 71"/>
                <a:gd name="T44" fmla="*/ 39 w 55"/>
                <a:gd name="T45" fmla="*/ 0 h 71"/>
                <a:gd name="T46" fmla="*/ 39 w 55"/>
                <a:gd name="T47" fmla="*/ 0 h 71"/>
                <a:gd name="T48" fmla="*/ 23 w 55"/>
                <a:gd name="T49" fmla="*/ 0 h 71"/>
                <a:gd name="T50" fmla="*/ 10 w 55"/>
                <a:gd name="T51" fmla="*/ 10 h 71"/>
                <a:gd name="T52" fmla="*/ 10 w 55"/>
                <a:gd name="T53" fmla="*/ 10 h 71"/>
                <a:gd name="T54" fmla="*/ 3 w 55"/>
                <a:gd name="T55" fmla="*/ 23 h 71"/>
                <a:gd name="T56" fmla="*/ 0 w 55"/>
                <a:gd name="T57" fmla="*/ 36 h 71"/>
                <a:gd name="T58" fmla="*/ 0 w 55"/>
                <a:gd name="T59" fmla="*/ 36 h 71"/>
                <a:gd name="T60" fmla="*/ 3 w 55"/>
                <a:gd name="T61" fmla="*/ 52 h 71"/>
                <a:gd name="T62" fmla="*/ 10 w 55"/>
                <a:gd name="T63" fmla="*/ 62 h 71"/>
                <a:gd name="T64" fmla="*/ 10 w 55"/>
                <a:gd name="T65" fmla="*/ 62 h 71"/>
                <a:gd name="T66" fmla="*/ 20 w 55"/>
                <a:gd name="T67" fmla="*/ 71 h 71"/>
                <a:gd name="T68" fmla="*/ 36 w 55"/>
                <a:gd name="T69" fmla="*/ 71 h 71"/>
                <a:gd name="T70" fmla="*/ 36 w 55"/>
                <a:gd name="T71" fmla="*/ 71 h 71"/>
                <a:gd name="T72" fmla="*/ 45 w 55"/>
                <a:gd name="T73" fmla="*/ 71 h 71"/>
                <a:gd name="T74" fmla="*/ 55 w 55"/>
                <a:gd name="T75" fmla="*/ 68 h 71"/>
                <a:gd name="T76" fmla="*/ 55 w 55"/>
                <a:gd name="T77" fmla="*/ 55 h 71"/>
                <a:gd name="T78" fmla="*/ 55 w 55"/>
                <a:gd name="T79" fmla="*/ 5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5" h="71">
                  <a:moveTo>
                    <a:pt x="55" y="55"/>
                  </a:moveTo>
                  <a:lnTo>
                    <a:pt x="55" y="55"/>
                  </a:lnTo>
                  <a:lnTo>
                    <a:pt x="45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26" y="62"/>
                  </a:lnTo>
                  <a:lnTo>
                    <a:pt x="20" y="55"/>
                  </a:lnTo>
                  <a:lnTo>
                    <a:pt x="20" y="55"/>
                  </a:lnTo>
                  <a:lnTo>
                    <a:pt x="13" y="4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6" y="2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9" y="10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45" y="10"/>
                  </a:lnTo>
                  <a:lnTo>
                    <a:pt x="55" y="16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45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23" y="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3" y="23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3" y="52"/>
                  </a:lnTo>
                  <a:lnTo>
                    <a:pt x="10" y="62"/>
                  </a:lnTo>
                  <a:lnTo>
                    <a:pt x="10" y="62"/>
                  </a:lnTo>
                  <a:lnTo>
                    <a:pt x="20" y="71"/>
                  </a:lnTo>
                  <a:lnTo>
                    <a:pt x="36" y="71"/>
                  </a:lnTo>
                  <a:lnTo>
                    <a:pt x="36" y="71"/>
                  </a:lnTo>
                  <a:lnTo>
                    <a:pt x="45" y="71"/>
                  </a:lnTo>
                  <a:lnTo>
                    <a:pt x="55" y="68"/>
                  </a:lnTo>
                  <a:lnTo>
                    <a:pt x="55" y="55"/>
                  </a:lnTo>
                  <a:lnTo>
                    <a:pt x="55" y="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1687">
              <a:extLst>
                <a:ext uri="{FF2B5EF4-FFF2-40B4-BE49-F238E27FC236}">
                  <a16:creationId xmlns:a16="http://schemas.microsoft.com/office/drawing/2014/main" id="{D12DD068-904A-017D-D5EB-359B50E0B3BC}"/>
                </a:ext>
              </a:extLst>
            </p:cNvPr>
            <p:cNvSpPr/>
            <p:nvPr/>
          </p:nvSpPr>
          <p:spPr bwMode="auto">
            <a:xfrm>
              <a:off x="4767263" y="5116967"/>
              <a:ext cx="71438" cy="142875"/>
            </a:xfrm>
            <a:custGeom>
              <a:avLst/>
              <a:gdLst>
                <a:gd name="T0" fmla="*/ 45 w 45"/>
                <a:gd name="T1" fmla="*/ 81 h 90"/>
                <a:gd name="T2" fmla="*/ 45 w 45"/>
                <a:gd name="T3" fmla="*/ 81 h 90"/>
                <a:gd name="T4" fmla="*/ 35 w 45"/>
                <a:gd name="T5" fmla="*/ 81 h 90"/>
                <a:gd name="T6" fmla="*/ 35 w 45"/>
                <a:gd name="T7" fmla="*/ 81 h 90"/>
                <a:gd name="T8" fmla="*/ 32 w 45"/>
                <a:gd name="T9" fmla="*/ 81 h 90"/>
                <a:gd name="T10" fmla="*/ 29 w 45"/>
                <a:gd name="T11" fmla="*/ 77 h 90"/>
                <a:gd name="T12" fmla="*/ 29 w 45"/>
                <a:gd name="T13" fmla="*/ 77 h 90"/>
                <a:gd name="T14" fmla="*/ 26 w 45"/>
                <a:gd name="T15" fmla="*/ 68 h 90"/>
                <a:gd name="T16" fmla="*/ 26 w 45"/>
                <a:gd name="T17" fmla="*/ 29 h 90"/>
                <a:gd name="T18" fmla="*/ 45 w 45"/>
                <a:gd name="T19" fmla="*/ 29 h 90"/>
                <a:gd name="T20" fmla="*/ 45 w 45"/>
                <a:gd name="T21" fmla="*/ 19 h 90"/>
                <a:gd name="T22" fmla="*/ 26 w 45"/>
                <a:gd name="T23" fmla="*/ 19 h 90"/>
                <a:gd name="T24" fmla="*/ 26 w 45"/>
                <a:gd name="T25" fmla="*/ 0 h 90"/>
                <a:gd name="T26" fmla="*/ 13 w 45"/>
                <a:gd name="T27" fmla="*/ 3 h 90"/>
                <a:gd name="T28" fmla="*/ 13 w 45"/>
                <a:gd name="T29" fmla="*/ 19 h 90"/>
                <a:gd name="T30" fmla="*/ 0 w 45"/>
                <a:gd name="T31" fmla="*/ 19 h 90"/>
                <a:gd name="T32" fmla="*/ 0 w 45"/>
                <a:gd name="T33" fmla="*/ 29 h 90"/>
                <a:gd name="T34" fmla="*/ 13 w 45"/>
                <a:gd name="T35" fmla="*/ 29 h 90"/>
                <a:gd name="T36" fmla="*/ 13 w 45"/>
                <a:gd name="T37" fmla="*/ 71 h 90"/>
                <a:gd name="T38" fmla="*/ 13 w 45"/>
                <a:gd name="T39" fmla="*/ 71 h 90"/>
                <a:gd name="T40" fmla="*/ 16 w 45"/>
                <a:gd name="T41" fmla="*/ 81 h 90"/>
                <a:gd name="T42" fmla="*/ 19 w 45"/>
                <a:gd name="T43" fmla="*/ 87 h 90"/>
                <a:gd name="T44" fmla="*/ 22 w 45"/>
                <a:gd name="T45" fmla="*/ 90 h 90"/>
                <a:gd name="T46" fmla="*/ 32 w 45"/>
                <a:gd name="T47" fmla="*/ 90 h 90"/>
                <a:gd name="T48" fmla="*/ 32 w 45"/>
                <a:gd name="T49" fmla="*/ 90 h 90"/>
                <a:gd name="T50" fmla="*/ 42 w 45"/>
                <a:gd name="T51" fmla="*/ 90 h 90"/>
                <a:gd name="T52" fmla="*/ 45 w 45"/>
                <a:gd name="T53" fmla="*/ 81 h 90"/>
                <a:gd name="T54" fmla="*/ 45 w 45"/>
                <a:gd name="T55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5" h="90">
                  <a:moveTo>
                    <a:pt x="45" y="81"/>
                  </a:moveTo>
                  <a:lnTo>
                    <a:pt x="45" y="81"/>
                  </a:lnTo>
                  <a:lnTo>
                    <a:pt x="35" y="81"/>
                  </a:lnTo>
                  <a:lnTo>
                    <a:pt x="35" y="81"/>
                  </a:lnTo>
                  <a:lnTo>
                    <a:pt x="32" y="81"/>
                  </a:lnTo>
                  <a:lnTo>
                    <a:pt x="29" y="77"/>
                  </a:lnTo>
                  <a:lnTo>
                    <a:pt x="29" y="77"/>
                  </a:lnTo>
                  <a:lnTo>
                    <a:pt x="26" y="68"/>
                  </a:lnTo>
                  <a:lnTo>
                    <a:pt x="26" y="29"/>
                  </a:lnTo>
                  <a:lnTo>
                    <a:pt x="45" y="29"/>
                  </a:lnTo>
                  <a:lnTo>
                    <a:pt x="45" y="19"/>
                  </a:lnTo>
                  <a:lnTo>
                    <a:pt x="26" y="19"/>
                  </a:lnTo>
                  <a:lnTo>
                    <a:pt x="26" y="0"/>
                  </a:lnTo>
                  <a:lnTo>
                    <a:pt x="13" y="3"/>
                  </a:lnTo>
                  <a:lnTo>
                    <a:pt x="13" y="19"/>
                  </a:lnTo>
                  <a:lnTo>
                    <a:pt x="0" y="19"/>
                  </a:lnTo>
                  <a:lnTo>
                    <a:pt x="0" y="29"/>
                  </a:lnTo>
                  <a:lnTo>
                    <a:pt x="13" y="29"/>
                  </a:lnTo>
                  <a:lnTo>
                    <a:pt x="13" y="71"/>
                  </a:lnTo>
                  <a:lnTo>
                    <a:pt x="13" y="71"/>
                  </a:lnTo>
                  <a:lnTo>
                    <a:pt x="16" y="81"/>
                  </a:lnTo>
                  <a:lnTo>
                    <a:pt x="19" y="87"/>
                  </a:lnTo>
                  <a:lnTo>
                    <a:pt x="22" y="90"/>
                  </a:lnTo>
                  <a:lnTo>
                    <a:pt x="32" y="90"/>
                  </a:lnTo>
                  <a:lnTo>
                    <a:pt x="32" y="90"/>
                  </a:lnTo>
                  <a:lnTo>
                    <a:pt x="42" y="90"/>
                  </a:lnTo>
                  <a:lnTo>
                    <a:pt x="45" y="81"/>
                  </a:lnTo>
                  <a:lnTo>
                    <a:pt x="45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1688">
              <a:extLst>
                <a:ext uri="{FF2B5EF4-FFF2-40B4-BE49-F238E27FC236}">
                  <a16:creationId xmlns:a16="http://schemas.microsoft.com/office/drawing/2014/main" id="{FA8CA32D-8A5C-BF62-54B1-824688186E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59338" y="5096329"/>
              <a:ext cx="25400" cy="163513"/>
            </a:xfrm>
            <a:custGeom>
              <a:avLst/>
              <a:gdLst>
                <a:gd name="T0" fmla="*/ 0 w 16"/>
                <a:gd name="T1" fmla="*/ 13 h 103"/>
                <a:gd name="T2" fmla="*/ 0 w 16"/>
                <a:gd name="T3" fmla="*/ 13 h 103"/>
                <a:gd name="T4" fmla="*/ 6 w 16"/>
                <a:gd name="T5" fmla="*/ 16 h 103"/>
                <a:gd name="T6" fmla="*/ 6 w 16"/>
                <a:gd name="T7" fmla="*/ 16 h 103"/>
                <a:gd name="T8" fmla="*/ 13 w 16"/>
                <a:gd name="T9" fmla="*/ 13 h 103"/>
                <a:gd name="T10" fmla="*/ 13 w 16"/>
                <a:gd name="T11" fmla="*/ 13 h 103"/>
                <a:gd name="T12" fmla="*/ 16 w 16"/>
                <a:gd name="T13" fmla="*/ 10 h 103"/>
                <a:gd name="T14" fmla="*/ 16 w 16"/>
                <a:gd name="T15" fmla="*/ 10 h 103"/>
                <a:gd name="T16" fmla="*/ 13 w 16"/>
                <a:gd name="T17" fmla="*/ 3 h 103"/>
                <a:gd name="T18" fmla="*/ 13 w 16"/>
                <a:gd name="T19" fmla="*/ 3 h 103"/>
                <a:gd name="T20" fmla="*/ 6 w 16"/>
                <a:gd name="T21" fmla="*/ 0 h 103"/>
                <a:gd name="T22" fmla="*/ 6 w 16"/>
                <a:gd name="T23" fmla="*/ 0 h 103"/>
                <a:gd name="T24" fmla="*/ 0 w 16"/>
                <a:gd name="T25" fmla="*/ 3 h 103"/>
                <a:gd name="T26" fmla="*/ 0 w 16"/>
                <a:gd name="T27" fmla="*/ 3 h 103"/>
                <a:gd name="T28" fmla="*/ 0 w 16"/>
                <a:gd name="T29" fmla="*/ 10 h 103"/>
                <a:gd name="T30" fmla="*/ 0 w 16"/>
                <a:gd name="T31" fmla="*/ 10 h 103"/>
                <a:gd name="T32" fmla="*/ 0 w 16"/>
                <a:gd name="T33" fmla="*/ 13 h 103"/>
                <a:gd name="T34" fmla="*/ 0 w 16"/>
                <a:gd name="T35" fmla="*/ 13 h 103"/>
                <a:gd name="T36" fmla="*/ 13 w 16"/>
                <a:gd name="T37" fmla="*/ 103 h 103"/>
                <a:gd name="T38" fmla="*/ 13 w 16"/>
                <a:gd name="T39" fmla="*/ 32 h 103"/>
                <a:gd name="T40" fmla="*/ 0 w 16"/>
                <a:gd name="T41" fmla="*/ 32 h 103"/>
                <a:gd name="T42" fmla="*/ 0 w 16"/>
                <a:gd name="T43" fmla="*/ 103 h 103"/>
                <a:gd name="T44" fmla="*/ 13 w 16"/>
                <a:gd name="T45" fmla="*/ 103 h 103"/>
                <a:gd name="T46" fmla="*/ 13 w 16"/>
                <a:gd name="T47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" h="103">
                  <a:moveTo>
                    <a:pt x="0" y="13"/>
                  </a:moveTo>
                  <a:lnTo>
                    <a:pt x="0" y="13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0" y="13"/>
                  </a:lnTo>
                  <a:close/>
                  <a:moveTo>
                    <a:pt x="13" y="103"/>
                  </a:moveTo>
                  <a:lnTo>
                    <a:pt x="13" y="32"/>
                  </a:lnTo>
                  <a:lnTo>
                    <a:pt x="0" y="32"/>
                  </a:lnTo>
                  <a:lnTo>
                    <a:pt x="0" y="103"/>
                  </a:lnTo>
                  <a:lnTo>
                    <a:pt x="13" y="103"/>
                  </a:lnTo>
                  <a:lnTo>
                    <a:pt x="13" y="10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1689">
              <a:extLst>
                <a:ext uri="{FF2B5EF4-FFF2-40B4-BE49-F238E27FC236}">
                  <a16:creationId xmlns:a16="http://schemas.microsoft.com/office/drawing/2014/main" id="{742E3498-80AC-D717-E472-DC28A4E479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10138" y="5147129"/>
              <a:ext cx="107950" cy="119063"/>
            </a:xfrm>
            <a:custGeom>
              <a:avLst/>
              <a:gdLst>
                <a:gd name="T0" fmla="*/ 7 w 68"/>
                <a:gd name="T1" fmla="*/ 62 h 75"/>
                <a:gd name="T2" fmla="*/ 7 w 68"/>
                <a:gd name="T3" fmla="*/ 62 h 75"/>
                <a:gd name="T4" fmla="*/ 20 w 68"/>
                <a:gd name="T5" fmla="*/ 71 h 75"/>
                <a:gd name="T6" fmla="*/ 33 w 68"/>
                <a:gd name="T7" fmla="*/ 75 h 75"/>
                <a:gd name="T8" fmla="*/ 33 w 68"/>
                <a:gd name="T9" fmla="*/ 75 h 75"/>
                <a:gd name="T10" fmla="*/ 49 w 68"/>
                <a:gd name="T11" fmla="*/ 71 h 75"/>
                <a:gd name="T12" fmla="*/ 59 w 68"/>
                <a:gd name="T13" fmla="*/ 62 h 75"/>
                <a:gd name="T14" fmla="*/ 59 w 68"/>
                <a:gd name="T15" fmla="*/ 62 h 75"/>
                <a:gd name="T16" fmla="*/ 68 w 68"/>
                <a:gd name="T17" fmla="*/ 52 h 75"/>
                <a:gd name="T18" fmla="*/ 68 w 68"/>
                <a:gd name="T19" fmla="*/ 36 h 75"/>
                <a:gd name="T20" fmla="*/ 68 w 68"/>
                <a:gd name="T21" fmla="*/ 36 h 75"/>
                <a:gd name="T22" fmla="*/ 68 w 68"/>
                <a:gd name="T23" fmla="*/ 20 h 75"/>
                <a:gd name="T24" fmla="*/ 62 w 68"/>
                <a:gd name="T25" fmla="*/ 10 h 75"/>
                <a:gd name="T26" fmla="*/ 62 w 68"/>
                <a:gd name="T27" fmla="*/ 10 h 75"/>
                <a:gd name="T28" fmla="*/ 49 w 68"/>
                <a:gd name="T29" fmla="*/ 3 h 75"/>
                <a:gd name="T30" fmla="*/ 36 w 68"/>
                <a:gd name="T31" fmla="*/ 0 h 75"/>
                <a:gd name="T32" fmla="*/ 36 w 68"/>
                <a:gd name="T33" fmla="*/ 0 h 75"/>
                <a:gd name="T34" fmla="*/ 20 w 68"/>
                <a:gd name="T35" fmla="*/ 3 h 75"/>
                <a:gd name="T36" fmla="*/ 10 w 68"/>
                <a:gd name="T37" fmla="*/ 10 h 75"/>
                <a:gd name="T38" fmla="*/ 10 w 68"/>
                <a:gd name="T39" fmla="*/ 10 h 75"/>
                <a:gd name="T40" fmla="*/ 0 w 68"/>
                <a:gd name="T41" fmla="*/ 23 h 75"/>
                <a:gd name="T42" fmla="*/ 0 w 68"/>
                <a:gd name="T43" fmla="*/ 36 h 75"/>
                <a:gd name="T44" fmla="*/ 0 w 68"/>
                <a:gd name="T45" fmla="*/ 36 h 75"/>
                <a:gd name="T46" fmla="*/ 0 w 68"/>
                <a:gd name="T47" fmla="*/ 52 h 75"/>
                <a:gd name="T48" fmla="*/ 7 w 68"/>
                <a:gd name="T49" fmla="*/ 62 h 75"/>
                <a:gd name="T50" fmla="*/ 7 w 68"/>
                <a:gd name="T51" fmla="*/ 62 h 75"/>
                <a:gd name="T52" fmla="*/ 17 w 68"/>
                <a:gd name="T53" fmla="*/ 16 h 75"/>
                <a:gd name="T54" fmla="*/ 17 w 68"/>
                <a:gd name="T55" fmla="*/ 16 h 75"/>
                <a:gd name="T56" fmla="*/ 26 w 68"/>
                <a:gd name="T57" fmla="*/ 13 h 75"/>
                <a:gd name="T58" fmla="*/ 36 w 68"/>
                <a:gd name="T59" fmla="*/ 10 h 75"/>
                <a:gd name="T60" fmla="*/ 36 w 68"/>
                <a:gd name="T61" fmla="*/ 10 h 75"/>
                <a:gd name="T62" fmla="*/ 46 w 68"/>
                <a:gd name="T63" fmla="*/ 13 h 75"/>
                <a:gd name="T64" fmla="*/ 52 w 68"/>
                <a:gd name="T65" fmla="*/ 16 h 75"/>
                <a:gd name="T66" fmla="*/ 52 w 68"/>
                <a:gd name="T67" fmla="*/ 16 h 75"/>
                <a:gd name="T68" fmla="*/ 55 w 68"/>
                <a:gd name="T69" fmla="*/ 26 h 75"/>
                <a:gd name="T70" fmla="*/ 59 w 68"/>
                <a:gd name="T71" fmla="*/ 36 h 75"/>
                <a:gd name="T72" fmla="*/ 59 w 68"/>
                <a:gd name="T73" fmla="*/ 36 h 75"/>
                <a:gd name="T74" fmla="*/ 55 w 68"/>
                <a:gd name="T75" fmla="*/ 49 h 75"/>
                <a:gd name="T76" fmla="*/ 52 w 68"/>
                <a:gd name="T77" fmla="*/ 55 h 75"/>
                <a:gd name="T78" fmla="*/ 52 w 68"/>
                <a:gd name="T79" fmla="*/ 55 h 75"/>
                <a:gd name="T80" fmla="*/ 46 w 68"/>
                <a:gd name="T81" fmla="*/ 62 h 75"/>
                <a:gd name="T82" fmla="*/ 36 w 68"/>
                <a:gd name="T83" fmla="*/ 62 h 75"/>
                <a:gd name="T84" fmla="*/ 36 w 68"/>
                <a:gd name="T85" fmla="*/ 62 h 75"/>
                <a:gd name="T86" fmla="*/ 26 w 68"/>
                <a:gd name="T87" fmla="*/ 62 h 75"/>
                <a:gd name="T88" fmla="*/ 17 w 68"/>
                <a:gd name="T89" fmla="*/ 55 h 75"/>
                <a:gd name="T90" fmla="*/ 17 w 68"/>
                <a:gd name="T91" fmla="*/ 55 h 75"/>
                <a:gd name="T92" fmla="*/ 13 w 68"/>
                <a:gd name="T93" fmla="*/ 49 h 75"/>
                <a:gd name="T94" fmla="*/ 13 w 68"/>
                <a:gd name="T95" fmla="*/ 36 h 75"/>
                <a:gd name="T96" fmla="*/ 13 w 68"/>
                <a:gd name="T97" fmla="*/ 36 h 75"/>
                <a:gd name="T98" fmla="*/ 13 w 68"/>
                <a:gd name="T99" fmla="*/ 26 h 75"/>
                <a:gd name="T100" fmla="*/ 17 w 68"/>
                <a:gd name="T101" fmla="*/ 16 h 75"/>
                <a:gd name="T102" fmla="*/ 17 w 68"/>
                <a:gd name="T103" fmla="*/ 1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8" h="75">
                  <a:moveTo>
                    <a:pt x="7" y="62"/>
                  </a:moveTo>
                  <a:lnTo>
                    <a:pt x="7" y="62"/>
                  </a:lnTo>
                  <a:lnTo>
                    <a:pt x="20" y="71"/>
                  </a:lnTo>
                  <a:lnTo>
                    <a:pt x="33" y="75"/>
                  </a:lnTo>
                  <a:lnTo>
                    <a:pt x="33" y="75"/>
                  </a:lnTo>
                  <a:lnTo>
                    <a:pt x="49" y="71"/>
                  </a:lnTo>
                  <a:lnTo>
                    <a:pt x="59" y="62"/>
                  </a:lnTo>
                  <a:lnTo>
                    <a:pt x="59" y="62"/>
                  </a:lnTo>
                  <a:lnTo>
                    <a:pt x="68" y="52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68" y="20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49" y="3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0" y="3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0" y="23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52"/>
                  </a:lnTo>
                  <a:lnTo>
                    <a:pt x="7" y="62"/>
                  </a:lnTo>
                  <a:lnTo>
                    <a:pt x="7" y="62"/>
                  </a:lnTo>
                  <a:close/>
                  <a:moveTo>
                    <a:pt x="17" y="16"/>
                  </a:moveTo>
                  <a:lnTo>
                    <a:pt x="17" y="16"/>
                  </a:lnTo>
                  <a:lnTo>
                    <a:pt x="26" y="13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46" y="13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5" y="26"/>
                  </a:lnTo>
                  <a:lnTo>
                    <a:pt x="59" y="36"/>
                  </a:lnTo>
                  <a:lnTo>
                    <a:pt x="59" y="36"/>
                  </a:lnTo>
                  <a:lnTo>
                    <a:pt x="55" y="49"/>
                  </a:lnTo>
                  <a:lnTo>
                    <a:pt x="52" y="55"/>
                  </a:lnTo>
                  <a:lnTo>
                    <a:pt x="52" y="55"/>
                  </a:lnTo>
                  <a:lnTo>
                    <a:pt x="4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26" y="62"/>
                  </a:lnTo>
                  <a:lnTo>
                    <a:pt x="17" y="55"/>
                  </a:lnTo>
                  <a:lnTo>
                    <a:pt x="17" y="55"/>
                  </a:lnTo>
                  <a:lnTo>
                    <a:pt x="13" y="49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3" y="26"/>
                  </a:lnTo>
                  <a:lnTo>
                    <a:pt x="17" y="16"/>
                  </a:lnTo>
                  <a:lnTo>
                    <a:pt x="17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1690">
              <a:extLst>
                <a:ext uri="{FF2B5EF4-FFF2-40B4-BE49-F238E27FC236}">
                  <a16:creationId xmlns:a16="http://schemas.microsoft.com/office/drawing/2014/main" id="{62AFFC33-330F-E91B-3669-0606C16ACA43}"/>
                </a:ext>
              </a:extLst>
            </p:cNvPr>
            <p:cNvSpPr/>
            <p:nvPr/>
          </p:nvSpPr>
          <p:spPr bwMode="auto">
            <a:xfrm>
              <a:off x="5049838" y="5147129"/>
              <a:ext cx="96838" cy="112713"/>
            </a:xfrm>
            <a:custGeom>
              <a:avLst/>
              <a:gdLst>
                <a:gd name="T0" fmla="*/ 61 w 61"/>
                <a:gd name="T1" fmla="*/ 29 h 71"/>
                <a:gd name="T2" fmla="*/ 61 w 61"/>
                <a:gd name="T3" fmla="*/ 29 h 71"/>
                <a:gd name="T4" fmla="*/ 58 w 61"/>
                <a:gd name="T5" fmla="*/ 16 h 71"/>
                <a:gd name="T6" fmla="*/ 55 w 61"/>
                <a:gd name="T7" fmla="*/ 7 h 71"/>
                <a:gd name="T8" fmla="*/ 55 w 61"/>
                <a:gd name="T9" fmla="*/ 7 h 71"/>
                <a:gd name="T10" fmla="*/ 45 w 61"/>
                <a:gd name="T11" fmla="*/ 3 h 71"/>
                <a:gd name="T12" fmla="*/ 35 w 61"/>
                <a:gd name="T13" fmla="*/ 0 h 71"/>
                <a:gd name="T14" fmla="*/ 35 w 61"/>
                <a:gd name="T15" fmla="*/ 0 h 71"/>
                <a:gd name="T16" fmla="*/ 23 w 61"/>
                <a:gd name="T17" fmla="*/ 3 h 71"/>
                <a:gd name="T18" fmla="*/ 13 w 61"/>
                <a:gd name="T19" fmla="*/ 13 h 71"/>
                <a:gd name="T20" fmla="*/ 13 w 61"/>
                <a:gd name="T21" fmla="*/ 13 h 71"/>
                <a:gd name="T22" fmla="*/ 13 w 61"/>
                <a:gd name="T23" fmla="*/ 3 h 71"/>
                <a:gd name="T24" fmla="*/ 0 w 61"/>
                <a:gd name="T25" fmla="*/ 3 h 71"/>
                <a:gd name="T26" fmla="*/ 0 w 61"/>
                <a:gd name="T27" fmla="*/ 71 h 71"/>
                <a:gd name="T28" fmla="*/ 13 w 61"/>
                <a:gd name="T29" fmla="*/ 71 h 71"/>
                <a:gd name="T30" fmla="*/ 13 w 61"/>
                <a:gd name="T31" fmla="*/ 33 h 71"/>
                <a:gd name="T32" fmla="*/ 13 w 61"/>
                <a:gd name="T33" fmla="*/ 33 h 71"/>
                <a:gd name="T34" fmla="*/ 13 w 61"/>
                <a:gd name="T35" fmla="*/ 23 h 71"/>
                <a:gd name="T36" fmla="*/ 19 w 61"/>
                <a:gd name="T37" fmla="*/ 16 h 71"/>
                <a:gd name="T38" fmla="*/ 19 w 61"/>
                <a:gd name="T39" fmla="*/ 16 h 71"/>
                <a:gd name="T40" fmla="*/ 23 w 61"/>
                <a:gd name="T41" fmla="*/ 13 h 71"/>
                <a:gd name="T42" fmla="*/ 32 w 61"/>
                <a:gd name="T43" fmla="*/ 10 h 71"/>
                <a:gd name="T44" fmla="*/ 32 w 61"/>
                <a:gd name="T45" fmla="*/ 10 h 71"/>
                <a:gd name="T46" fmla="*/ 39 w 61"/>
                <a:gd name="T47" fmla="*/ 13 h 71"/>
                <a:gd name="T48" fmla="*/ 45 w 61"/>
                <a:gd name="T49" fmla="*/ 16 h 71"/>
                <a:gd name="T50" fmla="*/ 45 w 61"/>
                <a:gd name="T51" fmla="*/ 23 h 71"/>
                <a:gd name="T52" fmla="*/ 48 w 61"/>
                <a:gd name="T53" fmla="*/ 33 h 71"/>
                <a:gd name="T54" fmla="*/ 48 w 61"/>
                <a:gd name="T55" fmla="*/ 71 h 71"/>
                <a:gd name="T56" fmla="*/ 61 w 61"/>
                <a:gd name="T57" fmla="*/ 71 h 71"/>
                <a:gd name="T58" fmla="*/ 61 w 61"/>
                <a:gd name="T59" fmla="*/ 29 h 71"/>
                <a:gd name="T60" fmla="*/ 61 w 61"/>
                <a:gd name="T61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1" h="71">
                  <a:moveTo>
                    <a:pt x="61" y="29"/>
                  </a:moveTo>
                  <a:lnTo>
                    <a:pt x="61" y="29"/>
                  </a:lnTo>
                  <a:lnTo>
                    <a:pt x="58" y="1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45" y="3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23" y="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3"/>
                  </a:lnTo>
                  <a:lnTo>
                    <a:pt x="0" y="3"/>
                  </a:lnTo>
                  <a:lnTo>
                    <a:pt x="0" y="71"/>
                  </a:lnTo>
                  <a:lnTo>
                    <a:pt x="13" y="71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3" y="23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23" y="13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9" y="13"/>
                  </a:lnTo>
                  <a:lnTo>
                    <a:pt x="45" y="16"/>
                  </a:lnTo>
                  <a:lnTo>
                    <a:pt x="45" y="23"/>
                  </a:lnTo>
                  <a:lnTo>
                    <a:pt x="48" y="33"/>
                  </a:lnTo>
                  <a:lnTo>
                    <a:pt x="48" y="71"/>
                  </a:lnTo>
                  <a:lnTo>
                    <a:pt x="61" y="71"/>
                  </a:lnTo>
                  <a:lnTo>
                    <a:pt x="61" y="29"/>
                  </a:lnTo>
                  <a:lnTo>
                    <a:pt x="61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1691">
              <a:extLst>
                <a:ext uri="{FF2B5EF4-FFF2-40B4-BE49-F238E27FC236}">
                  <a16:creationId xmlns:a16="http://schemas.microsoft.com/office/drawing/2014/main" id="{60181CE5-0F10-E138-C1AD-787D599FA6E2}"/>
                </a:ext>
              </a:extLst>
            </p:cNvPr>
            <p:cNvSpPr/>
            <p:nvPr/>
          </p:nvSpPr>
          <p:spPr bwMode="auto">
            <a:xfrm>
              <a:off x="4402138" y="5342392"/>
              <a:ext cx="96838" cy="165100"/>
            </a:xfrm>
            <a:custGeom>
              <a:avLst/>
              <a:gdLst>
                <a:gd name="T0" fmla="*/ 61 w 61"/>
                <a:gd name="T1" fmla="*/ 59 h 104"/>
                <a:gd name="T2" fmla="*/ 61 w 61"/>
                <a:gd name="T3" fmla="*/ 59 h 104"/>
                <a:gd name="T4" fmla="*/ 58 w 61"/>
                <a:gd name="T5" fmla="*/ 46 h 104"/>
                <a:gd name="T6" fmla="*/ 55 w 61"/>
                <a:gd name="T7" fmla="*/ 39 h 104"/>
                <a:gd name="T8" fmla="*/ 48 w 61"/>
                <a:gd name="T9" fmla="*/ 33 h 104"/>
                <a:gd name="T10" fmla="*/ 35 w 61"/>
                <a:gd name="T11" fmla="*/ 29 h 104"/>
                <a:gd name="T12" fmla="*/ 35 w 61"/>
                <a:gd name="T13" fmla="*/ 29 h 104"/>
                <a:gd name="T14" fmla="*/ 22 w 61"/>
                <a:gd name="T15" fmla="*/ 33 h 104"/>
                <a:gd name="T16" fmla="*/ 13 w 61"/>
                <a:gd name="T17" fmla="*/ 42 h 104"/>
                <a:gd name="T18" fmla="*/ 13 w 61"/>
                <a:gd name="T19" fmla="*/ 42 h 104"/>
                <a:gd name="T20" fmla="*/ 13 w 61"/>
                <a:gd name="T21" fmla="*/ 0 h 104"/>
                <a:gd name="T22" fmla="*/ 0 w 61"/>
                <a:gd name="T23" fmla="*/ 0 h 104"/>
                <a:gd name="T24" fmla="*/ 0 w 61"/>
                <a:gd name="T25" fmla="*/ 101 h 104"/>
                <a:gd name="T26" fmla="*/ 13 w 61"/>
                <a:gd name="T27" fmla="*/ 104 h 104"/>
                <a:gd name="T28" fmla="*/ 13 w 61"/>
                <a:gd name="T29" fmla="*/ 62 h 104"/>
                <a:gd name="T30" fmla="*/ 13 w 61"/>
                <a:gd name="T31" fmla="*/ 62 h 104"/>
                <a:gd name="T32" fmla="*/ 13 w 61"/>
                <a:gd name="T33" fmla="*/ 55 h 104"/>
                <a:gd name="T34" fmla="*/ 19 w 61"/>
                <a:gd name="T35" fmla="*/ 46 h 104"/>
                <a:gd name="T36" fmla="*/ 19 w 61"/>
                <a:gd name="T37" fmla="*/ 46 h 104"/>
                <a:gd name="T38" fmla="*/ 26 w 61"/>
                <a:gd name="T39" fmla="*/ 42 h 104"/>
                <a:gd name="T40" fmla="*/ 32 w 61"/>
                <a:gd name="T41" fmla="*/ 42 h 104"/>
                <a:gd name="T42" fmla="*/ 32 w 61"/>
                <a:gd name="T43" fmla="*/ 42 h 104"/>
                <a:gd name="T44" fmla="*/ 39 w 61"/>
                <a:gd name="T45" fmla="*/ 42 h 104"/>
                <a:gd name="T46" fmla="*/ 45 w 61"/>
                <a:gd name="T47" fmla="*/ 46 h 104"/>
                <a:gd name="T48" fmla="*/ 48 w 61"/>
                <a:gd name="T49" fmla="*/ 52 h 104"/>
                <a:gd name="T50" fmla="*/ 48 w 61"/>
                <a:gd name="T51" fmla="*/ 62 h 104"/>
                <a:gd name="T52" fmla="*/ 48 w 61"/>
                <a:gd name="T53" fmla="*/ 104 h 104"/>
                <a:gd name="T54" fmla="*/ 61 w 61"/>
                <a:gd name="T55" fmla="*/ 104 h 104"/>
                <a:gd name="T56" fmla="*/ 61 w 61"/>
                <a:gd name="T57" fmla="*/ 59 h 104"/>
                <a:gd name="T58" fmla="*/ 61 w 61"/>
                <a:gd name="T59" fmla="*/ 59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1" h="104">
                  <a:moveTo>
                    <a:pt x="61" y="59"/>
                  </a:moveTo>
                  <a:lnTo>
                    <a:pt x="61" y="59"/>
                  </a:lnTo>
                  <a:lnTo>
                    <a:pt x="58" y="46"/>
                  </a:lnTo>
                  <a:lnTo>
                    <a:pt x="55" y="39"/>
                  </a:lnTo>
                  <a:lnTo>
                    <a:pt x="48" y="33"/>
                  </a:lnTo>
                  <a:lnTo>
                    <a:pt x="35" y="29"/>
                  </a:lnTo>
                  <a:lnTo>
                    <a:pt x="35" y="29"/>
                  </a:lnTo>
                  <a:lnTo>
                    <a:pt x="22" y="33"/>
                  </a:lnTo>
                  <a:lnTo>
                    <a:pt x="13" y="42"/>
                  </a:lnTo>
                  <a:lnTo>
                    <a:pt x="13" y="4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01"/>
                  </a:lnTo>
                  <a:lnTo>
                    <a:pt x="13" y="104"/>
                  </a:lnTo>
                  <a:lnTo>
                    <a:pt x="13" y="62"/>
                  </a:lnTo>
                  <a:lnTo>
                    <a:pt x="13" y="62"/>
                  </a:lnTo>
                  <a:lnTo>
                    <a:pt x="13" y="55"/>
                  </a:lnTo>
                  <a:lnTo>
                    <a:pt x="19" y="46"/>
                  </a:lnTo>
                  <a:lnTo>
                    <a:pt x="19" y="46"/>
                  </a:lnTo>
                  <a:lnTo>
                    <a:pt x="26" y="42"/>
                  </a:lnTo>
                  <a:lnTo>
                    <a:pt x="32" y="42"/>
                  </a:lnTo>
                  <a:lnTo>
                    <a:pt x="32" y="42"/>
                  </a:lnTo>
                  <a:lnTo>
                    <a:pt x="39" y="42"/>
                  </a:lnTo>
                  <a:lnTo>
                    <a:pt x="45" y="46"/>
                  </a:lnTo>
                  <a:lnTo>
                    <a:pt x="48" y="52"/>
                  </a:lnTo>
                  <a:lnTo>
                    <a:pt x="48" y="62"/>
                  </a:lnTo>
                  <a:lnTo>
                    <a:pt x="48" y="104"/>
                  </a:lnTo>
                  <a:lnTo>
                    <a:pt x="61" y="104"/>
                  </a:lnTo>
                  <a:lnTo>
                    <a:pt x="61" y="59"/>
                  </a:lnTo>
                  <a:lnTo>
                    <a:pt x="61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1692">
              <a:extLst>
                <a:ext uri="{FF2B5EF4-FFF2-40B4-BE49-F238E27FC236}">
                  <a16:creationId xmlns:a16="http://schemas.microsoft.com/office/drawing/2014/main" id="{FC062483-F501-D5CF-B7F4-080E43857D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4375" y="5394779"/>
              <a:ext cx="98425" cy="112713"/>
            </a:xfrm>
            <a:custGeom>
              <a:avLst/>
              <a:gdLst>
                <a:gd name="T0" fmla="*/ 62 w 62"/>
                <a:gd name="T1" fmla="*/ 32 h 71"/>
                <a:gd name="T2" fmla="*/ 62 w 62"/>
                <a:gd name="T3" fmla="*/ 32 h 71"/>
                <a:gd name="T4" fmla="*/ 62 w 62"/>
                <a:gd name="T5" fmla="*/ 19 h 71"/>
                <a:gd name="T6" fmla="*/ 56 w 62"/>
                <a:gd name="T7" fmla="*/ 6 h 71"/>
                <a:gd name="T8" fmla="*/ 56 w 62"/>
                <a:gd name="T9" fmla="*/ 6 h 71"/>
                <a:gd name="T10" fmla="*/ 46 w 62"/>
                <a:gd name="T11" fmla="*/ 0 h 71"/>
                <a:gd name="T12" fmla="*/ 33 w 62"/>
                <a:gd name="T13" fmla="*/ 0 h 71"/>
                <a:gd name="T14" fmla="*/ 33 w 62"/>
                <a:gd name="T15" fmla="*/ 0 h 71"/>
                <a:gd name="T16" fmla="*/ 20 w 62"/>
                <a:gd name="T17" fmla="*/ 0 h 71"/>
                <a:gd name="T18" fmla="*/ 10 w 62"/>
                <a:gd name="T19" fmla="*/ 9 h 71"/>
                <a:gd name="T20" fmla="*/ 10 w 62"/>
                <a:gd name="T21" fmla="*/ 9 h 71"/>
                <a:gd name="T22" fmla="*/ 4 w 62"/>
                <a:gd name="T23" fmla="*/ 19 h 71"/>
                <a:gd name="T24" fmla="*/ 0 w 62"/>
                <a:gd name="T25" fmla="*/ 35 h 71"/>
                <a:gd name="T26" fmla="*/ 0 w 62"/>
                <a:gd name="T27" fmla="*/ 35 h 71"/>
                <a:gd name="T28" fmla="*/ 0 w 62"/>
                <a:gd name="T29" fmla="*/ 51 h 71"/>
                <a:gd name="T30" fmla="*/ 7 w 62"/>
                <a:gd name="T31" fmla="*/ 61 h 71"/>
                <a:gd name="T32" fmla="*/ 7 w 62"/>
                <a:gd name="T33" fmla="*/ 61 h 71"/>
                <a:gd name="T34" fmla="*/ 20 w 62"/>
                <a:gd name="T35" fmla="*/ 68 h 71"/>
                <a:gd name="T36" fmla="*/ 33 w 62"/>
                <a:gd name="T37" fmla="*/ 71 h 71"/>
                <a:gd name="T38" fmla="*/ 33 w 62"/>
                <a:gd name="T39" fmla="*/ 71 h 71"/>
                <a:gd name="T40" fmla="*/ 46 w 62"/>
                <a:gd name="T41" fmla="*/ 71 h 71"/>
                <a:gd name="T42" fmla="*/ 59 w 62"/>
                <a:gd name="T43" fmla="*/ 64 h 71"/>
                <a:gd name="T44" fmla="*/ 59 w 62"/>
                <a:gd name="T45" fmla="*/ 55 h 71"/>
                <a:gd name="T46" fmla="*/ 59 w 62"/>
                <a:gd name="T47" fmla="*/ 55 h 71"/>
                <a:gd name="T48" fmla="*/ 46 w 62"/>
                <a:gd name="T49" fmla="*/ 61 h 71"/>
                <a:gd name="T50" fmla="*/ 36 w 62"/>
                <a:gd name="T51" fmla="*/ 61 h 71"/>
                <a:gd name="T52" fmla="*/ 36 w 62"/>
                <a:gd name="T53" fmla="*/ 61 h 71"/>
                <a:gd name="T54" fmla="*/ 26 w 62"/>
                <a:gd name="T55" fmla="*/ 61 h 71"/>
                <a:gd name="T56" fmla="*/ 20 w 62"/>
                <a:gd name="T57" fmla="*/ 55 h 71"/>
                <a:gd name="T58" fmla="*/ 20 w 62"/>
                <a:gd name="T59" fmla="*/ 55 h 71"/>
                <a:gd name="T60" fmla="*/ 13 w 62"/>
                <a:gd name="T61" fmla="*/ 48 h 71"/>
                <a:gd name="T62" fmla="*/ 13 w 62"/>
                <a:gd name="T63" fmla="*/ 39 h 71"/>
                <a:gd name="T64" fmla="*/ 62 w 62"/>
                <a:gd name="T65" fmla="*/ 39 h 71"/>
                <a:gd name="T66" fmla="*/ 62 w 62"/>
                <a:gd name="T67" fmla="*/ 32 h 71"/>
                <a:gd name="T68" fmla="*/ 62 w 62"/>
                <a:gd name="T69" fmla="*/ 32 h 71"/>
                <a:gd name="T70" fmla="*/ 13 w 62"/>
                <a:gd name="T71" fmla="*/ 29 h 71"/>
                <a:gd name="T72" fmla="*/ 13 w 62"/>
                <a:gd name="T73" fmla="*/ 29 h 71"/>
                <a:gd name="T74" fmla="*/ 17 w 62"/>
                <a:gd name="T75" fmla="*/ 19 h 71"/>
                <a:gd name="T76" fmla="*/ 20 w 62"/>
                <a:gd name="T77" fmla="*/ 13 h 71"/>
                <a:gd name="T78" fmla="*/ 20 w 62"/>
                <a:gd name="T79" fmla="*/ 13 h 71"/>
                <a:gd name="T80" fmla="*/ 26 w 62"/>
                <a:gd name="T81" fmla="*/ 9 h 71"/>
                <a:gd name="T82" fmla="*/ 33 w 62"/>
                <a:gd name="T83" fmla="*/ 9 h 71"/>
                <a:gd name="T84" fmla="*/ 33 w 62"/>
                <a:gd name="T85" fmla="*/ 9 h 71"/>
                <a:gd name="T86" fmla="*/ 39 w 62"/>
                <a:gd name="T87" fmla="*/ 9 h 71"/>
                <a:gd name="T88" fmla="*/ 46 w 62"/>
                <a:gd name="T89" fmla="*/ 13 h 71"/>
                <a:gd name="T90" fmla="*/ 46 w 62"/>
                <a:gd name="T91" fmla="*/ 13 h 71"/>
                <a:gd name="T92" fmla="*/ 49 w 62"/>
                <a:gd name="T93" fmla="*/ 19 h 71"/>
                <a:gd name="T94" fmla="*/ 49 w 62"/>
                <a:gd name="T95" fmla="*/ 29 h 71"/>
                <a:gd name="T96" fmla="*/ 13 w 62"/>
                <a:gd name="T97" fmla="*/ 29 h 71"/>
                <a:gd name="T98" fmla="*/ 13 w 62"/>
                <a:gd name="T99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2" h="71">
                  <a:moveTo>
                    <a:pt x="62" y="32"/>
                  </a:moveTo>
                  <a:lnTo>
                    <a:pt x="62" y="32"/>
                  </a:lnTo>
                  <a:lnTo>
                    <a:pt x="62" y="19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46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4" y="19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51"/>
                  </a:lnTo>
                  <a:lnTo>
                    <a:pt x="7" y="61"/>
                  </a:lnTo>
                  <a:lnTo>
                    <a:pt x="7" y="61"/>
                  </a:lnTo>
                  <a:lnTo>
                    <a:pt x="20" y="68"/>
                  </a:lnTo>
                  <a:lnTo>
                    <a:pt x="33" y="71"/>
                  </a:lnTo>
                  <a:lnTo>
                    <a:pt x="33" y="71"/>
                  </a:lnTo>
                  <a:lnTo>
                    <a:pt x="46" y="71"/>
                  </a:lnTo>
                  <a:lnTo>
                    <a:pt x="59" y="64"/>
                  </a:lnTo>
                  <a:lnTo>
                    <a:pt x="59" y="55"/>
                  </a:lnTo>
                  <a:lnTo>
                    <a:pt x="59" y="55"/>
                  </a:lnTo>
                  <a:lnTo>
                    <a:pt x="46" y="61"/>
                  </a:lnTo>
                  <a:lnTo>
                    <a:pt x="36" y="61"/>
                  </a:lnTo>
                  <a:lnTo>
                    <a:pt x="36" y="61"/>
                  </a:lnTo>
                  <a:lnTo>
                    <a:pt x="26" y="61"/>
                  </a:lnTo>
                  <a:lnTo>
                    <a:pt x="20" y="55"/>
                  </a:lnTo>
                  <a:lnTo>
                    <a:pt x="20" y="55"/>
                  </a:lnTo>
                  <a:lnTo>
                    <a:pt x="13" y="48"/>
                  </a:lnTo>
                  <a:lnTo>
                    <a:pt x="13" y="39"/>
                  </a:lnTo>
                  <a:lnTo>
                    <a:pt x="62" y="39"/>
                  </a:lnTo>
                  <a:lnTo>
                    <a:pt x="62" y="32"/>
                  </a:lnTo>
                  <a:lnTo>
                    <a:pt x="62" y="32"/>
                  </a:lnTo>
                  <a:close/>
                  <a:moveTo>
                    <a:pt x="13" y="29"/>
                  </a:moveTo>
                  <a:lnTo>
                    <a:pt x="13" y="29"/>
                  </a:lnTo>
                  <a:lnTo>
                    <a:pt x="17" y="19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26" y="9"/>
                  </a:lnTo>
                  <a:lnTo>
                    <a:pt x="33" y="9"/>
                  </a:lnTo>
                  <a:lnTo>
                    <a:pt x="33" y="9"/>
                  </a:lnTo>
                  <a:lnTo>
                    <a:pt x="39" y="9"/>
                  </a:lnTo>
                  <a:lnTo>
                    <a:pt x="46" y="13"/>
                  </a:lnTo>
                  <a:lnTo>
                    <a:pt x="46" y="13"/>
                  </a:lnTo>
                  <a:lnTo>
                    <a:pt x="49" y="19"/>
                  </a:lnTo>
                  <a:lnTo>
                    <a:pt x="49" y="29"/>
                  </a:lnTo>
                  <a:lnTo>
                    <a:pt x="13" y="29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1693">
              <a:extLst>
                <a:ext uri="{FF2B5EF4-FFF2-40B4-BE49-F238E27FC236}">
                  <a16:creationId xmlns:a16="http://schemas.microsoft.com/office/drawing/2014/main" id="{C253E9EE-C912-375B-3885-8005592B42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3438" y="5394779"/>
              <a:ext cx="92075" cy="112713"/>
            </a:xfrm>
            <a:custGeom>
              <a:avLst/>
              <a:gdLst>
                <a:gd name="T0" fmla="*/ 6 w 58"/>
                <a:gd name="T1" fmla="*/ 16 h 71"/>
                <a:gd name="T2" fmla="*/ 6 w 58"/>
                <a:gd name="T3" fmla="*/ 16 h 71"/>
                <a:gd name="T4" fmla="*/ 16 w 58"/>
                <a:gd name="T5" fmla="*/ 9 h 71"/>
                <a:gd name="T6" fmla="*/ 29 w 58"/>
                <a:gd name="T7" fmla="*/ 9 h 71"/>
                <a:gd name="T8" fmla="*/ 29 w 58"/>
                <a:gd name="T9" fmla="*/ 9 h 71"/>
                <a:gd name="T10" fmla="*/ 36 w 58"/>
                <a:gd name="T11" fmla="*/ 9 h 71"/>
                <a:gd name="T12" fmla="*/ 42 w 58"/>
                <a:gd name="T13" fmla="*/ 13 h 71"/>
                <a:gd name="T14" fmla="*/ 42 w 58"/>
                <a:gd name="T15" fmla="*/ 19 h 71"/>
                <a:gd name="T16" fmla="*/ 45 w 58"/>
                <a:gd name="T17" fmla="*/ 26 h 71"/>
                <a:gd name="T18" fmla="*/ 23 w 58"/>
                <a:gd name="T19" fmla="*/ 29 h 71"/>
                <a:gd name="T20" fmla="*/ 23 w 58"/>
                <a:gd name="T21" fmla="*/ 29 h 71"/>
                <a:gd name="T22" fmla="*/ 13 w 58"/>
                <a:gd name="T23" fmla="*/ 32 h 71"/>
                <a:gd name="T24" fmla="*/ 6 w 58"/>
                <a:gd name="T25" fmla="*/ 35 h 71"/>
                <a:gd name="T26" fmla="*/ 0 w 58"/>
                <a:gd name="T27" fmla="*/ 42 h 71"/>
                <a:gd name="T28" fmla="*/ 0 w 58"/>
                <a:gd name="T29" fmla="*/ 51 h 71"/>
                <a:gd name="T30" fmla="*/ 0 w 58"/>
                <a:gd name="T31" fmla="*/ 51 h 71"/>
                <a:gd name="T32" fmla="*/ 0 w 58"/>
                <a:gd name="T33" fmla="*/ 61 h 71"/>
                <a:gd name="T34" fmla="*/ 6 w 58"/>
                <a:gd name="T35" fmla="*/ 68 h 71"/>
                <a:gd name="T36" fmla="*/ 6 w 58"/>
                <a:gd name="T37" fmla="*/ 68 h 71"/>
                <a:gd name="T38" fmla="*/ 13 w 58"/>
                <a:gd name="T39" fmla="*/ 71 h 71"/>
                <a:gd name="T40" fmla="*/ 23 w 58"/>
                <a:gd name="T41" fmla="*/ 71 h 71"/>
                <a:gd name="T42" fmla="*/ 23 w 58"/>
                <a:gd name="T43" fmla="*/ 71 h 71"/>
                <a:gd name="T44" fmla="*/ 36 w 58"/>
                <a:gd name="T45" fmla="*/ 68 h 71"/>
                <a:gd name="T46" fmla="*/ 42 w 58"/>
                <a:gd name="T47" fmla="*/ 58 h 71"/>
                <a:gd name="T48" fmla="*/ 45 w 58"/>
                <a:gd name="T49" fmla="*/ 58 h 71"/>
                <a:gd name="T50" fmla="*/ 45 w 58"/>
                <a:gd name="T51" fmla="*/ 71 h 71"/>
                <a:gd name="T52" fmla="*/ 55 w 58"/>
                <a:gd name="T53" fmla="*/ 71 h 71"/>
                <a:gd name="T54" fmla="*/ 58 w 58"/>
                <a:gd name="T55" fmla="*/ 26 h 71"/>
                <a:gd name="T56" fmla="*/ 58 w 58"/>
                <a:gd name="T57" fmla="*/ 26 h 71"/>
                <a:gd name="T58" fmla="*/ 55 w 58"/>
                <a:gd name="T59" fmla="*/ 13 h 71"/>
                <a:gd name="T60" fmla="*/ 52 w 58"/>
                <a:gd name="T61" fmla="*/ 6 h 71"/>
                <a:gd name="T62" fmla="*/ 42 w 58"/>
                <a:gd name="T63" fmla="*/ 0 h 71"/>
                <a:gd name="T64" fmla="*/ 32 w 58"/>
                <a:gd name="T65" fmla="*/ 0 h 71"/>
                <a:gd name="T66" fmla="*/ 32 w 58"/>
                <a:gd name="T67" fmla="*/ 0 h 71"/>
                <a:gd name="T68" fmla="*/ 19 w 58"/>
                <a:gd name="T69" fmla="*/ 0 h 71"/>
                <a:gd name="T70" fmla="*/ 6 w 58"/>
                <a:gd name="T71" fmla="*/ 6 h 71"/>
                <a:gd name="T72" fmla="*/ 6 w 58"/>
                <a:gd name="T73" fmla="*/ 16 h 71"/>
                <a:gd name="T74" fmla="*/ 6 w 58"/>
                <a:gd name="T75" fmla="*/ 16 h 71"/>
                <a:gd name="T76" fmla="*/ 45 w 58"/>
                <a:gd name="T77" fmla="*/ 35 h 71"/>
                <a:gd name="T78" fmla="*/ 45 w 58"/>
                <a:gd name="T79" fmla="*/ 42 h 71"/>
                <a:gd name="T80" fmla="*/ 45 w 58"/>
                <a:gd name="T81" fmla="*/ 42 h 71"/>
                <a:gd name="T82" fmla="*/ 42 w 58"/>
                <a:gd name="T83" fmla="*/ 48 h 71"/>
                <a:gd name="T84" fmla="*/ 39 w 58"/>
                <a:gd name="T85" fmla="*/ 55 h 71"/>
                <a:gd name="T86" fmla="*/ 39 w 58"/>
                <a:gd name="T87" fmla="*/ 55 h 71"/>
                <a:gd name="T88" fmla="*/ 32 w 58"/>
                <a:gd name="T89" fmla="*/ 61 h 71"/>
                <a:gd name="T90" fmla="*/ 26 w 58"/>
                <a:gd name="T91" fmla="*/ 61 h 71"/>
                <a:gd name="T92" fmla="*/ 26 w 58"/>
                <a:gd name="T93" fmla="*/ 61 h 71"/>
                <a:gd name="T94" fmla="*/ 16 w 58"/>
                <a:gd name="T95" fmla="*/ 58 h 71"/>
                <a:gd name="T96" fmla="*/ 16 w 58"/>
                <a:gd name="T97" fmla="*/ 58 h 71"/>
                <a:gd name="T98" fmla="*/ 13 w 58"/>
                <a:gd name="T99" fmla="*/ 55 h 71"/>
                <a:gd name="T100" fmla="*/ 13 w 58"/>
                <a:gd name="T101" fmla="*/ 51 h 71"/>
                <a:gd name="T102" fmla="*/ 13 w 58"/>
                <a:gd name="T103" fmla="*/ 51 h 71"/>
                <a:gd name="T104" fmla="*/ 13 w 58"/>
                <a:gd name="T105" fmla="*/ 45 h 71"/>
                <a:gd name="T106" fmla="*/ 16 w 58"/>
                <a:gd name="T107" fmla="*/ 42 h 71"/>
                <a:gd name="T108" fmla="*/ 16 w 58"/>
                <a:gd name="T109" fmla="*/ 42 h 71"/>
                <a:gd name="T110" fmla="*/ 26 w 58"/>
                <a:gd name="T111" fmla="*/ 39 h 71"/>
                <a:gd name="T112" fmla="*/ 45 w 58"/>
                <a:gd name="T113" fmla="*/ 35 h 71"/>
                <a:gd name="T114" fmla="*/ 45 w 58"/>
                <a:gd name="T115" fmla="*/ 3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8" h="71">
                  <a:moveTo>
                    <a:pt x="6" y="16"/>
                  </a:moveTo>
                  <a:lnTo>
                    <a:pt x="6" y="16"/>
                  </a:lnTo>
                  <a:lnTo>
                    <a:pt x="16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36" y="9"/>
                  </a:lnTo>
                  <a:lnTo>
                    <a:pt x="42" y="13"/>
                  </a:lnTo>
                  <a:lnTo>
                    <a:pt x="42" y="19"/>
                  </a:lnTo>
                  <a:lnTo>
                    <a:pt x="45" y="26"/>
                  </a:lnTo>
                  <a:lnTo>
                    <a:pt x="23" y="29"/>
                  </a:lnTo>
                  <a:lnTo>
                    <a:pt x="23" y="29"/>
                  </a:lnTo>
                  <a:lnTo>
                    <a:pt x="13" y="32"/>
                  </a:lnTo>
                  <a:lnTo>
                    <a:pt x="6" y="35"/>
                  </a:lnTo>
                  <a:lnTo>
                    <a:pt x="0" y="42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61"/>
                  </a:lnTo>
                  <a:lnTo>
                    <a:pt x="6" y="68"/>
                  </a:lnTo>
                  <a:lnTo>
                    <a:pt x="6" y="68"/>
                  </a:lnTo>
                  <a:lnTo>
                    <a:pt x="13" y="71"/>
                  </a:lnTo>
                  <a:lnTo>
                    <a:pt x="23" y="71"/>
                  </a:lnTo>
                  <a:lnTo>
                    <a:pt x="23" y="71"/>
                  </a:lnTo>
                  <a:lnTo>
                    <a:pt x="36" y="68"/>
                  </a:lnTo>
                  <a:lnTo>
                    <a:pt x="42" y="58"/>
                  </a:lnTo>
                  <a:lnTo>
                    <a:pt x="45" y="58"/>
                  </a:lnTo>
                  <a:lnTo>
                    <a:pt x="45" y="71"/>
                  </a:lnTo>
                  <a:lnTo>
                    <a:pt x="55" y="71"/>
                  </a:lnTo>
                  <a:lnTo>
                    <a:pt x="58" y="26"/>
                  </a:lnTo>
                  <a:lnTo>
                    <a:pt x="58" y="26"/>
                  </a:lnTo>
                  <a:lnTo>
                    <a:pt x="55" y="13"/>
                  </a:lnTo>
                  <a:lnTo>
                    <a:pt x="52" y="6"/>
                  </a:lnTo>
                  <a:lnTo>
                    <a:pt x="4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6" y="6"/>
                  </a:lnTo>
                  <a:lnTo>
                    <a:pt x="6" y="16"/>
                  </a:lnTo>
                  <a:lnTo>
                    <a:pt x="6" y="16"/>
                  </a:lnTo>
                  <a:close/>
                  <a:moveTo>
                    <a:pt x="45" y="35"/>
                  </a:moveTo>
                  <a:lnTo>
                    <a:pt x="45" y="42"/>
                  </a:lnTo>
                  <a:lnTo>
                    <a:pt x="45" y="42"/>
                  </a:lnTo>
                  <a:lnTo>
                    <a:pt x="42" y="48"/>
                  </a:lnTo>
                  <a:lnTo>
                    <a:pt x="39" y="55"/>
                  </a:lnTo>
                  <a:lnTo>
                    <a:pt x="39" y="55"/>
                  </a:lnTo>
                  <a:lnTo>
                    <a:pt x="32" y="61"/>
                  </a:lnTo>
                  <a:lnTo>
                    <a:pt x="26" y="61"/>
                  </a:lnTo>
                  <a:lnTo>
                    <a:pt x="26" y="61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3" y="55"/>
                  </a:lnTo>
                  <a:lnTo>
                    <a:pt x="13" y="51"/>
                  </a:lnTo>
                  <a:lnTo>
                    <a:pt x="13" y="51"/>
                  </a:lnTo>
                  <a:lnTo>
                    <a:pt x="13" y="45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26" y="39"/>
                  </a:lnTo>
                  <a:lnTo>
                    <a:pt x="45" y="35"/>
                  </a:lnTo>
                  <a:lnTo>
                    <a:pt x="45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1694">
              <a:extLst>
                <a:ext uri="{FF2B5EF4-FFF2-40B4-BE49-F238E27FC236}">
                  <a16:creationId xmlns:a16="http://schemas.microsoft.com/office/drawing/2014/main" id="{0D22E37C-F79D-96E0-3151-B70E1E3B4F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0913" y="5342392"/>
              <a:ext cx="103188" cy="165100"/>
            </a:xfrm>
            <a:custGeom>
              <a:avLst/>
              <a:gdLst>
                <a:gd name="T0" fmla="*/ 65 w 65"/>
                <a:gd name="T1" fmla="*/ 0 h 104"/>
                <a:gd name="T2" fmla="*/ 52 w 65"/>
                <a:gd name="T3" fmla="*/ 0 h 104"/>
                <a:gd name="T4" fmla="*/ 52 w 65"/>
                <a:gd name="T5" fmla="*/ 42 h 104"/>
                <a:gd name="T6" fmla="*/ 52 w 65"/>
                <a:gd name="T7" fmla="*/ 42 h 104"/>
                <a:gd name="T8" fmla="*/ 52 w 65"/>
                <a:gd name="T9" fmla="*/ 42 h 104"/>
                <a:gd name="T10" fmla="*/ 46 w 65"/>
                <a:gd name="T11" fmla="*/ 36 h 104"/>
                <a:gd name="T12" fmla="*/ 33 w 65"/>
                <a:gd name="T13" fmla="*/ 33 h 104"/>
                <a:gd name="T14" fmla="*/ 33 w 65"/>
                <a:gd name="T15" fmla="*/ 33 h 104"/>
                <a:gd name="T16" fmla="*/ 20 w 65"/>
                <a:gd name="T17" fmla="*/ 36 h 104"/>
                <a:gd name="T18" fmla="*/ 7 w 65"/>
                <a:gd name="T19" fmla="*/ 42 h 104"/>
                <a:gd name="T20" fmla="*/ 7 w 65"/>
                <a:gd name="T21" fmla="*/ 42 h 104"/>
                <a:gd name="T22" fmla="*/ 0 w 65"/>
                <a:gd name="T23" fmla="*/ 55 h 104"/>
                <a:gd name="T24" fmla="*/ 0 w 65"/>
                <a:gd name="T25" fmla="*/ 72 h 104"/>
                <a:gd name="T26" fmla="*/ 0 w 65"/>
                <a:gd name="T27" fmla="*/ 72 h 104"/>
                <a:gd name="T28" fmla="*/ 0 w 65"/>
                <a:gd name="T29" fmla="*/ 84 h 104"/>
                <a:gd name="T30" fmla="*/ 7 w 65"/>
                <a:gd name="T31" fmla="*/ 94 h 104"/>
                <a:gd name="T32" fmla="*/ 7 w 65"/>
                <a:gd name="T33" fmla="*/ 94 h 104"/>
                <a:gd name="T34" fmla="*/ 17 w 65"/>
                <a:gd name="T35" fmla="*/ 104 h 104"/>
                <a:gd name="T36" fmla="*/ 30 w 65"/>
                <a:gd name="T37" fmla="*/ 104 h 104"/>
                <a:gd name="T38" fmla="*/ 30 w 65"/>
                <a:gd name="T39" fmla="*/ 104 h 104"/>
                <a:gd name="T40" fmla="*/ 43 w 65"/>
                <a:gd name="T41" fmla="*/ 101 h 104"/>
                <a:gd name="T42" fmla="*/ 52 w 65"/>
                <a:gd name="T43" fmla="*/ 91 h 104"/>
                <a:gd name="T44" fmla="*/ 52 w 65"/>
                <a:gd name="T45" fmla="*/ 91 h 104"/>
                <a:gd name="T46" fmla="*/ 52 w 65"/>
                <a:gd name="T47" fmla="*/ 104 h 104"/>
                <a:gd name="T48" fmla="*/ 65 w 65"/>
                <a:gd name="T49" fmla="*/ 104 h 104"/>
                <a:gd name="T50" fmla="*/ 65 w 65"/>
                <a:gd name="T51" fmla="*/ 0 h 104"/>
                <a:gd name="T52" fmla="*/ 65 w 65"/>
                <a:gd name="T53" fmla="*/ 0 h 104"/>
                <a:gd name="T54" fmla="*/ 52 w 65"/>
                <a:gd name="T55" fmla="*/ 72 h 104"/>
                <a:gd name="T56" fmla="*/ 52 w 65"/>
                <a:gd name="T57" fmla="*/ 72 h 104"/>
                <a:gd name="T58" fmla="*/ 52 w 65"/>
                <a:gd name="T59" fmla="*/ 81 h 104"/>
                <a:gd name="T60" fmla="*/ 46 w 65"/>
                <a:gd name="T61" fmla="*/ 88 h 104"/>
                <a:gd name="T62" fmla="*/ 46 w 65"/>
                <a:gd name="T63" fmla="*/ 88 h 104"/>
                <a:gd name="T64" fmla="*/ 39 w 65"/>
                <a:gd name="T65" fmla="*/ 94 h 104"/>
                <a:gd name="T66" fmla="*/ 33 w 65"/>
                <a:gd name="T67" fmla="*/ 94 h 104"/>
                <a:gd name="T68" fmla="*/ 33 w 65"/>
                <a:gd name="T69" fmla="*/ 94 h 104"/>
                <a:gd name="T70" fmla="*/ 23 w 65"/>
                <a:gd name="T71" fmla="*/ 94 h 104"/>
                <a:gd name="T72" fmla="*/ 17 w 65"/>
                <a:gd name="T73" fmla="*/ 88 h 104"/>
                <a:gd name="T74" fmla="*/ 17 w 65"/>
                <a:gd name="T75" fmla="*/ 88 h 104"/>
                <a:gd name="T76" fmla="*/ 13 w 65"/>
                <a:gd name="T77" fmla="*/ 81 h 104"/>
                <a:gd name="T78" fmla="*/ 10 w 65"/>
                <a:gd name="T79" fmla="*/ 68 h 104"/>
                <a:gd name="T80" fmla="*/ 10 w 65"/>
                <a:gd name="T81" fmla="*/ 68 h 104"/>
                <a:gd name="T82" fmla="*/ 13 w 65"/>
                <a:gd name="T83" fmla="*/ 59 h 104"/>
                <a:gd name="T84" fmla="*/ 17 w 65"/>
                <a:gd name="T85" fmla="*/ 49 h 104"/>
                <a:gd name="T86" fmla="*/ 17 w 65"/>
                <a:gd name="T87" fmla="*/ 49 h 104"/>
                <a:gd name="T88" fmla="*/ 23 w 65"/>
                <a:gd name="T89" fmla="*/ 42 h 104"/>
                <a:gd name="T90" fmla="*/ 33 w 65"/>
                <a:gd name="T91" fmla="*/ 42 h 104"/>
                <a:gd name="T92" fmla="*/ 33 w 65"/>
                <a:gd name="T93" fmla="*/ 42 h 104"/>
                <a:gd name="T94" fmla="*/ 43 w 65"/>
                <a:gd name="T95" fmla="*/ 42 h 104"/>
                <a:gd name="T96" fmla="*/ 49 w 65"/>
                <a:gd name="T97" fmla="*/ 49 h 104"/>
                <a:gd name="T98" fmla="*/ 49 w 65"/>
                <a:gd name="T99" fmla="*/ 49 h 104"/>
                <a:gd name="T100" fmla="*/ 52 w 65"/>
                <a:gd name="T101" fmla="*/ 55 h 104"/>
                <a:gd name="T102" fmla="*/ 52 w 65"/>
                <a:gd name="T103" fmla="*/ 62 h 104"/>
                <a:gd name="T104" fmla="*/ 52 w 65"/>
                <a:gd name="T105" fmla="*/ 72 h 104"/>
                <a:gd name="T106" fmla="*/ 52 w 65"/>
                <a:gd name="T107" fmla="*/ 7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5" h="104">
                  <a:moveTo>
                    <a:pt x="65" y="0"/>
                  </a:moveTo>
                  <a:lnTo>
                    <a:pt x="52" y="0"/>
                  </a:lnTo>
                  <a:lnTo>
                    <a:pt x="52" y="42"/>
                  </a:lnTo>
                  <a:lnTo>
                    <a:pt x="52" y="42"/>
                  </a:lnTo>
                  <a:lnTo>
                    <a:pt x="52" y="42"/>
                  </a:lnTo>
                  <a:lnTo>
                    <a:pt x="46" y="36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20" y="36"/>
                  </a:lnTo>
                  <a:lnTo>
                    <a:pt x="7" y="42"/>
                  </a:lnTo>
                  <a:lnTo>
                    <a:pt x="7" y="42"/>
                  </a:lnTo>
                  <a:lnTo>
                    <a:pt x="0" y="55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84"/>
                  </a:lnTo>
                  <a:lnTo>
                    <a:pt x="7" y="94"/>
                  </a:lnTo>
                  <a:lnTo>
                    <a:pt x="7" y="94"/>
                  </a:lnTo>
                  <a:lnTo>
                    <a:pt x="17" y="104"/>
                  </a:lnTo>
                  <a:lnTo>
                    <a:pt x="30" y="104"/>
                  </a:lnTo>
                  <a:lnTo>
                    <a:pt x="30" y="104"/>
                  </a:lnTo>
                  <a:lnTo>
                    <a:pt x="43" y="101"/>
                  </a:lnTo>
                  <a:lnTo>
                    <a:pt x="52" y="91"/>
                  </a:lnTo>
                  <a:lnTo>
                    <a:pt x="52" y="91"/>
                  </a:lnTo>
                  <a:lnTo>
                    <a:pt x="52" y="104"/>
                  </a:lnTo>
                  <a:lnTo>
                    <a:pt x="65" y="104"/>
                  </a:lnTo>
                  <a:lnTo>
                    <a:pt x="65" y="0"/>
                  </a:lnTo>
                  <a:lnTo>
                    <a:pt x="65" y="0"/>
                  </a:lnTo>
                  <a:close/>
                  <a:moveTo>
                    <a:pt x="52" y="72"/>
                  </a:moveTo>
                  <a:lnTo>
                    <a:pt x="52" y="72"/>
                  </a:lnTo>
                  <a:lnTo>
                    <a:pt x="52" y="81"/>
                  </a:lnTo>
                  <a:lnTo>
                    <a:pt x="46" y="88"/>
                  </a:lnTo>
                  <a:lnTo>
                    <a:pt x="46" y="88"/>
                  </a:lnTo>
                  <a:lnTo>
                    <a:pt x="39" y="94"/>
                  </a:lnTo>
                  <a:lnTo>
                    <a:pt x="33" y="94"/>
                  </a:lnTo>
                  <a:lnTo>
                    <a:pt x="33" y="94"/>
                  </a:lnTo>
                  <a:lnTo>
                    <a:pt x="23" y="94"/>
                  </a:lnTo>
                  <a:lnTo>
                    <a:pt x="17" y="88"/>
                  </a:lnTo>
                  <a:lnTo>
                    <a:pt x="17" y="88"/>
                  </a:lnTo>
                  <a:lnTo>
                    <a:pt x="13" y="81"/>
                  </a:lnTo>
                  <a:lnTo>
                    <a:pt x="10" y="68"/>
                  </a:lnTo>
                  <a:lnTo>
                    <a:pt x="10" y="68"/>
                  </a:lnTo>
                  <a:lnTo>
                    <a:pt x="13" y="59"/>
                  </a:lnTo>
                  <a:lnTo>
                    <a:pt x="17" y="49"/>
                  </a:lnTo>
                  <a:lnTo>
                    <a:pt x="17" y="49"/>
                  </a:lnTo>
                  <a:lnTo>
                    <a:pt x="2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43" y="42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52" y="55"/>
                  </a:lnTo>
                  <a:lnTo>
                    <a:pt x="52" y="62"/>
                  </a:lnTo>
                  <a:lnTo>
                    <a:pt x="52" y="72"/>
                  </a:lnTo>
                  <a:lnTo>
                    <a:pt x="52" y="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1695">
              <a:extLst>
                <a:ext uri="{FF2B5EF4-FFF2-40B4-BE49-F238E27FC236}">
                  <a16:creationId xmlns:a16="http://schemas.microsoft.com/office/drawing/2014/main" id="{4599C9DD-5A66-E5B2-6C5A-AFC8F75A022E}"/>
                </a:ext>
              </a:extLst>
            </p:cNvPr>
            <p:cNvSpPr/>
            <p:nvPr/>
          </p:nvSpPr>
          <p:spPr bwMode="auto">
            <a:xfrm>
              <a:off x="4895850" y="5394779"/>
              <a:ext cx="76200" cy="112713"/>
            </a:xfrm>
            <a:custGeom>
              <a:avLst/>
              <a:gdLst>
                <a:gd name="T0" fmla="*/ 0 w 48"/>
                <a:gd name="T1" fmla="*/ 68 h 71"/>
                <a:gd name="T2" fmla="*/ 0 w 48"/>
                <a:gd name="T3" fmla="*/ 68 h 71"/>
                <a:gd name="T4" fmla="*/ 9 w 48"/>
                <a:gd name="T5" fmla="*/ 71 h 71"/>
                <a:gd name="T6" fmla="*/ 19 w 48"/>
                <a:gd name="T7" fmla="*/ 71 h 71"/>
                <a:gd name="T8" fmla="*/ 19 w 48"/>
                <a:gd name="T9" fmla="*/ 71 h 71"/>
                <a:gd name="T10" fmla="*/ 29 w 48"/>
                <a:gd name="T11" fmla="*/ 71 h 71"/>
                <a:gd name="T12" fmla="*/ 39 w 48"/>
                <a:gd name="T13" fmla="*/ 68 h 71"/>
                <a:gd name="T14" fmla="*/ 39 w 48"/>
                <a:gd name="T15" fmla="*/ 68 h 71"/>
                <a:gd name="T16" fmla="*/ 45 w 48"/>
                <a:gd name="T17" fmla="*/ 61 h 71"/>
                <a:gd name="T18" fmla="*/ 48 w 48"/>
                <a:gd name="T19" fmla="*/ 51 h 71"/>
                <a:gd name="T20" fmla="*/ 48 w 48"/>
                <a:gd name="T21" fmla="*/ 51 h 71"/>
                <a:gd name="T22" fmla="*/ 45 w 48"/>
                <a:gd name="T23" fmla="*/ 45 h 71"/>
                <a:gd name="T24" fmla="*/ 42 w 48"/>
                <a:gd name="T25" fmla="*/ 42 h 71"/>
                <a:gd name="T26" fmla="*/ 42 w 48"/>
                <a:gd name="T27" fmla="*/ 42 h 71"/>
                <a:gd name="T28" fmla="*/ 39 w 48"/>
                <a:gd name="T29" fmla="*/ 35 h 71"/>
                <a:gd name="T30" fmla="*/ 26 w 48"/>
                <a:gd name="T31" fmla="*/ 32 h 71"/>
                <a:gd name="T32" fmla="*/ 26 w 48"/>
                <a:gd name="T33" fmla="*/ 32 h 71"/>
                <a:gd name="T34" fmla="*/ 16 w 48"/>
                <a:gd name="T35" fmla="*/ 26 h 71"/>
                <a:gd name="T36" fmla="*/ 16 w 48"/>
                <a:gd name="T37" fmla="*/ 26 h 71"/>
                <a:gd name="T38" fmla="*/ 13 w 48"/>
                <a:gd name="T39" fmla="*/ 19 h 71"/>
                <a:gd name="T40" fmla="*/ 13 w 48"/>
                <a:gd name="T41" fmla="*/ 19 h 71"/>
                <a:gd name="T42" fmla="*/ 13 w 48"/>
                <a:gd name="T43" fmla="*/ 16 h 71"/>
                <a:gd name="T44" fmla="*/ 16 w 48"/>
                <a:gd name="T45" fmla="*/ 13 h 71"/>
                <a:gd name="T46" fmla="*/ 16 w 48"/>
                <a:gd name="T47" fmla="*/ 13 h 71"/>
                <a:gd name="T48" fmla="*/ 26 w 48"/>
                <a:gd name="T49" fmla="*/ 9 h 71"/>
                <a:gd name="T50" fmla="*/ 26 w 48"/>
                <a:gd name="T51" fmla="*/ 9 h 71"/>
                <a:gd name="T52" fmla="*/ 35 w 48"/>
                <a:gd name="T53" fmla="*/ 9 h 71"/>
                <a:gd name="T54" fmla="*/ 45 w 48"/>
                <a:gd name="T55" fmla="*/ 16 h 71"/>
                <a:gd name="T56" fmla="*/ 45 w 48"/>
                <a:gd name="T57" fmla="*/ 3 h 71"/>
                <a:gd name="T58" fmla="*/ 45 w 48"/>
                <a:gd name="T59" fmla="*/ 3 h 71"/>
                <a:gd name="T60" fmla="*/ 29 w 48"/>
                <a:gd name="T61" fmla="*/ 0 h 71"/>
                <a:gd name="T62" fmla="*/ 29 w 48"/>
                <a:gd name="T63" fmla="*/ 0 h 71"/>
                <a:gd name="T64" fmla="*/ 16 w 48"/>
                <a:gd name="T65" fmla="*/ 0 h 71"/>
                <a:gd name="T66" fmla="*/ 6 w 48"/>
                <a:gd name="T67" fmla="*/ 6 h 71"/>
                <a:gd name="T68" fmla="*/ 6 w 48"/>
                <a:gd name="T69" fmla="*/ 6 h 71"/>
                <a:gd name="T70" fmla="*/ 3 w 48"/>
                <a:gd name="T71" fmla="*/ 13 h 71"/>
                <a:gd name="T72" fmla="*/ 0 w 48"/>
                <a:gd name="T73" fmla="*/ 19 h 71"/>
                <a:gd name="T74" fmla="*/ 0 w 48"/>
                <a:gd name="T75" fmla="*/ 19 h 71"/>
                <a:gd name="T76" fmla="*/ 0 w 48"/>
                <a:gd name="T77" fmla="*/ 26 h 71"/>
                <a:gd name="T78" fmla="*/ 3 w 48"/>
                <a:gd name="T79" fmla="*/ 32 h 71"/>
                <a:gd name="T80" fmla="*/ 3 w 48"/>
                <a:gd name="T81" fmla="*/ 32 h 71"/>
                <a:gd name="T82" fmla="*/ 9 w 48"/>
                <a:gd name="T83" fmla="*/ 35 h 71"/>
                <a:gd name="T84" fmla="*/ 19 w 48"/>
                <a:gd name="T85" fmla="*/ 39 h 71"/>
                <a:gd name="T86" fmla="*/ 19 w 48"/>
                <a:gd name="T87" fmla="*/ 39 h 71"/>
                <a:gd name="T88" fmla="*/ 32 w 48"/>
                <a:gd name="T89" fmla="*/ 45 h 71"/>
                <a:gd name="T90" fmla="*/ 32 w 48"/>
                <a:gd name="T91" fmla="*/ 45 h 71"/>
                <a:gd name="T92" fmla="*/ 35 w 48"/>
                <a:gd name="T93" fmla="*/ 55 h 71"/>
                <a:gd name="T94" fmla="*/ 35 w 48"/>
                <a:gd name="T95" fmla="*/ 55 h 71"/>
                <a:gd name="T96" fmla="*/ 32 w 48"/>
                <a:gd name="T97" fmla="*/ 58 h 71"/>
                <a:gd name="T98" fmla="*/ 32 w 48"/>
                <a:gd name="T99" fmla="*/ 61 h 71"/>
                <a:gd name="T100" fmla="*/ 19 w 48"/>
                <a:gd name="T101" fmla="*/ 61 h 71"/>
                <a:gd name="T102" fmla="*/ 19 w 48"/>
                <a:gd name="T103" fmla="*/ 61 h 71"/>
                <a:gd name="T104" fmla="*/ 9 w 48"/>
                <a:gd name="T105" fmla="*/ 61 h 71"/>
                <a:gd name="T106" fmla="*/ 0 w 48"/>
                <a:gd name="T107" fmla="*/ 55 h 71"/>
                <a:gd name="T108" fmla="*/ 0 w 48"/>
                <a:gd name="T109" fmla="*/ 68 h 71"/>
                <a:gd name="T110" fmla="*/ 0 w 48"/>
                <a:gd name="T111" fmla="*/ 6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8" h="71">
                  <a:moveTo>
                    <a:pt x="0" y="68"/>
                  </a:moveTo>
                  <a:lnTo>
                    <a:pt x="0" y="68"/>
                  </a:lnTo>
                  <a:lnTo>
                    <a:pt x="9" y="71"/>
                  </a:lnTo>
                  <a:lnTo>
                    <a:pt x="19" y="71"/>
                  </a:lnTo>
                  <a:lnTo>
                    <a:pt x="19" y="71"/>
                  </a:lnTo>
                  <a:lnTo>
                    <a:pt x="29" y="71"/>
                  </a:lnTo>
                  <a:lnTo>
                    <a:pt x="39" y="68"/>
                  </a:lnTo>
                  <a:lnTo>
                    <a:pt x="39" y="68"/>
                  </a:lnTo>
                  <a:lnTo>
                    <a:pt x="45" y="61"/>
                  </a:lnTo>
                  <a:lnTo>
                    <a:pt x="48" y="51"/>
                  </a:lnTo>
                  <a:lnTo>
                    <a:pt x="48" y="51"/>
                  </a:lnTo>
                  <a:lnTo>
                    <a:pt x="45" y="45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39" y="35"/>
                  </a:lnTo>
                  <a:lnTo>
                    <a:pt x="26" y="32"/>
                  </a:lnTo>
                  <a:lnTo>
                    <a:pt x="26" y="32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16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35" y="9"/>
                  </a:lnTo>
                  <a:lnTo>
                    <a:pt x="45" y="16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1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3" y="1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9" y="35"/>
                  </a:lnTo>
                  <a:lnTo>
                    <a:pt x="19" y="39"/>
                  </a:lnTo>
                  <a:lnTo>
                    <a:pt x="19" y="39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5" y="55"/>
                  </a:lnTo>
                  <a:lnTo>
                    <a:pt x="35" y="55"/>
                  </a:lnTo>
                  <a:lnTo>
                    <a:pt x="32" y="58"/>
                  </a:lnTo>
                  <a:lnTo>
                    <a:pt x="32" y="61"/>
                  </a:lnTo>
                  <a:lnTo>
                    <a:pt x="19" y="61"/>
                  </a:lnTo>
                  <a:lnTo>
                    <a:pt x="19" y="61"/>
                  </a:lnTo>
                  <a:lnTo>
                    <a:pt x="9" y="61"/>
                  </a:lnTo>
                  <a:lnTo>
                    <a:pt x="0" y="55"/>
                  </a:lnTo>
                  <a:lnTo>
                    <a:pt x="0" y="68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39" name="组合 138">
            <a:extLst>
              <a:ext uri="{FF2B5EF4-FFF2-40B4-BE49-F238E27FC236}">
                <a16:creationId xmlns:a16="http://schemas.microsoft.com/office/drawing/2014/main" id="{9DE026C0-BB17-C485-0404-D35E8126338B}"/>
              </a:ext>
            </a:extLst>
          </p:cNvPr>
          <p:cNvGrpSpPr/>
          <p:nvPr/>
        </p:nvGrpSpPr>
        <p:grpSpPr>
          <a:xfrm>
            <a:off x="5335591" y="3881893"/>
            <a:ext cx="1376360" cy="1430338"/>
            <a:chOff x="5378450" y="3923167"/>
            <a:chExt cx="1460500" cy="1430338"/>
          </a:xfrm>
        </p:grpSpPr>
        <p:sp>
          <p:nvSpPr>
            <p:cNvPr id="140" name="Freeform 1143">
              <a:extLst>
                <a:ext uri="{FF2B5EF4-FFF2-40B4-BE49-F238E27FC236}">
                  <a16:creationId xmlns:a16="http://schemas.microsoft.com/office/drawing/2014/main" id="{C0BD164B-804E-4A37-9561-0EB0FB7FCCE4}"/>
                </a:ext>
              </a:extLst>
            </p:cNvPr>
            <p:cNvSpPr/>
            <p:nvPr/>
          </p:nvSpPr>
          <p:spPr bwMode="auto">
            <a:xfrm>
              <a:off x="5564188" y="5296354"/>
              <a:ext cx="14288" cy="4763"/>
            </a:xfrm>
            <a:custGeom>
              <a:avLst/>
              <a:gdLst>
                <a:gd name="T0" fmla="*/ 0 w 9"/>
                <a:gd name="T1" fmla="*/ 3 h 3"/>
                <a:gd name="T2" fmla="*/ 0 w 9"/>
                <a:gd name="T3" fmla="*/ 3 h 3"/>
                <a:gd name="T4" fmla="*/ 9 w 9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0" y="3"/>
                  </a:moveTo>
                  <a:lnTo>
                    <a:pt x="0" y="3"/>
                  </a:lnTo>
                  <a:lnTo>
                    <a:pt x="9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Line 1144">
              <a:extLst>
                <a:ext uri="{FF2B5EF4-FFF2-40B4-BE49-F238E27FC236}">
                  <a16:creationId xmlns:a16="http://schemas.microsoft.com/office/drawing/2014/main" id="{AC688F78-7F9A-8F67-5086-9FBA58275F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19750" y="5275717"/>
              <a:ext cx="41275" cy="11113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1145">
              <a:extLst>
                <a:ext uri="{FF2B5EF4-FFF2-40B4-BE49-F238E27FC236}">
                  <a16:creationId xmlns:a16="http://schemas.microsoft.com/office/drawing/2014/main" id="{49A86914-1BB4-CB7B-6567-66FEC70B9E26}"/>
                </a:ext>
              </a:extLst>
            </p:cNvPr>
            <p:cNvSpPr/>
            <p:nvPr/>
          </p:nvSpPr>
          <p:spPr bwMode="auto">
            <a:xfrm>
              <a:off x="5697538" y="5245554"/>
              <a:ext cx="41275" cy="14288"/>
            </a:xfrm>
            <a:custGeom>
              <a:avLst/>
              <a:gdLst>
                <a:gd name="T0" fmla="*/ 0 w 26"/>
                <a:gd name="T1" fmla="*/ 9 h 9"/>
                <a:gd name="T2" fmla="*/ 16 w 26"/>
                <a:gd name="T3" fmla="*/ 6 h 9"/>
                <a:gd name="T4" fmla="*/ 26 w 26"/>
                <a:gd name="T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9">
                  <a:moveTo>
                    <a:pt x="0" y="9"/>
                  </a:moveTo>
                  <a:lnTo>
                    <a:pt x="16" y="6"/>
                  </a:lnTo>
                  <a:lnTo>
                    <a:pt x="26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Line 1146">
              <a:extLst>
                <a:ext uri="{FF2B5EF4-FFF2-40B4-BE49-F238E27FC236}">
                  <a16:creationId xmlns:a16="http://schemas.microsoft.com/office/drawing/2014/main" id="{424CB455-9A5B-A0FE-9B93-07539916DA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75325" y="5209042"/>
              <a:ext cx="34925" cy="2063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1147">
              <a:extLst>
                <a:ext uri="{FF2B5EF4-FFF2-40B4-BE49-F238E27FC236}">
                  <a16:creationId xmlns:a16="http://schemas.microsoft.com/office/drawing/2014/main" id="{466278BB-A0C4-7643-A9C0-E42985E05420}"/>
                </a:ext>
              </a:extLst>
            </p:cNvPr>
            <p:cNvSpPr/>
            <p:nvPr/>
          </p:nvSpPr>
          <p:spPr bwMode="auto">
            <a:xfrm>
              <a:off x="5846763" y="5163004"/>
              <a:ext cx="30163" cy="25400"/>
            </a:xfrm>
            <a:custGeom>
              <a:avLst/>
              <a:gdLst>
                <a:gd name="T0" fmla="*/ 0 w 19"/>
                <a:gd name="T1" fmla="*/ 16 h 16"/>
                <a:gd name="T2" fmla="*/ 13 w 19"/>
                <a:gd name="T3" fmla="*/ 6 h 16"/>
                <a:gd name="T4" fmla="*/ 19 w 19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6">
                  <a:moveTo>
                    <a:pt x="0" y="16"/>
                  </a:moveTo>
                  <a:lnTo>
                    <a:pt x="13" y="6"/>
                  </a:lnTo>
                  <a:lnTo>
                    <a:pt x="19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Line 1148">
              <a:extLst>
                <a:ext uri="{FF2B5EF4-FFF2-40B4-BE49-F238E27FC236}">
                  <a16:creationId xmlns:a16="http://schemas.microsoft.com/office/drawing/2014/main" id="{9A692DD2-49DA-ADCA-33EB-C728539F1D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908675" y="5105854"/>
              <a:ext cx="25400" cy="2540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1149">
              <a:extLst>
                <a:ext uri="{FF2B5EF4-FFF2-40B4-BE49-F238E27FC236}">
                  <a16:creationId xmlns:a16="http://schemas.microsoft.com/office/drawing/2014/main" id="{31A9120B-8A3D-B9C9-92B6-FA0905DF4F27}"/>
                </a:ext>
              </a:extLst>
            </p:cNvPr>
            <p:cNvSpPr/>
            <p:nvPr/>
          </p:nvSpPr>
          <p:spPr bwMode="auto">
            <a:xfrm>
              <a:off x="5959475" y="5039179"/>
              <a:ext cx="25400" cy="31750"/>
            </a:xfrm>
            <a:custGeom>
              <a:avLst/>
              <a:gdLst>
                <a:gd name="T0" fmla="*/ 0 w 16"/>
                <a:gd name="T1" fmla="*/ 20 h 20"/>
                <a:gd name="T2" fmla="*/ 13 w 16"/>
                <a:gd name="T3" fmla="*/ 3 h 20"/>
                <a:gd name="T4" fmla="*/ 16 w 16"/>
                <a:gd name="T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20">
                  <a:moveTo>
                    <a:pt x="0" y="20"/>
                  </a:moveTo>
                  <a:lnTo>
                    <a:pt x="13" y="3"/>
                  </a:lnTo>
                  <a:lnTo>
                    <a:pt x="16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1150">
              <a:extLst>
                <a:ext uri="{FF2B5EF4-FFF2-40B4-BE49-F238E27FC236}">
                  <a16:creationId xmlns:a16="http://schemas.microsoft.com/office/drawing/2014/main" id="{F035A558-C767-4B29-F1F4-8A88DFA96938}"/>
                </a:ext>
              </a:extLst>
            </p:cNvPr>
            <p:cNvSpPr/>
            <p:nvPr/>
          </p:nvSpPr>
          <p:spPr bwMode="auto">
            <a:xfrm>
              <a:off x="6005513" y="4962979"/>
              <a:ext cx="15875" cy="39688"/>
            </a:xfrm>
            <a:custGeom>
              <a:avLst/>
              <a:gdLst>
                <a:gd name="T0" fmla="*/ 0 w 10"/>
                <a:gd name="T1" fmla="*/ 25 h 25"/>
                <a:gd name="T2" fmla="*/ 4 w 10"/>
                <a:gd name="T3" fmla="*/ 19 h 25"/>
                <a:gd name="T4" fmla="*/ 10 w 1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5">
                  <a:moveTo>
                    <a:pt x="0" y="25"/>
                  </a:moveTo>
                  <a:lnTo>
                    <a:pt x="4" y="19"/>
                  </a:lnTo>
                  <a:lnTo>
                    <a:pt x="10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Freeform 1151">
              <a:extLst>
                <a:ext uri="{FF2B5EF4-FFF2-40B4-BE49-F238E27FC236}">
                  <a16:creationId xmlns:a16="http://schemas.microsoft.com/office/drawing/2014/main" id="{B3EDD1A0-C016-961A-9B6D-19C2332B91FC}"/>
                </a:ext>
              </a:extLst>
            </p:cNvPr>
            <p:cNvSpPr/>
            <p:nvPr/>
          </p:nvSpPr>
          <p:spPr bwMode="auto">
            <a:xfrm>
              <a:off x="6032500" y="4885192"/>
              <a:ext cx="14288" cy="41275"/>
            </a:xfrm>
            <a:custGeom>
              <a:avLst/>
              <a:gdLst>
                <a:gd name="T0" fmla="*/ 0 w 9"/>
                <a:gd name="T1" fmla="*/ 26 h 26"/>
                <a:gd name="T2" fmla="*/ 9 w 9"/>
                <a:gd name="T3" fmla="*/ 0 h 26"/>
                <a:gd name="T4" fmla="*/ 9 w 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26">
                  <a:moveTo>
                    <a:pt x="0" y="26"/>
                  </a:moveTo>
                  <a:lnTo>
                    <a:pt x="9" y="0"/>
                  </a:lnTo>
                  <a:lnTo>
                    <a:pt x="9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1152">
              <a:extLst>
                <a:ext uri="{FF2B5EF4-FFF2-40B4-BE49-F238E27FC236}">
                  <a16:creationId xmlns:a16="http://schemas.microsoft.com/office/drawing/2014/main" id="{4BFECB59-A810-7772-3C6E-127CB89B7F9C}"/>
                </a:ext>
              </a:extLst>
            </p:cNvPr>
            <p:cNvSpPr/>
            <p:nvPr/>
          </p:nvSpPr>
          <p:spPr bwMode="auto">
            <a:xfrm>
              <a:off x="6051550" y="4802642"/>
              <a:ext cx="6350" cy="41275"/>
            </a:xfrm>
            <a:custGeom>
              <a:avLst/>
              <a:gdLst>
                <a:gd name="T0" fmla="*/ 0 w 4"/>
                <a:gd name="T1" fmla="*/ 26 h 26"/>
                <a:gd name="T2" fmla="*/ 4 w 4"/>
                <a:gd name="T3" fmla="*/ 20 h 26"/>
                <a:gd name="T4" fmla="*/ 4 w 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6">
                  <a:moveTo>
                    <a:pt x="0" y="26"/>
                  </a:moveTo>
                  <a:lnTo>
                    <a:pt x="4" y="20"/>
                  </a:lnTo>
                  <a:lnTo>
                    <a:pt x="4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1153">
              <a:extLst>
                <a:ext uri="{FF2B5EF4-FFF2-40B4-BE49-F238E27FC236}">
                  <a16:creationId xmlns:a16="http://schemas.microsoft.com/office/drawing/2014/main" id="{DC2B5B89-D27F-394E-39D8-84C265D8E892}"/>
                </a:ext>
              </a:extLst>
            </p:cNvPr>
            <p:cNvSpPr/>
            <p:nvPr/>
          </p:nvSpPr>
          <p:spPr bwMode="auto">
            <a:xfrm>
              <a:off x="6062663" y="4720092"/>
              <a:ext cx="0" cy="41275"/>
            </a:xfrm>
            <a:custGeom>
              <a:avLst/>
              <a:gdLst>
                <a:gd name="T0" fmla="*/ 26 h 26"/>
                <a:gd name="T1" fmla="*/ 4 h 26"/>
                <a:gd name="T2" fmla="*/ 0 h 2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6">
                  <a:moveTo>
                    <a:pt x="0" y="26"/>
                  </a:move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Line 1154">
              <a:extLst>
                <a:ext uri="{FF2B5EF4-FFF2-40B4-BE49-F238E27FC236}">
                  <a16:creationId xmlns:a16="http://schemas.microsoft.com/office/drawing/2014/main" id="{BF66FA69-9EDA-4A00-FDB4-3E9CC592B4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67425" y="4637542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Line 1155">
              <a:extLst>
                <a:ext uri="{FF2B5EF4-FFF2-40B4-BE49-F238E27FC236}">
                  <a16:creationId xmlns:a16="http://schemas.microsoft.com/office/drawing/2014/main" id="{419656E2-48F9-D7CD-6211-700F79E8CA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67425" y="4556579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1156">
              <a:extLst>
                <a:ext uri="{FF2B5EF4-FFF2-40B4-BE49-F238E27FC236}">
                  <a16:creationId xmlns:a16="http://schemas.microsoft.com/office/drawing/2014/main" id="{50839409-46C1-8306-D133-325B1D4C562C}"/>
                </a:ext>
              </a:extLst>
            </p:cNvPr>
            <p:cNvSpPr/>
            <p:nvPr/>
          </p:nvSpPr>
          <p:spPr bwMode="auto">
            <a:xfrm>
              <a:off x="6067425" y="4474029"/>
              <a:ext cx="0" cy="41275"/>
            </a:xfrm>
            <a:custGeom>
              <a:avLst/>
              <a:gdLst>
                <a:gd name="T0" fmla="*/ 26 h 26"/>
                <a:gd name="T1" fmla="*/ 19 h 26"/>
                <a:gd name="T2" fmla="*/ 0 h 2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6">
                  <a:moveTo>
                    <a:pt x="0" y="26"/>
                  </a:moveTo>
                  <a:lnTo>
                    <a:pt x="0" y="19"/>
                  </a:lnTo>
                  <a:lnTo>
                    <a:pt x="0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Freeform 1157">
              <a:extLst>
                <a:ext uri="{FF2B5EF4-FFF2-40B4-BE49-F238E27FC236}">
                  <a16:creationId xmlns:a16="http://schemas.microsoft.com/office/drawing/2014/main" id="{73AAAC1B-BBD6-F638-199B-C4490FC417CB}"/>
                </a:ext>
              </a:extLst>
            </p:cNvPr>
            <p:cNvSpPr/>
            <p:nvPr/>
          </p:nvSpPr>
          <p:spPr bwMode="auto">
            <a:xfrm>
              <a:off x="6072188" y="4391479"/>
              <a:ext cx="6350" cy="41275"/>
            </a:xfrm>
            <a:custGeom>
              <a:avLst/>
              <a:gdLst>
                <a:gd name="T0" fmla="*/ 0 w 4"/>
                <a:gd name="T1" fmla="*/ 26 h 26"/>
                <a:gd name="T2" fmla="*/ 4 w 4"/>
                <a:gd name="T3" fmla="*/ 6 h 26"/>
                <a:gd name="T4" fmla="*/ 4 w 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6">
                  <a:moveTo>
                    <a:pt x="0" y="26"/>
                  </a:moveTo>
                  <a:lnTo>
                    <a:pt x="4" y="6"/>
                  </a:lnTo>
                  <a:lnTo>
                    <a:pt x="4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1158">
              <a:extLst>
                <a:ext uri="{FF2B5EF4-FFF2-40B4-BE49-F238E27FC236}">
                  <a16:creationId xmlns:a16="http://schemas.microsoft.com/office/drawing/2014/main" id="{B24C83BF-18F2-AF45-02CF-B3D832A76DF4}"/>
                </a:ext>
              </a:extLst>
            </p:cNvPr>
            <p:cNvSpPr/>
            <p:nvPr/>
          </p:nvSpPr>
          <p:spPr bwMode="auto">
            <a:xfrm>
              <a:off x="6088063" y="4313692"/>
              <a:ext cx="11113" cy="41275"/>
            </a:xfrm>
            <a:custGeom>
              <a:avLst/>
              <a:gdLst>
                <a:gd name="T0" fmla="*/ 0 w 7"/>
                <a:gd name="T1" fmla="*/ 26 h 26"/>
                <a:gd name="T2" fmla="*/ 0 w 7"/>
                <a:gd name="T3" fmla="*/ 23 h 26"/>
                <a:gd name="T4" fmla="*/ 7 w 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26">
                  <a:moveTo>
                    <a:pt x="0" y="26"/>
                  </a:moveTo>
                  <a:lnTo>
                    <a:pt x="0" y="23"/>
                  </a:lnTo>
                  <a:lnTo>
                    <a:pt x="7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1159">
              <a:extLst>
                <a:ext uri="{FF2B5EF4-FFF2-40B4-BE49-F238E27FC236}">
                  <a16:creationId xmlns:a16="http://schemas.microsoft.com/office/drawing/2014/main" id="{461E21B1-7F13-3298-40AC-65AC8B241251}"/>
                </a:ext>
              </a:extLst>
            </p:cNvPr>
            <p:cNvSpPr/>
            <p:nvPr/>
          </p:nvSpPr>
          <p:spPr bwMode="auto">
            <a:xfrm>
              <a:off x="6113463" y="4237492"/>
              <a:ext cx="15875" cy="36513"/>
            </a:xfrm>
            <a:custGeom>
              <a:avLst/>
              <a:gdLst>
                <a:gd name="T0" fmla="*/ 0 w 10"/>
                <a:gd name="T1" fmla="*/ 23 h 23"/>
                <a:gd name="T2" fmla="*/ 7 w 10"/>
                <a:gd name="T3" fmla="*/ 6 h 23"/>
                <a:gd name="T4" fmla="*/ 10 w 1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3">
                  <a:moveTo>
                    <a:pt x="0" y="23"/>
                  </a:moveTo>
                  <a:lnTo>
                    <a:pt x="7" y="6"/>
                  </a:lnTo>
                  <a:lnTo>
                    <a:pt x="10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Line 1160">
              <a:extLst>
                <a:ext uri="{FF2B5EF4-FFF2-40B4-BE49-F238E27FC236}">
                  <a16:creationId xmlns:a16="http://schemas.microsoft.com/office/drawing/2014/main" id="{55010D91-5DC6-41E8-8FA5-B49C666016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49975" y="4170817"/>
              <a:ext cx="25400" cy="30163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Freeform 1161">
              <a:extLst>
                <a:ext uri="{FF2B5EF4-FFF2-40B4-BE49-F238E27FC236}">
                  <a16:creationId xmlns:a16="http://schemas.microsoft.com/office/drawing/2014/main" id="{2DE8CEA8-ADA2-40C7-F4B9-55B9190E4789}"/>
                </a:ext>
              </a:extLst>
            </p:cNvPr>
            <p:cNvSpPr/>
            <p:nvPr/>
          </p:nvSpPr>
          <p:spPr bwMode="auto">
            <a:xfrm>
              <a:off x="6200775" y="4113667"/>
              <a:ext cx="31750" cy="25400"/>
            </a:xfrm>
            <a:custGeom>
              <a:avLst/>
              <a:gdLst>
                <a:gd name="T0" fmla="*/ 0 w 20"/>
                <a:gd name="T1" fmla="*/ 16 h 16"/>
                <a:gd name="T2" fmla="*/ 7 w 20"/>
                <a:gd name="T3" fmla="*/ 10 h 16"/>
                <a:gd name="T4" fmla="*/ 20 w 20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6">
                  <a:moveTo>
                    <a:pt x="0" y="16"/>
                  </a:moveTo>
                  <a:lnTo>
                    <a:pt x="7" y="10"/>
                  </a:lnTo>
                  <a:lnTo>
                    <a:pt x="20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Line 1162">
              <a:extLst>
                <a:ext uri="{FF2B5EF4-FFF2-40B4-BE49-F238E27FC236}">
                  <a16:creationId xmlns:a16="http://schemas.microsoft.com/office/drawing/2014/main" id="{378D24ED-11AD-A0E5-16B0-A50E32CF9E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69038" y="4067629"/>
              <a:ext cx="30163" cy="2063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Freeform 1163">
              <a:extLst>
                <a:ext uri="{FF2B5EF4-FFF2-40B4-BE49-F238E27FC236}">
                  <a16:creationId xmlns:a16="http://schemas.microsoft.com/office/drawing/2014/main" id="{44C88FB9-8FD6-CC1C-B35E-DE48CB518D94}"/>
                </a:ext>
              </a:extLst>
            </p:cNvPr>
            <p:cNvSpPr/>
            <p:nvPr/>
          </p:nvSpPr>
          <p:spPr bwMode="auto">
            <a:xfrm>
              <a:off x="6340475" y="4031117"/>
              <a:ext cx="36513" cy="15875"/>
            </a:xfrm>
            <a:custGeom>
              <a:avLst/>
              <a:gdLst>
                <a:gd name="T0" fmla="*/ 0 w 23"/>
                <a:gd name="T1" fmla="*/ 10 h 10"/>
                <a:gd name="T2" fmla="*/ 16 w 23"/>
                <a:gd name="T3" fmla="*/ 4 h 10"/>
                <a:gd name="T4" fmla="*/ 23 w 23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0">
                  <a:moveTo>
                    <a:pt x="0" y="10"/>
                  </a:moveTo>
                  <a:lnTo>
                    <a:pt x="16" y="4"/>
                  </a:lnTo>
                  <a:lnTo>
                    <a:pt x="23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164">
              <a:extLst>
                <a:ext uri="{FF2B5EF4-FFF2-40B4-BE49-F238E27FC236}">
                  <a16:creationId xmlns:a16="http://schemas.microsoft.com/office/drawing/2014/main" id="{7A8C0020-3423-3F89-35BC-C9DD6D62E108}"/>
                </a:ext>
              </a:extLst>
            </p:cNvPr>
            <p:cNvSpPr/>
            <p:nvPr/>
          </p:nvSpPr>
          <p:spPr bwMode="auto">
            <a:xfrm>
              <a:off x="6416675" y="4010479"/>
              <a:ext cx="36513" cy="11113"/>
            </a:xfrm>
            <a:custGeom>
              <a:avLst/>
              <a:gdLst>
                <a:gd name="T0" fmla="*/ 0 w 23"/>
                <a:gd name="T1" fmla="*/ 7 h 7"/>
                <a:gd name="T2" fmla="*/ 13 w 23"/>
                <a:gd name="T3" fmla="*/ 0 h 7"/>
                <a:gd name="T4" fmla="*/ 23 w 2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7">
                  <a:moveTo>
                    <a:pt x="0" y="7"/>
                  </a:moveTo>
                  <a:lnTo>
                    <a:pt x="13" y="0"/>
                  </a:lnTo>
                  <a:lnTo>
                    <a:pt x="23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165">
              <a:extLst>
                <a:ext uri="{FF2B5EF4-FFF2-40B4-BE49-F238E27FC236}">
                  <a16:creationId xmlns:a16="http://schemas.microsoft.com/office/drawing/2014/main" id="{68E7F3A6-7DAE-F3F4-175B-137D497872BD}"/>
                </a:ext>
              </a:extLst>
            </p:cNvPr>
            <p:cNvSpPr/>
            <p:nvPr/>
          </p:nvSpPr>
          <p:spPr bwMode="auto">
            <a:xfrm>
              <a:off x="6494463" y="3996192"/>
              <a:ext cx="41275" cy="4763"/>
            </a:xfrm>
            <a:custGeom>
              <a:avLst/>
              <a:gdLst>
                <a:gd name="T0" fmla="*/ 0 w 26"/>
                <a:gd name="T1" fmla="*/ 3 h 3"/>
                <a:gd name="T2" fmla="*/ 16 w 26"/>
                <a:gd name="T3" fmla="*/ 0 h 3"/>
                <a:gd name="T4" fmla="*/ 26 w 26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3">
                  <a:moveTo>
                    <a:pt x="0" y="3"/>
                  </a:moveTo>
                  <a:lnTo>
                    <a:pt x="16" y="0"/>
                  </a:lnTo>
                  <a:lnTo>
                    <a:pt x="26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Line 1166">
              <a:extLst>
                <a:ext uri="{FF2B5EF4-FFF2-40B4-BE49-F238E27FC236}">
                  <a16:creationId xmlns:a16="http://schemas.microsoft.com/office/drawing/2014/main" id="{212CC3F9-6FA9-D48D-B88C-A4F2C7F464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577013" y="3985079"/>
              <a:ext cx="36513" cy="4763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167">
              <a:extLst>
                <a:ext uri="{FF2B5EF4-FFF2-40B4-BE49-F238E27FC236}">
                  <a16:creationId xmlns:a16="http://schemas.microsoft.com/office/drawing/2014/main" id="{1AF2E259-6AD4-E92B-E582-5BA7CEAB0E67}"/>
                </a:ext>
              </a:extLst>
            </p:cNvPr>
            <p:cNvSpPr/>
            <p:nvPr/>
          </p:nvSpPr>
          <p:spPr bwMode="auto">
            <a:xfrm>
              <a:off x="6632575" y="3980317"/>
              <a:ext cx="20638" cy="4763"/>
            </a:xfrm>
            <a:custGeom>
              <a:avLst/>
              <a:gdLst>
                <a:gd name="T0" fmla="*/ 0 w 13"/>
                <a:gd name="T1" fmla="*/ 3 h 3"/>
                <a:gd name="T2" fmla="*/ 0 w 13"/>
                <a:gd name="T3" fmla="*/ 3 h 3"/>
                <a:gd name="T4" fmla="*/ 13 w 1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">
                  <a:moveTo>
                    <a:pt x="0" y="3"/>
                  </a:moveTo>
                  <a:lnTo>
                    <a:pt x="0" y="3"/>
                  </a:lnTo>
                  <a:lnTo>
                    <a:pt x="13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168">
              <a:extLst>
                <a:ext uri="{FF2B5EF4-FFF2-40B4-BE49-F238E27FC236}">
                  <a16:creationId xmlns:a16="http://schemas.microsoft.com/office/drawing/2014/main" id="{D7B2CD65-A447-BEF0-8909-C6DCF21B39A0}"/>
                </a:ext>
              </a:extLst>
            </p:cNvPr>
            <p:cNvSpPr/>
            <p:nvPr/>
          </p:nvSpPr>
          <p:spPr bwMode="auto">
            <a:xfrm>
              <a:off x="5378450" y="5234442"/>
              <a:ext cx="231775" cy="119063"/>
            </a:xfrm>
            <a:custGeom>
              <a:avLst/>
              <a:gdLst>
                <a:gd name="T0" fmla="*/ 146 w 146"/>
                <a:gd name="T1" fmla="*/ 75 h 75"/>
                <a:gd name="T2" fmla="*/ 0 w 146"/>
                <a:gd name="T3" fmla="*/ 55 h 75"/>
                <a:gd name="T4" fmla="*/ 136 w 146"/>
                <a:gd name="T5" fmla="*/ 0 h 75"/>
                <a:gd name="T6" fmla="*/ 146 w 146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" h="75">
                  <a:moveTo>
                    <a:pt x="146" y="75"/>
                  </a:moveTo>
                  <a:lnTo>
                    <a:pt x="0" y="55"/>
                  </a:lnTo>
                  <a:lnTo>
                    <a:pt x="136" y="0"/>
                  </a:lnTo>
                  <a:lnTo>
                    <a:pt x="146" y="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169">
              <a:extLst>
                <a:ext uri="{FF2B5EF4-FFF2-40B4-BE49-F238E27FC236}">
                  <a16:creationId xmlns:a16="http://schemas.microsoft.com/office/drawing/2014/main" id="{2D2E9BA0-93A9-EEEA-746B-8B85C1A4369C}"/>
                </a:ext>
              </a:extLst>
            </p:cNvPr>
            <p:cNvSpPr/>
            <p:nvPr/>
          </p:nvSpPr>
          <p:spPr bwMode="auto">
            <a:xfrm>
              <a:off x="6613525" y="3923167"/>
              <a:ext cx="225425" cy="119063"/>
            </a:xfrm>
            <a:custGeom>
              <a:avLst/>
              <a:gdLst>
                <a:gd name="T0" fmla="*/ 0 w 142"/>
                <a:gd name="T1" fmla="*/ 75 h 75"/>
                <a:gd name="T2" fmla="*/ 142 w 142"/>
                <a:gd name="T3" fmla="*/ 39 h 75"/>
                <a:gd name="T4" fmla="*/ 0 w 142"/>
                <a:gd name="T5" fmla="*/ 0 h 75"/>
                <a:gd name="T6" fmla="*/ 0 w 142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" h="75">
                  <a:moveTo>
                    <a:pt x="0" y="75"/>
                  </a:moveTo>
                  <a:lnTo>
                    <a:pt x="142" y="39"/>
                  </a:lnTo>
                  <a:lnTo>
                    <a:pt x="0" y="0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67" name="组合 166">
            <a:extLst>
              <a:ext uri="{FF2B5EF4-FFF2-40B4-BE49-F238E27FC236}">
                <a16:creationId xmlns:a16="http://schemas.microsoft.com/office/drawing/2014/main" id="{0B556179-197D-7A0B-CD32-FC98FACC719B}"/>
              </a:ext>
            </a:extLst>
          </p:cNvPr>
          <p:cNvGrpSpPr/>
          <p:nvPr/>
        </p:nvGrpSpPr>
        <p:grpSpPr>
          <a:xfrm>
            <a:off x="6700838" y="1845005"/>
            <a:ext cx="5310269" cy="4911486"/>
            <a:chOff x="6834188" y="1660979"/>
            <a:chExt cx="5348288" cy="4946650"/>
          </a:xfrm>
        </p:grpSpPr>
        <p:sp>
          <p:nvSpPr>
            <p:cNvPr id="168" name="Line 1170">
              <a:extLst>
                <a:ext uri="{FF2B5EF4-FFF2-40B4-BE49-F238E27FC236}">
                  <a16:creationId xmlns:a16="http://schemas.microsoft.com/office/drawing/2014/main" id="{71688547-7E86-77B1-B4BE-0A32D2DCB3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34188" y="1954667"/>
              <a:ext cx="0" cy="405130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Rectangle 1171">
              <a:extLst>
                <a:ext uri="{FF2B5EF4-FFF2-40B4-BE49-F238E27FC236}">
                  <a16:creationId xmlns:a16="http://schemas.microsoft.com/office/drawing/2014/main" id="{16C3F630-FC92-4F25-B2B3-9E27A24871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12363" y="6267904"/>
              <a:ext cx="25717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A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0" name="Rectangle 1172">
              <a:extLst>
                <a:ext uri="{FF2B5EF4-FFF2-40B4-BE49-F238E27FC236}">
                  <a16:creationId xmlns:a16="http://schemas.microsoft.com/office/drawing/2014/main" id="{8A545D56-C426-99E3-EAC3-8BB2EF94CE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55238" y="6267904"/>
              <a:ext cx="67945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ttribu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1" name="Rectangle 1173">
              <a:extLst>
                <a:ext uri="{FF2B5EF4-FFF2-40B4-BE49-F238E27FC236}">
                  <a16:creationId xmlns:a16="http://schemas.microsoft.com/office/drawing/2014/main" id="{467ABD1F-C866-E41E-E32F-DA19E0ED4D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15625" y="6267904"/>
              <a:ext cx="185738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2" name="Rectangle 1174">
              <a:extLst>
                <a:ext uri="{FF2B5EF4-FFF2-40B4-BE49-F238E27FC236}">
                  <a16:creationId xmlns:a16="http://schemas.microsoft.com/office/drawing/2014/main" id="{49D7D756-D49B-3E5C-D3D9-0CD8365F2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93413" y="6267904"/>
              <a:ext cx="32385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es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3" name="Rectangle 1175">
              <a:extLst>
                <a:ext uri="{FF2B5EF4-FFF2-40B4-BE49-F238E27FC236}">
                  <a16:creationId xmlns:a16="http://schemas.microsoft.com/office/drawing/2014/main" id="{B92714AE-6DB5-5DCD-FC16-00FA61B41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6488" y="1789567"/>
              <a:ext cx="796925" cy="334963"/>
            </a:xfrm>
            <a:prstGeom prst="rect">
              <a:avLst/>
            </a:prstGeom>
            <a:noFill/>
            <a:ln w="20638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Rectangle 1176">
              <a:extLst>
                <a:ext uri="{FF2B5EF4-FFF2-40B4-BE49-F238E27FC236}">
                  <a16:creationId xmlns:a16="http://schemas.microsoft.com/office/drawing/2014/main" id="{33DBCA6E-90F7-F581-5EF7-2A39F7FA43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1750" y="1851312"/>
              <a:ext cx="387475" cy="24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FFN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5" name="Line 1177">
              <a:extLst>
                <a:ext uri="{FF2B5EF4-FFF2-40B4-BE49-F238E27FC236}">
                  <a16:creationId xmlns:a16="http://schemas.microsoft.com/office/drawing/2014/main" id="{D9242901-91B2-3CEA-A4F4-FEA56BDA5A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62938" y="1954667"/>
              <a:ext cx="431800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178">
              <a:extLst>
                <a:ext uri="{FF2B5EF4-FFF2-40B4-BE49-F238E27FC236}">
                  <a16:creationId xmlns:a16="http://schemas.microsoft.com/office/drawing/2014/main" id="{E40E8AD1-B52A-B958-BBA5-F3FDCDC320A6}"/>
                </a:ext>
              </a:extLst>
            </p:cNvPr>
            <p:cNvSpPr/>
            <p:nvPr/>
          </p:nvSpPr>
          <p:spPr bwMode="auto">
            <a:xfrm>
              <a:off x="8653463" y="1897517"/>
              <a:ext cx="222250" cy="119063"/>
            </a:xfrm>
            <a:custGeom>
              <a:avLst/>
              <a:gdLst>
                <a:gd name="T0" fmla="*/ 0 w 140"/>
                <a:gd name="T1" fmla="*/ 75 h 75"/>
                <a:gd name="T2" fmla="*/ 140 w 140"/>
                <a:gd name="T3" fmla="*/ 36 h 75"/>
                <a:gd name="T4" fmla="*/ 0 w 140"/>
                <a:gd name="T5" fmla="*/ 0 h 75"/>
                <a:gd name="T6" fmla="*/ 0 w 140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75">
                  <a:moveTo>
                    <a:pt x="0" y="75"/>
                  </a:moveTo>
                  <a:lnTo>
                    <a:pt x="140" y="36"/>
                  </a:lnTo>
                  <a:lnTo>
                    <a:pt x="0" y="0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Rectangle 1179">
              <a:extLst>
                <a:ext uri="{FF2B5EF4-FFF2-40B4-BE49-F238E27FC236}">
                  <a16:creationId xmlns:a16="http://schemas.microsoft.com/office/drawing/2014/main" id="{B9EE42E7-D28B-9F46-5111-44760D2080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0500" y="1789567"/>
              <a:ext cx="2911475" cy="334963"/>
            </a:xfrm>
            <a:prstGeom prst="rect">
              <a:avLst/>
            </a:prstGeom>
            <a:noFill/>
            <a:ln w="20638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Rectangle 1180">
              <a:extLst>
                <a:ext uri="{FF2B5EF4-FFF2-40B4-BE49-F238E27FC236}">
                  <a16:creationId xmlns:a16="http://schemas.microsoft.com/office/drawing/2014/main" id="{8367CDEE-DE97-0CC5-4CEA-085112421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9675" y="1856242"/>
              <a:ext cx="390525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Coo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9" name="Rectangle 1181">
              <a:extLst>
                <a:ext uri="{FF2B5EF4-FFF2-40B4-BE49-F238E27FC236}">
                  <a16:creationId xmlns:a16="http://schemas.microsoft.com/office/drawing/2014/main" id="{A2B6636E-8B6A-5EC3-88CC-6270933D4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7175" y="1856242"/>
              <a:ext cx="13811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r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0" name="Rectangle 1182">
              <a:extLst>
                <a:ext uri="{FF2B5EF4-FFF2-40B4-BE49-F238E27FC236}">
                  <a16:creationId xmlns:a16="http://schemas.microsoft.com/office/drawing/2014/main" id="{7D5AEEC2-4B51-B1FF-4574-562D46B905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79088" y="1856242"/>
              <a:ext cx="422275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dina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1" name="Rectangle 1183">
              <a:extLst>
                <a:ext uri="{FF2B5EF4-FFF2-40B4-BE49-F238E27FC236}">
                  <a16:creationId xmlns:a16="http://schemas.microsoft.com/office/drawing/2014/main" id="{120144F9-2B94-04DF-71D6-1CFD667F9B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18813" y="1856242"/>
              <a:ext cx="13811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2" name="Rectangle 1184">
              <a:extLst>
                <a:ext uri="{FF2B5EF4-FFF2-40B4-BE49-F238E27FC236}">
                  <a16:creationId xmlns:a16="http://schemas.microsoft.com/office/drawing/2014/main" id="{13D5368B-6113-1B48-1EAB-F577BE97D3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0725" y="1856242"/>
              <a:ext cx="16986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e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3" name="Line 1185">
              <a:extLst>
                <a:ext uri="{FF2B5EF4-FFF2-40B4-BE49-F238E27FC236}">
                  <a16:creationId xmlns:a16="http://schemas.microsoft.com/office/drawing/2014/main" id="{C9A3BDFB-3FF4-8E5A-43D7-AFE65A70B8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38950" y="1964192"/>
              <a:ext cx="431800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1186">
              <a:extLst>
                <a:ext uri="{FF2B5EF4-FFF2-40B4-BE49-F238E27FC236}">
                  <a16:creationId xmlns:a16="http://schemas.microsoft.com/office/drawing/2014/main" id="{642C7AD6-E860-7168-A687-BC7ACA03D8ED}"/>
                </a:ext>
              </a:extLst>
            </p:cNvPr>
            <p:cNvSpPr/>
            <p:nvPr/>
          </p:nvSpPr>
          <p:spPr bwMode="auto">
            <a:xfrm>
              <a:off x="7229475" y="1902279"/>
              <a:ext cx="222250" cy="119063"/>
            </a:xfrm>
            <a:custGeom>
              <a:avLst/>
              <a:gdLst>
                <a:gd name="T0" fmla="*/ 0 w 140"/>
                <a:gd name="T1" fmla="*/ 75 h 75"/>
                <a:gd name="T2" fmla="*/ 140 w 140"/>
                <a:gd name="T3" fmla="*/ 39 h 75"/>
                <a:gd name="T4" fmla="*/ 0 w 140"/>
                <a:gd name="T5" fmla="*/ 0 h 75"/>
                <a:gd name="T6" fmla="*/ 0 w 140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75">
                  <a:moveTo>
                    <a:pt x="0" y="75"/>
                  </a:moveTo>
                  <a:lnTo>
                    <a:pt x="140" y="39"/>
                  </a:lnTo>
                  <a:lnTo>
                    <a:pt x="0" y="0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Line 1187">
              <a:extLst>
                <a:ext uri="{FF2B5EF4-FFF2-40B4-BE49-F238E27FC236}">
                  <a16:creationId xmlns:a16="http://schemas.microsoft.com/office/drawing/2014/main" id="{B31411F8-2CB6-E3E8-116F-C1263B6BCD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62938" y="3116717"/>
              <a:ext cx="431800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1188">
              <a:extLst>
                <a:ext uri="{FF2B5EF4-FFF2-40B4-BE49-F238E27FC236}">
                  <a16:creationId xmlns:a16="http://schemas.microsoft.com/office/drawing/2014/main" id="{8C3A977F-0557-E9BF-B6C4-CE330E04FDE3}"/>
                </a:ext>
              </a:extLst>
            </p:cNvPr>
            <p:cNvSpPr/>
            <p:nvPr/>
          </p:nvSpPr>
          <p:spPr bwMode="auto">
            <a:xfrm>
              <a:off x="8653463" y="3054804"/>
              <a:ext cx="222250" cy="117475"/>
            </a:xfrm>
            <a:custGeom>
              <a:avLst/>
              <a:gdLst>
                <a:gd name="T0" fmla="*/ 0 w 140"/>
                <a:gd name="T1" fmla="*/ 74 h 74"/>
                <a:gd name="T2" fmla="*/ 140 w 140"/>
                <a:gd name="T3" fmla="*/ 39 h 74"/>
                <a:gd name="T4" fmla="*/ 0 w 140"/>
                <a:gd name="T5" fmla="*/ 0 h 74"/>
                <a:gd name="T6" fmla="*/ 0 w 140"/>
                <a:gd name="T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74">
                  <a:moveTo>
                    <a:pt x="0" y="74"/>
                  </a:moveTo>
                  <a:lnTo>
                    <a:pt x="140" y="39"/>
                  </a:lnTo>
                  <a:lnTo>
                    <a:pt x="0" y="0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Rectangle 1189">
              <a:extLst>
                <a:ext uri="{FF2B5EF4-FFF2-40B4-BE49-F238E27FC236}">
                  <a16:creationId xmlns:a16="http://schemas.microsoft.com/office/drawing/2014/main" id="{C54DBB8B-4395-E01A-AA41-0B697C64D6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0500" y="2946854"/>
              <a:ext cx="2911475" cy="339725"/>
            </a:xfrm>
            <a:prstGeom prst="rect">
              <a:avLst/>
            </a:prstGeom>
            <a:noFill/>
            <a:ln w="20638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Rectangle 1190">
              <a:extLst>
                <a:ext uri="{FF2B5EF4-FFF2-40B4-BE49-F238E27FC236}">
                  <a16:creationId xmlns:a16="http://schemas.microsoft.com/office/drawing/2014/main" id="{50B1BB43-5321-4721-41A8-76715D50E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72638" y="3018292"/>
              <a:ext cx="22701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In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9" name="Rectangle 1191">
              <a:extLst>
                <a:ext uri="{FF2B5EF4-FFF2-40B4-BE49-F238E27FC236}">
                  <a16:creationId xmlns:a16="http://schemas.microsoft.com/office/drawing/2014/main" id="{1963D315-E34B-1C09-BD8A-6D3D47C5DF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1863" y="3018292"/>
              <a:ext cx="13811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0" name="Rectangle 1192">
              <a:extLst>
                <a:ext uri="{FF2B5EF4-FFF2-40B4-BE49-F238E27FC236}">
                  <a16:creationId xmlns:a16="http://schemas.microsoft.com/office/drawing/2014/main" id="{A69366FA-DB41-80D2-DE6E-8EB964F6A9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77425" y="3018292"/>
              <a:ext cx="16986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e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1" name="Rectangle 1193">
              <a:extLst>
                <a:ext uri="{FF2B5EF4-FFF2-40B4-BE49-F238E27FC236}">
                  <a16:creationId xmlns:a16="http://schemas.microsoft.com/office/drawing/2014/main" id="{87F2E8FA-56CD-903B-A98C-B9C3FDDF67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75850" y="3018292"/>
              <a:ext cx="13811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r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2" name="Rectangle 1194">
              <a:extLst>
                <a:ext uri="{FF2B5EF4-FFF2-40B4-BE49-F238E27FC236}">
                  <a16:creationId xmlns:a16="http://schemas.microsoft.com/office/drawing/2014/main" id="{DE9E46AA-60B7-941A-96F8-6FF08DEB17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26650" y="3018292"/>
              <a:ext cx="287338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-la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3" name="Rectangle 1195">
              <a:extLst>
                <a:ext uri="{FF2B5EF4-FFF2-40B4-BE49-F238E27FC236}">
                  <a16:creationId xmlns:a16="http://schemas.microsoft.com/office/drawing/2014/main" id="{953A1503-A810-F86B-1BB4-6D3720DCAE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33025" y="3018292"/>
              <a:ext cx="165100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y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4" name="Rectangle 1196">
              <a:extLst>
                <a:ext uri="{FF2B5EF4-FFF2-40B4-BE49-F238E27FC236}">
                  <a16:creationId xmlns:a16="http://schemas.microsoft.com/office/drawing/2014/main" id="{B1EBA9C8-F2F2-C121-DC78-5BDB52E78A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15575" y="3018292"/>
              <a:ext cx="1157288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er connection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5" name="Rectangle 1197">
              <a:extLst>
                <a:ext uri="{FF2B5EF4-FFF2-40B4-BE49-F238E27FC236}">
                  <a16:creationId xmlns:a16="http://schemas.microsoft.com/office/drawing/2014/main" id="{72EC5A9E-8E53-B569-784C-1433C8DD9E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6488" y="2942092"/>
              <a:ext cx="796925" cy="338138"/>
            </a:xfrm>
            <a:prstGeom prst="rect">
              <a:avLst/>
            </a:prstGeom>
            <a:noFill/>
            <a:ln w="20638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Rectangle 1198">
              <a:extLst>
                <a:ext uri="{FF2B5EF4-FFF2-40B4-BE49-F238E27FC236}">
                  <a16:creationId xmlns:a16="http://schemas.microsoft.com/office/drawing/2014/main" id="{7F4B0D97-F38E-4872-FE32-1D94930A7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1750" y="3008599"/>
              <a:ext cx="387475" cy="24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FFN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7" name="Line 1199">
              <a:extLst>
                <a:ext uri="{FF2B5EF4-FFF2-40B4-BE49-F238E27FC236}">
                  <a16:creationId xmlns:a16="http://schemas.microsoft.com/office/drawing/2014/main" id="{C8C12F9F-1813-99CE-77AD-E9E169BEB0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38950" y="3121479"/>
              <a:ext cx="431800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8" name="Freeform 1200">
              <a:extLst>
                <a:ext uri="{FF2B5EF4-FFF2-40B4-BE49-F238E27FC236}">
                  <a16:creationId xmlns:a16="http://schemas.microsoft.com/office/drawing/2014/main" id="{0A533CF9-60EC-30DF-54CD-6726FFECBADA}"/>
                </a:ext>
              </a:extLst>
            </p:cNvPr>
            <p:cNvSpPr/>
            <p:nvPr/>
          </p:nvSpPr>
          <p:spPr bwMode="auto">
            <a:xfrm>
              <a:off x="7229475" y="3059567"/>
              <a:ext cx="222250" cy="119063"/>
            </a:xfrm>
            <a:custGeom>
              <a:avLst/>
              <a:gdLst>
                <a:gd name="T0" fmla="*/ 0 w 140"/>
                <a:gd name="T1" fmla="*/ 75 h 75"/>
                <a:gd name="T2" fmla="*/ 140 w 140"/>
                <a:gd name="T3" fmla="*/ 39 h 75"/>
                <a:gd name="T4" fmla="*/ 0 w 140"/>
                <a:gd name="T5" fmla="*/ 0 h 75"/>
                <a:gd name="T6" fmla="*/ 0 w 140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75">
                  <a:moveTo>
                    <a:pt x="0" y="75"/>
                  </a:moveTo>
                  <a:lnTo>
                    <a:pt x="140" y="39"/>
                  </a:lnTo>
                  <a:lnTo>
                    <a:pt x="0" y="0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9" name="Line 1201">
              <a:extLst>
                <a:ext uri="{FF2B5EF4-FFF2-40B4-BE49-F238E27FC236}">
                  <a16:creationId xmlns:a16="http://schemas.microsoft.com/office/drawing/2014/main" id="{0A3E072B-1429-C82C-D3A1-8043E94929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62938" y="2535692"/>
              <a:ext cx="431800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0" name="Freeform 1202">
              <a:extLst>
                <a:ext uri="{FF2B5EF4-FFF2-40B4-BE49-F238E27FC236}">
                  <a16:creationId xmlns:a16="http://schemas.microsoft.com/office/drawing/2014/main" id="{81A70FCE-686F-9D51-684D-77F1A401A89C}"/>
                </a:ext>
              </a:extLst>
            </p:cNvPr>
            <p:cNvSpPr/>
            <p:nvPr/>
          </p:nvSpPr>
          <p:spPr bwMode="auto">
            <a:xfrm>
              <a:off x="8653463" y="2473779"/>
              <a:ext cx="222250" cy="123825"/>
            </a:xfrm>
            <a:custGeom>
              <a:avLst/>
              <a:gdLst>
                <a:gd name="T0" fmla="*/ 0 w 140"/>
                <a:gd name="T1" fmla="*/ 78 h 78"/>
                <a:gd name="T2" fmla="*/ 140 w 140"/>
                <a:gd name="T3" fmla="*/ 39 h 78"/>
                <a:gd name="T4" fmla="*/ 0 w 140"/>
                <a:gd name="T5" fmla="*/ 0 h 78"/>
                <a:gd name="T6" fmla="*/ 0 w 140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78">
                  <a:moveTo>
                    <a:pt x="0" y="78"/>
                  </a:moveTo>
                  <a:lnTo>
                    <a:pt x="140" y="39"/>
                  </a:lnTo>
                  <a:lnTo>
                    <a:pt x="0" y="0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1" name="Rectangle 1203">
              <a:extLst>
                <a:ext uri="{FF2B5EF4-FFF2-40B4-BE49-F238E27FC236}">
                  <a16:creationId xmlns:a16="http://schemas.microsoft.com/office/drawing/2014/main" id="{F3008F02-21D2-65D9-F82F-B908FCA963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0500" y="2370592"/>
              <a:ext cx="2911475" cy="334963"/>
            </a:xfrm>
            <a:prstGeom prst="rect">
              <a:avLst/>
            </a:prstGeom>
            <a:noFill/>
            <a:ln w="20638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Rectangle 1204">
              <a:extLst>
                <a:ext uri="{FF2B5EF4-FFF2-40B4-BE49-F238E27FC236}">
                  <a16:creationId xmlns:a16="http://schemas.microsoft.com/office/drawing/2014/main" id="{BB63DBBD-3F8E-650D-CC07-0729CE5550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8563" y="2437267"/>
              <a:ext cx="90011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Node type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3" name="Rectangle 1205">
              <a:extLst>
                <a:ext uri="{FF2B5EF4-FFF2-40B4-BE49-F238E27FC236}">
                  <a16:creationId xmlns:a16="http://schemas.microsoft.com/office/drawing/2014/main" id="{F0860EFB-0B86-743C-92EA-A3A9E67311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6488" y="2365829"/>
              <a:ext cx="796925" cy="339725"/>
            </a:xfrm>
            <a:prstGeom prst="rect">
              <a:avLst/>
            </a:prstGeom>
            <a:noFill/>
            <a:ln w="20638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Rectangle 1206">
              <a:extLst>
                <a:ext uri="{FF2B5EF4-FFF2-40B4-BE49-F238E27FC236}">
                  <a16:creationId xmlns:a16="http://schemas.microsoft.com/office/drawing/2014/main" id="{2F2E44E8-A9D0-905A-5999-DE011AB79F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1750" y="2432337"/>
              <a:ext cx="387475" cy="24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FFN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5" name="Line 1207">
              <a:extLst>
                <a:ext uri="{FF2B5EF4-FFF2-40B4-BE49-F238E27FC236}">
                  <a16:creationId xmlns:a16="http://schemas.microsoft.com/office/drawing/2014/main" id="{E6CE1518-41DB-09BB-CD8F-3F246B98E2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38950" y="2540454"/>
              <a:ext cx="431800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Freeform 1208">
              <a:extLst>
                <a:ext uri="{FF2B5EF4-FFF2-40B4-BE49-F238E27FC236}">
                  <a16:creationId xmlns:a16="http://schemas.microsoft.com/office/drawing/2014/main" id="{1B02AFA3-02CB-F8DC-9EC1-33FFCA5C72AB}"/>
                </a:ext>
              </a:extLst>
            </p:cNvPr>
            <p:cNvSpPr/>
            <p:nvPr/>
          </p:nvSpPr>
          <p:spPr bwMode="auto">
            <a:xfrm>
              <a:off x="7229475" y="2483304"/>
              <a:ext cx="222250" cy="119063"/>
            </a:xfrm>
            <a:custGeom>
              <a:avLst/>
              <a:gdLst>
                <a:gd name="T0" fmla="*/ 0 w 140"/>
                <a:gd name="T1" fmla="*/ 75 h 75"/>
                <a:gd name="T2" fmla="*/ 140 w 140"/>
                <a:gd name="T3" fmla="*/ 36 h 75"/>
                <a:gd name="T4" fmla="*/ 0 w 140"/>
                <a:gd name="T5" fmla="*/ 0 h 75"/>
                <a:gd name="T6" fmla="*/ 0 w 140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75">
                  <a:moveTo>
                    <a:pt x="0" y="75"/>
                  </a:moveTo>
                  <a:lnTo>
                    <a:pt x="140" y="36"/>
                  </a:lnTo>
                  <a:lnTo>
                    <a:pt x="0" y="0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Line 1209">
              <a:extLst>
                <a:ext uri="{FF2B5EF4-FFF2-40B4-BE49-F238E27FC236}">
                  <a16:creationId xmlns:a16="http://schemas.microsoft.com/office/drawing/2014/main" id="{9F8E7AB0-667F-2362-C03E-A0CC4FA281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62938" y="4855029"/>
              <a:ext cx="431800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Freeform 1210">
              <a:extLst>
                <a:ext uri="{FF2B5EF4-FFF2-40B4-BE49-F238E27FC236}">
                  <a16:creationId xmlns:a16="http://schemas.microsoft.com/office/drawing/2014/main" id="{34FD272D-ACCB-4DF5-7A04-4168AFD367C4}"/>
                </a:ext>
              </a:extLst>
            </p:cNvPr>
            <p:cNvSpPr/>
            <p:nvPr/>
          </p:nvSpPr>
          <p:spPr bwMode="auto">
            <a:xfrm>
              <a:off x="8653463" y="4793117"/>
              <a:ext cx="222250" cy="117475"/>
            </a:xfrm>
            <a:custGeom>
              <a:avLst/>
              <a:gdLst>
                <a:gd name="T0" fmla="*/ 0 w 140"/>
                <a:gd name="T1" fmla="*/ 74 h 74"/>
                <a:gd name="T2" fmla="*/ 140 w 140"/>
                <a:gd name="T3" fmla="*/ 39 h 74"/>
                <a:gd name="T4" fmla="*/ 0 w 140"/>
                <a:gd name="T5" fmla="*/ 0 h 74"/>
                <a:gd name="T6" fmla="*/ 0 w 140"/>
                <a:gd name="T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74">
                  <a:moveTo>
                    <a:pt x="0" y="74"/>
                  </a:moveTo>
                  <a:lnTo>
                    <a:pt x="140" y="39"/>
                  </a:lnTo>
                  <a:lnTo>
                    <a:pt x="0" y="0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Rectangle 1211">
              <a:extLst>
                <a:ext uri="{FF2B5EF4-FFF2-40B4-BE49-F238E27FC236}">
                  <a16:creationId xmlns:a16="http://schemas.microsoft.com/office/drawing/2014/main" id="{610C5711-2E43-37F5-9643-D7FA40378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0500" y="4685167"/>
              <a:ext cx="2911475" cy="333375"/>
            </a:xfrm>
            <a:prstGeom prst="rect">
              <a:avLst/>
            </a:prstGeom>
            <a:noFill/>
            <a:ln w="20638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Rectangle 1212">
              <a:extLst>
                <a:ext uri="{FF2B5EF4-FFF2-40B4-BE49-F238E27FC236}">
                  <a16:creationId xmlns:a16="http://schemas.microsoft.com/office/drawing/2014/main" id="{A2B4C1D0-18B0-2DCE-95B3-888FC19A39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8175" y="4756604"/>
              <a:ext cx="16986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1" name="Rectangle 1213">
              <a:extLst>
                <a:ext uri="{FF2B5EF4-FFF2-40B4-BE49-F238E27FC236}">
                  <a16:creationId xmlns:a16="http://schemas.microsoft.com/office/drawing/2014/main" id="{19EF7F38-E81E-886A-2320-9525C5DA54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5963" y="4756604"/>
              <a:ext cx="730250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op-right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2" name="Rectangle 1214">
              <a:extLst>
                <a:ext uri="{FF2B5EF4-FFF2-40B4-BE49-F238E27FC236}">
                  <a16:creationId xmlns:a16="http://schemas.microsoft.com/office/drawing/2014/main" id="{4952F4B3-81B1-1B43-0F6C-DFABC1BEB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9225" y="4756604"/>
              <a:ext cx="13811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r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3" name="Rectangle 1215">
              <a:extLst>
                <a:ext uri="{FF2B5EF4-FFF2-40B4-BE49-F238E27FC236}">
                  <a16:creationId xmlns:a16="http://schemas.microsoft.com/office/drawing/2014/main" id="{A68E36A8-447A-54FC-8FC8-70D4DBFE49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1138" y="4756604"/>
              <a:ext cx="65881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oom ca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4" name="Rectangle 1216">
              <a:extLst>
                <a:ext uri="{FF2B5EF4-FFF2-40B4-BE49-F238E27FC236}">
                  <a16:creationId xmlns:a16="http://schemas.microsoft.com/office/drawing/2014/main" id="{70B91171-6792-875C-23D7-8D5006E567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58513" y="4756604"/>
              <a:ext cx="13811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5" name="Rectangle 1217">
              <a:extLst>
                <a:ext uri="{FF2B5EF4-FFF2-40B4-BE49-F238E27FC236}">
                  <a16:creationId xmlns:a16="http://schemas.microsoft.com/office/drawing/2014/main" id="{E4634038-A18F-C3A2-AF6A-1F46D6AEB5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14075" y="4756604"/>
              <a:ext cx="374650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ego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" name="Rectangle 1218">
              <a:extLst>
                <a:ext uri="{FF2B5EF4-FFF2-40B4-BE49-F238E27FC236}">
                  <a16:creationId xmlns:a16="http://schemas.microsoft.com/office/drawing/2014/main" id="{F6EBAD15-C3AF-4577-FB6A-F2106048F1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17288" y="4756604"/>
              <a:ext cx="13811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r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7" name="Rectangle 1219">
              <a:extLst>
                <a:ext uri="{FF2B5EF4-FFF2-40B4-BE49-F238E27FC236}">
                  <a16:creationId xmlns:a16="http://schemas.microsoft.com/office/drawing/2014/main" id="{A603F0F4-8F12-F9BA-0859-EDB672A075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0313" y="4756604"/>
              <a:ext cx="165100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y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8" name="Rectangle 1220">
              <a:extLst>
                <a:ext uri="{FF2B5EF4-FFF2-40B4-BE49-F238E27FC236}">
                  <a16:creationId xmlns:a16="http://schemas.microsoft.com/office/drawing/2014/main" id="{3A2698A7-826A-8FC6-7B05-7E1B5A9A0A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6488" y="4674054"/>
              <a:ext cx="796925" cy="334963"/>
            </a:xfrm>
            <a:prstGeom prst="rect">
              <a:avLst/>
            </a:prstGeom>
            <a:noFill/>
            <a:ln w="20638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Rectangle 1221">
              <a:extLst>
                <a:ext uri="{FF2B5EF4-FFF2-40B4-BE49-F238E27FC236}">
                  <a16:creationId xmlns:a16="http://schemas.microsoft.com/office/drawing/2014/main" id="{68CD3FFE-9023-B158-441A-A558A1572B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1750" y="4735799"/>
              <a:ext cx="387475" cy="24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FFN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0" name="Line 1222">
              <a:extLst>
                <a:ext uri="{FF2B5EF4-FFF2-40B4-BE49-F238E27FC236}">
                  <a16:creationId xmlns:a16="http://schemas.microsoft.com/office/drawing/2014/main" id="{90CDD961-2A62-9240-1424-915361AFAF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38950" y="4855029"/>
              <a:ext cx="431800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Freeform 1223">
              <a:extLst>
                <a:ext uri="{FF2B5EF4-FFF2-40B4-BE49-F238E27FC236}">
                  <a16:creationId xmlns:a16="http://schemas.microsoft.com/office/drawing/2014/main" id="{20ED9FA8-A31D-15A2-418A-7ADA505945B7}"/>
                </a:ext>
              </a:extLst>
            </p:cNvPr>
            <p:cNvSpPr/>
            <p:nvPr/>
          </p:nvSpPr>
          <p:spPr bwMode="auto">
            <a:xfrm>
              <a:off x="7229475" y="4793117"/>
              <a:ext cx="222250" cy="117475"/>
            </a:xfrm>
            <a:custGeom>
              <a:avLst/>
              <a:gdLst>
                <a:gd name="T0" fmla="*/ 0 w 140"/>
                <a:gd name="T1" fmla="*/ 74 h 74"/>
                <a:gd name="T2" fmla="*/ 140 w 140"/>
                <a:gd name="T3" fmla="*/ 39 h 74"/>
                <a:gd name="T4" fmla="*/ 0 w 140"/>
                <a:gd name="T5" fmla="*/ 0 h 74"/>
                <a:gd name="T6" fmla="*/ 0 w 140"/>
                <a:gd name="T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74">
                  <a:moveTo>
                    <a:pt x="0" y="74"/>
                  </a:moveTo>
                  <a:lnTo>
                    <a:pt x="140" y="39"/>
                  </a:lnTo>
                  <a:lnTo>
                    <a:pt x="0" y="0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2" name="Line 1224">
              <a:extLst>
                <a:ext uri="{FF2B5EF4-FFF2-40B4-BE49-F238E27FC236}">
                  <a16:creationId xmlns:a16="http://schemas.microsoft.com/office/drawing/2014/main" id="{D192C581-C167-19C8-763B-C0CF42808F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62938" y="4274004"/>
              <a:ext cx="431800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3" name="Freeform 1225">
              <a:extLst>
                <a:ext uri="{FF2B5EF4-FFF2-40B4-BE49-F238E27FC236}">
                  <a16:creationId xmlns:a16="http://schemas.microsoft.com/office/drawing/2014/main" id="{56B2A0E6-DA26-BC54-596C-4FFE212A589F}"/>
                </a:ext>
              </a:extLst>
            </p:cNvPr>
            <p:cNvSpPr/>
            <p:nvPr/>
          </p:nvSpPr>
          <p:spPr bwMode="auto">
            <a:xfrm>
              <a:off x="8653463" y="4212092"/>
              <a:ext cx="222250" cy="122238"/>
            </a:xfrm>
            <a:custGeom>
              <a:avLst/>
              <a:gdLst>
                <a:gd name="T0" fmla="*/ 0 w 140"/>
                <a:gd name="T1" fmla="*/ 77 h 77"/>
                <a:gd name="T2" fmla="*/ 140 w 140"/>
                <a:gd name="T3" fmla="*/ 39 h 77"/>
                <a:gd name="T4" fmla="*/ 0 w 140"/>
                <a:gd name="T5" fmla="*/ 0 h 77"/>
                <a:gd name="T6" fmla="*/ 0 w 140"/>
                <a:gd name="T7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77">
                  <a:moveTo>
                    <a:pt x="0" y="77"/>
                  </a:moveTo>
                  <a:lnTo>
                    <a:pt x="140" y="39"/>
                  </a:lnTo>
                  <a:lnTo>
                    <a:pt x="0" y="0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4" name="Rectangle 1226">
              <a:extLst>
                <a:ext uri="{FF2B5EF4-FFF2-40B4-BE49-F238E27FC236}">
                  <a16:creationId xmlns:a16="http://schemas.microsoft.com/office/drawing/2014/main" id="{46EE7978-BA42-B7DD-5608-D8D68B53D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0500" y="4104142"/>
              <a:ext cx="2911475" cy="338138"/>
            </a:xfrm>
            <a:prstGeom prst="rect">
              <a:avLst/>
            </a:prstGeom>
            <a:noFill/>
            <a:ln w="20638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5" name="Rectangle 1227">
              <a:extLst>
                <a:ext uri="{FF2B5EF4-FFF2-40B4-BE49-F238E27FC236}">
                  <a16:creationId xmlns:a16="http://schemas.microsoft.com/office/drawing/2014/main" id="{C79B72FA-0FA6-3B32-2D46-746DEC1D35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90088" y="4170817"/>
              <a:ext cx="16986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6" name="Rectangle 1228">
              <a:extLst>
                <a:ext uri="{FF2B5EF4-FFF2-40B4-BE49-F238E27FC236}">
                  <a16:creationId xmlns:a16="http://schemas.microsoft.com/office/drawing/2014/main" id="{390F6C67-7A04-CD74-8CD9-22F29F3823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61525" y="4170817"/>
              <a:ext cx="49371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op-le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7" name="Rectangle 1229">
              <a:extLst>
                <a:ext uri="{FF2B5EF4-FFF2-40B4-BE49-F238E27FC236}">
                  <a16:creationId xmlns:a16="http://schemas.microsoft.com/office/drawing/2014/main" id="{C1296AF8-001A-9672-8E1B-BD26F26561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3800" y="4170817"/>
              <a:ext cx="133350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f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8" name="Rectangle 1230">
              <a:extLst>
                <a:ext uri="{FF2B5EF4-FFF2-40B4-BE49-F238E27FC236}">
                  <a16:creationId xmlns:a16="http://schemas.microsoft.com/office/drawing/2014/main" id="{491BA0C1-511A-E475-8E3E-452829F159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40950" y="4170817"/>
              <a:ext cx="13811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9" name="Rectangle 1231">
              <a:extLst>
                <a:ext uri="{FF2B5EF4-FFF2-40B4-BE49-F238E27FC236}">
                  <a16:creationId xmlns:a16="http://schemas.microsoft.com/office/drawing/2014/main" id="{0C7E9E91-E649-3A1E-4FAD-7F188FFFF3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3663" y="4170817"/>
              <a:ext cx="13811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r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0" name="Rectangle 1232">
              <a:extLst>
                <a:ext uri="{FF2B5EF4-FFF2-40B4-BE49-F238E27FC236}">
                  <a16:creationId xmlns:a16="http://schemas.microsoft.com/office/drawing/2014/main" id="{44BD5A3A-379A-CA7C-C2DE-8212C3A3DE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15575" y="4170817"/>
              <a:ext cx="65881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oom ca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1" name="Rectangle 1233">
              <a:extLst>
                <a:ext uri="{FF2B5EF4-FFF2-40B4-BE49-F238E27FC236}">
                  <a16:creationId xmlns:a16="http://schemas.microsoft.com/office/drawing/2014/main" id="{458CAD56-179B-4394-8C29-3B430D275B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01363" y="4170817"/>
              <a:ext cx="13811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2" name="Rectangle 1234">
              <a:extLst>
                <a:ext uri="{FF2B5EF4-FFF2-40B4-BE49-F238E27FC236}">
                  <a16:creationId xmlns:a16="http://schemas.microsoft.com/office/drawing/2014/main" id="{59FE27A5-7D4D-C989-F1B2-F4636B296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58513" y="4170817"/>
              <a:ext cx="374650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ego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3" name="Rectangle 1235">
              <a:extLst>
                <a:ext uri="{FF2B5EF4-FFF2-40B4-BE49-F238E27FC236}">
                  <a16:creationId xmlns:a16="http://schemas.microsoft.com/office/drawing/2014/main" id="{450DF2D0-1E1F-C226-99F5-0C20948785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1725" y="4170817"/>
              <a:ext cx="13811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r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4" name="Rectangle 1236">
              <a:extLst>
                <a:ext uri="{FF2B5EF4-FFF2-40B4-BE49-F238E27FC236}">
                  <a16:creationId xmlns:a16="http://schemas.microsoft.com/office/drawing/2014/main" id="{99765E4E-449F-F149-4211-5887D588F7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33163" y="4170817"/>
              <a:ext cx="165100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y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5" name="Rectangle 1237">
              <a:extLst>
                <a:ext uri="{FF2B5EF4-FFF2-40B4-BE49-F238E27FC236}">
                  <a16:creationId xmlns:a16="http://schemas.microsoft.com/office/drawing/2014/main" id="{CF51347C-3972-2D12-E9E0-5DF6D6FBD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6488" y="4093029"/>
              <a:ext cx="796925" cy="339725"/>
            </a:xfrm>
            <a:prstGeom prst="rect">
              <a:avLst/>
            </a:prstGeom>
            <a:noFill/>
            <a:ln w="20638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Rectangle 1238">
              <a:extLst>
                <a:ext uri="{FF2B5EF4-FFF2-40B4-BE49-F238E27FC236}">
                  <a16:creationId xmlns:a16="http://schemas.microsoft.com/office/drawing/2014/main" id="{D3A8AF07-119B-F31C-6BBE-AD45BBC0F0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1750" y="4159537"/>
              <a:ext cx="387475" cy="24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FFN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7" name="Line 1239">
              <a:extLst>
                <a:ext uri="{FF2B5EF4-FFF2-40B4-BE49-F238E27FC236}">
                  <a16:creationId xmlns:a16="http://schemas.microsoft.com/office/drawing/2014/main" id="{858573F9-2849-0DD5-EA7D-B972A6C303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38950" y="4274004"/>
              <a:ext cx="431800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" name="Freeform 1240">
              <a:extLst>
                <a:ext uri="{FF2B5EF4-FFF2-40B4-BE49-F238E27FC236}">
                  <a16:creationId xmlns:a16="http://schemas.microsoft.com/office/drawing/2014/main" id="{0BEF5926-9E38-9103-12DC-7AC99841BF8F}"/>
                </a:ext>
              </a:extLst>
            </p:cNvPr>
            <p:cNvSpPr/>
            <p:nvPr/>
          </p:nvSpPr>
          <p:spPr bwMode="auto">
            <a:xfrm>
              <a:off x="7229475" y="4216854"/>
              <a:ext cx="222250" cy="117475"/>
            </a:xfrm>
            <a:custGeom>
              <a:avLst/>
              <a:gdLst>
                <a:gd name="T0" fmla="*/ 0 w 140"/>
                <a:gd name="T1" fmla="*/ 74 h 74"/>
                <a:gd name="T2" fmla="*/ 140 w 140"/>
                <a:gd name="T3" fmla="*/ 36 h 74"/>
                <a:gd name="T4" fmla="*/ 0 w 140"/>
                <a:gd name="T5" fmla="*/ 0 h 74"/>
                <a:gd name="T6" fmla="*/ 0 w 140"/>
                <a:gd name="T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74">
                  <a:moveTo>
                    <a:pt x="0" y="74"/>
                  </a:moveTo>
                  <a:lnTo>
                    <a:pt x="140" y="36"/>
                  </a:lnTo>
                  <a:lnTo>
                    <a:pt x="0" y="0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9" name="Line 1241">
              <a:extLst>
                <a:ext uri="{FF2B5EF4-FFF2-40B4-BE49-F238E27FC236}">
                  <a16:creationId xmlns:a16="http://schemas.microsoft.com/office/drawing/2014/main" id="{00270102-72D5-AC95-92E7-561E2BCEB2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62938" y="6010729"/>
              <a:ext cx="431800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0" name="Freeform 1242">
              <a:extLst>
                <a:ext uri="{FF2B5EF4-FFF2-40B4-BE49-F238E27FC236}">
                  <a16:creationId xmlns:a16="http://schemas.microsoft.com/office/drawing/2014/main" id="{0D58B7DC-F1C4-E9B9-1776-1D8C3B820288}"/>
                </a:ext>
              </a:extLst>
            </p:cNvPr>
            <p:cNvSpPr/>
            <p:nvPr/>
          </p:nvSpPr>
          <p:spPr bwMode="auto">
            <a:xfrm>
              <a:off x="8653463" y="5948817"/>
              <a:ext cx="222250" cy="123825"/>
            </a:xfrm>
            <a:custGeom>
              <a:avLst/>
              <a:gdLst>
                <a:gd name="T0" fmla="*/ 0 w 140"/>
                <a:gd name="T1" fmla="*/ 78 h 78"/>
                <a:gd name="T2" fmla="*/ 140 w 140"/>
                <a:gd name="T3" fmla="*/ 39 h 78"/>
                <a:gd name="T4" fmla="*/ 0 w 140"/>
                <a:gd name="T5" fmla="*/ 0 h 78"/>
                <a:gd name="T6" fmla="*/ 0 w 140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78">
                  <a:moveTo>
                    <a:pt x="0" y="78"/>
                  </a:moveTo>
                  <a:lnTo>
                    <a:pt x="140" y="39"/>
                  </a:lnTo>
                  <a:lnTo>
                    <a:pt x="0" y="0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" name="Rectangle 1243">
              <a:extLst>
                <a:ext uri="{FF2B5EF4-FFF2-40B4-BE49-F238E27FC236}">
                  <a16:creationId xmlns:a16="http://schemas.microsoft.com/office/drawing/2014/main" id="{949AC4F6-B139-A00E-DDA5-E48F84BB06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0500" y="5840867"/>
              <a:ext cx="2911475" cy="339725"/>
            </a:xfrm>
            <a:prstGeom prst="rect">
              <a:avLst/>
            </a:prstGeom>
            <a:noFill/>
            <a:ln w="20638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2" name="Rectangle 1244">
              <a:extLst>
                <a:ext uri="{FF2B5EF4-FFF2-40B4-BE49-F238E27FC236}">
                  <a16:creationId xmlns:a16="http://schemas.microsoft.com/office/drawing/2014/main" id="{829F93D9-7280-72E4-D6D2-F83F0CF22C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8950" y="5907542"/>
              <a:ext cx="344488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Bot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3" name="Rectangle 1245">
              <a:extLst>
                <a:ext uri="{FF2B5EF4-FFF2-40B4-BE49-F238E27FC236}">
                  <a16:creationId xmlns:a16="http://schemas.microsoft.com/office/drawing/2014/main" id="{7AFA2800-11FB-63C3-AF46-1E9DCFED54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47238" y="5907542"/>
              <a:ext cx="13811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4" name="Rectangle 1246">
              <a:extLst>
                <a:ext uri="{FF2B5EF4-FFF2-40B4-BE49-F238E27FC236}">
                  <a16:creationId xmlns:a16="http://schemas.microsoft.com/office/drawing/2014/main" id="{1B92E145-C439-5C21-16DD-E7AE64ABE5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07563" y="5907542"/>
              <a:ext cx="781050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om-right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5" name="Rectangle 1247">
              <a:extLst>
                <a:ext uri="{FF2B5EF4-FFF2-40B4-BE49-F238E27FC236}">
                  <a16:creationId xmlns:a16="http://schemas.microsoft.com/office/drawing/2014/main" id="{0564DD0E-863A-776E-4BD0-CA6158F76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64800" y="5907542"/>
              <a:ext cx="13811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r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6" name="Rectangle 1248">
              <a:extLst>
                <a:ext uri="{FF2B5EF4-FFF2-40B4-BE49-F238E27FC236}">
                  <a16:creationId xmlns:a16="http://schemas.microsoft.com/office/drawing/2014/main" id="{98F9D242-D189-24E4-961A-D80F3614E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20363" y="5907542"/>
              <a:ext cx="65881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oom ca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7" name="Rectangle 1249">
              <a:extLst>
                <a:ext uri="{FF2B5EF4-FFF2-40B4-BE49-F238E27FC236}">
                  <a16:creationId xmlns:a16="http://schemas.microsoft.com/office/drawing/2014/main" id="{EEC93C8B-F751-1E81-2424-96D9E10BE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07738" y="5907542"/>
              <a:ext cx="13811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8" name="Rectangle 1250">
              <a:extLst>
                <a:ext uri="{FF2B5EF4-FFF2-40B4-BE49-F238E27FC236}">
                  <a16:creationId xmlns:a16="http://schemas.microsoft.com/office/drawing/2014/main" id="{2DBA50E8-0959-302A-C608-4CDC849B2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68063" y="5907542"/>
              <a:ext cx="374650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ego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9" name="Rectangle 1251">
              <a:extLst>
                <a:ext uri="{FF2B5EF4-FFF2-40B4-BE49-F238E27FC236}">
                  <a16:creationId xmlns:a16="http://schemas.microsoft.com/office/drawing/2014/main" id="{4A9F36A1-422E-1664-326A-A87500A56A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2863" y="5907542"/>
              <a:ext cx="13811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r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0" name="Rectangle 1252">
              <a:extLst>
                <a:ext uri="{FF2B5EF4-FFF2-40B4-BE49-F238E27FC236}">
                  <a16:creationId xmlns:a16="http://schemas.microsoft.com/office/drawing/2014/main" id="{00296956-4F6E-485E-2F09-DD8412E365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39538" y="5907542"/>
              <a:ext cx="165100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y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1" name="Rectangle 1253">
              <a:extLst>
                <a:ext uri="{FF2B5EF4-FFF2-40B4-BE49-F238E27FC236}">
                  <a16:creationId xmlns:a16="http://schemas.microsoft.com/office/drawing/2014/main" id="{8D2F8D8F-FF09-1723-C28E-26685C12AC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6488" y="5826579"/>
              <a:ext cx="796925" cy="333375"/>
            </a:xfrm>
            <a:prstGeom prst="rect">
              <a:avLst/>
            </a:prstGeom>
            <a:noFill/>
            <a:ln w="20638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2" name="Rectangle 1254">
              <a:extLst>
                <a:ext uri="{FF2B5EF4-FFF2-40B4-BE49-F238E27FC236}">
                  <a16:creationId xmlns:a16="http://schemas.microsoft.com/office/drawing/2014/main" id="{CDB1D77B-95FB-C170-3BD9-D72B075909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1750" y="5888324"/>
              <a:ext cx="387475" cy="24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FFN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3" name="Line 1255">
              <a:extLst>
                <a:ext uri="{FF2B5EF4-FFF2-40B4-BE49-F238E27FC236}">
                  <a16:creationId xmlns:a16="http://schemas.microsoft.com/office/drawing/2014/main" id="{BC9A4F27-8A25-AEF5-1D52-0F78A39F62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38950" y="6005967"/>
              <a:ext cx="431800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" name="Freeform 1256">
              <a:extLst>
                <a:ext uri="{FF2B5EF4-FFF2-40B4-BE49-F238E27FC236}">
                  <a16:creationId xmlns:a16="http://schemas.microsoft.com/office/drawing/2014/main" id="{188ED19E-AD05-B013-CECA-D107AD890472}"/>
                </a:ext>
              </a:extLst>
            </p:cNvPr>
            <p:cNvSpPr/>
            <p:nvPr/>
          </p:nvSpPr>
          <p:spPr bwMode="auto">
            <a:xfrm>
              <a:off x="7229475" y="5948817"/>
              <a:ext cx="222250" cy="119063"/>
            </a:xfrm>
            <a:custGeom>
              <a:avLst/>
              <a:gdLst>
                <a:gd name="T0" fmla="*/ 0 w 140"/>
                <a:gd name="T1" fmla="*/ 75 h 75"/>
                <a:gd name="T2" fmla="*/ 140 w 140"/>
                <a:gd name="T3" fmla="*/ 36 h 75"/>
                <a:gd name="T4" fmla="*/ 0 w 140"/>
                <a:gd name="T5" fmla="*/ 0 h 75"/>
                <a:gd name="T6" fmla="*/ 0 w 140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75">
                  <a:moveTo>
                    <a:pt x="0" y="75"/>
                  </a:moveTo>
                  <a:lnTo>
                    <a:pt x="140" y="36"/>
                  </a:lnTo>
                  <a:lnTo>
                    <a:pt x="0" y="0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" name="Line 1257">
              <a:extLst>
                <a:ext uri="{FF2B5EF4-FFF2-40B4-BE49-F238E27FC236}">
                  <a16:creationId xmlns:a16="http://schemas.microsoft.com/office/drawing/2014/main" id="{9E0AE00A-CA36-07DB-1210-2541C99393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62938" y="3691392"/>
              <a:ext cx="431800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6" name="Freeform 1258">
              <a:extLst>
                <a:ext uri="{FF2B5EF4-FFF2-40B4-BE49-F238E27FC236}">
                  <a16:creationId xmlns:a16="http://schemas.microsoft.com/office/drawing/2014/main" id="{22FF521F-1B0C-CA22-6301-33EA668EECFB}"/>
                </a:ext>
              </a:extLst>
            </p:cNvPr>
            <p:cNvSpPr/>
            <p:nvPr/>
          </p:nvSpPr>
          <p:spPr bwMode="auto">
            <a:xfrm>
              <a:off x="8653463" y="3635829"/>
              <a:ext cx="222250" cy="117475"/>
            </a:xfrm>
            <a:custGeom>
              <a:avLst/>
              <a:gdLst>
                <a:gd name="T0" fmla="*/ 0 w 140"/>
                <a:gd name="T1" fmla="*/ 74 h 74"/>
                <a:gd name="T2" fmla="*/ 140 w 140"/>
                <a:gd name="T3" fmla="*/ 35 h 74"/>
                <a:gd name="T4" fmla="*/ 0 w 140"/>
                <a:gd name="T5" fmla="*/ 0 h 74"/>
                <a:gd name="T6" fmla="*/ 0 w 140"/>
                <a:gd name="T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74">
                  <a:moveTo>
                    <a:pt x="0" y="74"/>
                  </a:moveTo>
                  <a:lnTo>
                    <a:pt x="140" y="35"/>
                  </a:lnTo>
                  <a:lnTo>
                    <a:pt x="0" y="0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7" name="Rectangle 1259">
              <a:extLst>
                <a:ext uri="{FF2B5EF4-FFF2-40B4-BE49-F238E27FC236}">
                  <a16:creationId xmlns:a16="http://schemas.microsoft.com/office/drawing/2014/main" id="{4CC802EE-AA71-013C-D84E-EBA8E3DA4A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0500" y="3527879"/>
              <a:ext cx="2911475" cy="333375"/>
            </a:xfrm>
            <a:prstGeom prst="rect">
              <a:avLst/>
            </a:prstGeom>
            <a:noFill/>
            <a:ln w="20638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8" name="Rectangle 1260">
              <a:extLst>
                <a:ext uri="{FF2B5EF4-FFF2-40B4-BE49-F238E27FC236}">
                  <a16:creationId xmlns:a16="http://schemas.microsoft.com/office/drawing/2014/main" id="{A8833027-BFE5-2321-3FC2-1350117219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6763" y="3589792"/>
              <a:ext cx="65246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Intra-la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9" name="Rectangle 1261">
              <a:extLst>
                <a:ext uri="{FF2B5EF4-FFF2-40B4-BE49-F238E27FC236}">
                  <a16:creationId xmlns:a16="http://schemas.microsoft.com/office/drawing/2014/main" id="{DE6A2D62-D4A5-BDF4-8D86-ACFB1A308A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28263" y="3589792"/>
              <a:ext cx="165100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y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0" name="Rectangle 1262">
              <a:extLst>
                <a:ext uri="{FF2B5EF4-FFF2-40B4-BE49-F238E27FC236}">
                  <a16:creationId xmlns:a16="http://schemas.microsoft.com/office/drawing/2014/main" id="{C35E1D94-7E03-FD11-E1DF-F289CC0E9F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15575" y="3589792"/>
              <a:ext cx="1157288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er connection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1" name="Rectangle 1263">
              <a:extLst>
                <a:ext uri="{FF2B5EF4-FFF2-40B4-BE49-F238E27FC236}">
                  <a16:creationId xmlns:a16="http://schemas.microsoft.com/office/drawing/2014/main" id="{2FF94F6C-8206-D2F9-B5D4-F721FCC1B7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6488" y="3516767"/>
              <a:ext cx="796925" cy="339725"/>
            </a:xfrm>
            <a:prstGeom prst="rect">
              <a:avLst/>
            </a:prstGeom>
            <a:noFill/>
            <a:ln w="20638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2" name="Rectangle 1264">
              <a:extLst>
                <a:ext uri="{FF2B5EF4-FFF2-40B4-BE49-F238E27FC236}">
                  <a16:creationId xmlns:a16="http://schemas.microsoft.com/office/drawing/2014/main" id="{E4CEBB4B-582F-129C-A148-0968A8053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1750" y="3583274"/>
              <a:ext cx="387475" cy="24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FFN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3" name="Line 1265">
              <a:extLst>
                <a:ext uri="{FF2B5EF4-FFF2-40B4-BE49-F238E27FC236}">
                  <a16:creationId xmlns:a16="http://schemas.microsoft.com/office/drawing/2014/main" id="{CC294106-2997-FAE3-8BE1-BD7D795A16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38950" y="3697742"/>
              <a:ext cx="431800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4" name="Freeform 1266">
              <a:extLst>
                <a:ext uri="{FF2B5EF4-FFF2-40B4-BE49-F238E27FC236}">
                  <a16:creationId xmlns:a16="http://schemas.microsoft.com/office/drawing/2014/main" id="{DC375C5A-1711-F8CC-0D2E-407FC26D3A7C}"/>
                </a:ext>
              </a:extLst>
            </p:cNvPr>
            <p:cNvSpPr/>
            <p:nvPr/>
          </p:nvSpPr>
          <p:spPr bwMode="auto">
            <a:xfrm>
              <a:off x="7229475" y="3635829"/>
              <a:ext cx="222250" cy="117475"/>
            </a:xfrm>
            <a:custGeom>
              <a:avLst/>
              <a:gdLst>
                <a:gd name="T0" fmla="*/ 0 w 140"/>
                <a:gd name="T1" fmla="*/ 74 h 74"/>
                <a:gd name="T2" fmla="*/ 140 w 140"/>
                <a:gd name="T3" fmla="*/ 39 h 74"/>
                <a:gd name="T4" fmla="*/ 0 w 140"/>
                <a:gd name="T5" fmla="*/ 0 h 74"/>
                <a:gd name="T6" fmla="*/ 0 w 140"/>
                <a:gd name="T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74">
                  <a:moveTo>
                    <a:pt x="0" y="74"/>
                  </a:moveTo>
                  <a:lnTo>
                    <a:pt x="140" y="39"/>
                  </a:lnTo>
                  <a:lnTo>
                    <a:pt x="0" y="0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5" name="Line 1267">
              <a:extLst>
                <a:ext uri="{FF2B5EF4-FFF2-40B4-BE49-F238E27FC236}">
                  <a16:creationId xmlns:a16="http://schemas.microsoft.com/office/drawing/2014/main" id="{3E06B157-3C39-9C62-90E1-37AFACAE28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62938" y="5429704"/>
              <a:ext cx="431800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6" name="Freeform 1268">
              <a:extLst>
                <a:ext uri="{FF2B5EF4-FFF2-40B4-BE49-F238E27FC236}">
                  <a16:creationId xmlns:a16="http://schemas.microsoft.com/office/drawing/2014/main" id="{164CCB2F-8BA2-38C6-0408-B1E48D086E94}"/>
                </a:ext>
              </a:extLst>
            </p:cNvPr>
            <p:cNvSpPr/>
            <p:nvPr/>
          </p:nvSpPr>
          <p:spPr bwMode="auto">
            <a:xfrm>
              <a:off x="8653463" y="5374142"/>
              <a:ext cx="222250" cy="117475"/>
            </a:xfrm>
            <a:custGeom>
              <a:avLst/>
              <a:gdLst>
                <a:gd name="T0" fmla="*/ 0 w 140"/>
                <a:gd name="T1" fmla="*/ 74 h 74"/>
                <a:gd name="T2" fmla="*/ 140 w 140"/>
                <a:gd name="T3" fmla="*/ 35 h 74"/>
                <a:gd name="T4" fmla="*/ 0 w 140"/>
                <a:gd name="T5" fmla="*/ 0 h 74"/>
                <a:gd name="T6" fmla="*/ 0 w 140"/>
                <a:gd name="T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74">
                  <a:moveTo>
                    <a:pt x="0" y="74"/>
                  </a:moveTo>
                  <a:lnTo>
                    <a:pt x="140" y="35"/>
                  </a:lnTo>
                  <a:lnTo>
                    <a:pt x="0" y="0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7" name="Rectangle 1269">
              <a:extLst>
                <a:ext uri="{FF2B5EF4-FFF2-40B4-BE49-F238E27FC236}">
                  <a16:creationId xmlns:a16="http://schemas.microsoft.com/office/drawing/2014/main" id="{A67BF2B0-7273-7583-0839-4BA2F66564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0500" y="5266192"/>
              <a:ext cx="2911475" cy="333375"/>
            </a:xfrm>
            <a:prstGeom prst="rect">
              <a:avLst/>
            </a:prstGeom>
            <a:noFill/>
            <a:ln w="20638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8" name="Rectangle 1270">
              <a:extLst>
                <a:ext uri="{FF2B5EF4-FFF2-40B4-BE49-F238E27FC236}">
                  <a16:creationId xmlns:a16="http://schemas.microsoft.com/office/drawing/2014/main" id="{27943C14-4B3D-44A1-521B-E5A501416E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6263" y="5332867"/>
              <a:ext cx="344488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Bot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9" name="Rectangle 1271">
              <a:extLst>
                <a:ext uri="{FF2B5EF4-FFF2-40B4-BE49-F238E27FC236}">
                  <a16:creationId xmlns:a16="http://schemas.microsoft.com/office/drawing/2014/main" id="{FE8F5B9A-048D-8BEC-E563-FA78082CE8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9313" y="5332867"/>
              <a:ext cx="13811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0" name="Rectangle 1272">
              <a:extLst>
                <a:ext uri="{FF2B5EF4-FFF2-40B4-BE49-F238E27FC236}">
                  <a16:creationId xmlns:a16="http://schemas.microsoft.com/office/drawing/2014/main" id="{797F229C-8EDA-269E-B65C-25C1C2A569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6463" y="5332867"/>
              <a:ext cx="54451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om-le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1" name="Rectangle 1273">
              <a:extLst>
                <a:ext uri="{FF2B5EF4-FFF2-40B4-BE49-F238E27FC236}">
                  <a16:creationId xmlns:a16="http://schemas.microsoft.com/office/drawing/2014/main" id="{72862E7C-F5A0-1735-8587-E121F2D663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3188" y="5332867"/>
              <a:ext cx="133350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f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2" name="Rectangle 1274">
              <a:extLst>
                <a:ext uri="{FF2B5EF4-FFF2-40B4-BE49-F238E27FC236}">
                  <a16:creationId xmlns:a16="http://schemas.microsoft.com/office/drawing/2014/main" id="{527195FD-0746-542C-A0ED-518D07884C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5100" y="5332867"/>
              <a:ext cx="13811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3" name="Rectangle 1275">
              <a:extLst>
                <a:ext uri="{FF2B5EF4-FFF2-40B4-BE49-F238E27FC236}">
                  <a16:creationId xmlns:a16="http://schemas.microsoft.com/office/drawing/2014/main" id="{C3A0D592-58C1-B8E6-B96F-F622D30614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33050" y="5332867"/>
              <a:ext cx="13811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r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4" name="Rectangle 1276">
              <a:extLst>
                <a:ext uri="{FF2B5EF4-FFF2-40B4-BE49-F238E27FC236}">
                  <a16:creationId xmlns:a16="http://schemas.microsoft.com/office/drawing/2014/main" id="{5433EAC5-1427-A568-C44B-71FD30A3FE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4963" y="5332867"/>
              <a:ext cx="65881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oom ca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5" name="Rectangle 1277">
              <a:extLst>
                <a:ext uri="{FF2B5EF4-FFF2-40B4-BE49-F238E27FC236}">
                  <a16:creationId xmlns:a16="http://schemas.microsoft.com/office/drawing/2014/main" id="{C5E356E3-099E-903D-E409-19D925B7E6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80750" y="5332867"/>
              <a:ext cx="13811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6" name="Rectangle 1278">
              <a:extLst>
                <a:ext uri="{FF2B5EF4-FFF2-40B4-BE49-F238E27FC236}">
                  <a16:creationId xmlns:a16="http://schemas.microsoft.com/office/drawing/2014/main" id="{F1676456-FB19-3317-15BD-954D1C937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2663" y="5332867"/>
              <a:ext cx="374650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ego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7" name="Rectangle 1279">
              <a:extLst>
                <a:ext uri="{FF2B5EF4-FFF2-40B4-BE49-F238E27FC236}">
                  <a16:creationId xmlns:a16="http://schemas.microsoft.com/office/drawing/2014/main" id="{E2B3D6F0-11DC-4C6F-6401-161241ACE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45875" y="5332867"/>
              <a:ext cx="13811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r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8" name="Rectangle 1280">
              <a:extLst>
                <a:ext uri="{FF2B5EF4-FFF2-40B4-BE49-F238E27FC236}">
                  <a16:creationId xmlns:a16="http://schemas.microsoft.com/office/drawing/2014/main" id="{14E5F580-0689-2F23-CF6E-9941E762E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12550" y="5332867"/>
              <a:ext cx="165100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y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9" name="Rectangle 1281">
              <a:extLst>
                <a:ext uri="{FF2B5EF4-FFF2-40B4-BE49-F238E27FC236}">
                  <a16:creationId xmlns:a16="http://schemas.microsoft.com/office/drawing/2014/main" id="{7B1F97A2-0C93-A752-83CC-7C27A7C86F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6488" y="5250317"/>
              <a:ext cx="796925" cy="334963"/>
            </a:xfrm>
            <a:prstGeom prst="rect">
              <a:avLst/>
            </a:prstGeom>
            <a:noFill/>
            <a:ln w="20638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0" name="Rectangle 1282">
              <a:extLst>
                <a:ext uri="{FF2B5EF4-FFF2-40B4-BE49-F238E27FC236}">
                  <a16:creationId xmlns:a16="http://schemas.microsoft.com/office/drawing/2014/main" id="{25844ABB-807A-B6D8-30C2-7248BDCED5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1750" y="5312062"/>
              <a:ext cx="387475" cy="24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FFN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1" name="Line 1283">
              <a:extLst>
                <a:ext uri="{FF2B5EF4-FFF2-40B4-BE49-F238E27FC236}">
                  <a16:creationId xmlns:a16="http://schemas.microsoft.com/office/drawing/2014/main" id="{26F2CCB2-4ACA-5AE0-43D2-1A81A34A6C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38950" y="5429704"/>
              <a:ext cx="431800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2" name="Freeform 1284">
              <a:extLst>
                <a:ext uri="{FF2B5EF4-FFF2-40B4-BE49-F238E27FC236}">
                  <a16:creationId xmlns:a16="http://schemas.microsoft.com/office/drawing/2014/main" id="{79EB0D25-BAB8-AC69-F725-B59A3F512CFC}"/>
                </a:ext>
              </a:extLst>
            </p:cNvPr>
            <p:cNvSpPr/>
            <p:nvPr/>
          </p:nvSpPr>
          <p:spPr bwMode="auto">
            <a:xfrm>
              <a:off x="7229475" y="5367792"/>
              <a:ext cx="222250" cy="123825"/>
            </a:xfrm>
            <a:custGeom>
              <a:avLst/>
              <a:gdLst>
                <a:gd name="T0" fmla="*/ 0 w 140"/>
                <a:gd name="T1" fmla="*/ 78 h 78"/>
                <a:gd name="T2" fmla="*/ 140 w 140"/>
                <a:gd name="T3" fmla="*/ 39 h 78"/>
                <a:gd name="T4" fmla="*/ 0 w 140"/>
                <a:gd name="T5" fmla="*/ 0 h 78"/>
                <a:gd name="T6" fmla="*/ 0 w 140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78">
                  <a:moveTo>
                    <a:pt x="0" y="78"/>
                  </a:moveTo>
                  <a:lnTo>
                    <a:pt x="140" y="39"/>
                  </a:lnTo>
                  <a:lnTo>
                    <a:pt x="0" y="0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3" name="Freeform 1285">
              <a:extLst>
                <a:ext uri="{FF2B5EF4-FFF2-40B4-BE49-F238E27FC236}">
                  <a16:creationId xmlns:a16="http://schemas.microsoft.com/office/drawing/2014/main" id="{8BB4961A-11D0-ACC6-E32A-F2963E72B6DB}"/>
                </a:ext>
              </a:extLst>
            </p:cNvPr>
            <p:cNvSpPr/>
            <p:nvPr/>
          </p:nvSpPr>
          <p:spPr bwMode="auto">
            <a:xfrm>
              <a:off x="8890000" y="1660979"/>
              <a:ext cx="20638" cy="20638"/>
            </a:xfrm>
            <a:custGeom>
              <a:avLst/>
              <a:gdLst>
                <a:gd name="T0" fmla="*/ 0 w 13"/>
                <a:gd name="T1" fmla="*/ 13 h 13"/>
                <a:gd name="T2" fmla="*/ 0 w 13"/>
                <a:gd name="T3" fmla="*/ 0 h 13"/>
                <a:gd name="T4" fmla="*/ 13 w 13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3">
                  <a:moveTo>
                    <a:pt x="0" y="13"/>
                  </a:moveTo>
                  <a:lnTo>
                    <a:pt x="0" y="0"/>
                  </a:lnTo>
                  <a:lnTo>
                    <a:pt x="13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4" name="Line 1286">
              <a:extLst>
                <a:ext uri="{FF2B5EF4-FFF2-40B4-BE49-F238E27FC236}">
                  <a16:creationId xmlns:a16="http://schemas.microsoft.com/office/drawing/2014/main" id="{BB96F1A5-F8E2-B4D9-374B-5953D026B1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51913" y="166097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5" name="Line 1287">
              <a:extLst>
                <a:ext uri="{FF2B5EF4-FFF2-40B4-BE49-F238E27FC236}">
                  <a16:creationId xmlns:a16="http://schemas.microsoft.com/office/drawing/2014/main" id="{E820634A-C800-54F2-6534-714E4C173D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34463" y="166097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6" name="Line 1288">
              <a:extLst>
                <a:ext uri="{FF2B5EF4-FFF2-40B4-BE49-F238E27FC236}">
                  <a16:creationId xmlns:a16="http://schemas.microsoft.com/office/drawing/2014/main" id="{A5068952-3BE1-E366-1148-DF6F383A06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17013" y="166097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7" name="Line 1289">
              <a:extLst>
                <a:ext uri="{FF2B5EF4-FFF2-40B4-BE49-F238E27FC236}">
                  <a16:creationId xmlns:a16="http://schemas.microsoft.com/office/drawing/2014/main" id="{94FCF4DC-9698-6AFE-F9B3-900CA5BDAD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99563" y="166097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8" name="Line 1290">
              <a:extLst>
                <a:ext uri="{FF2B5EF4-FFF2-40B4-BE49-F238E27FC236}">
                  <a16:creationId xmlns:a16="http://schemas.microsoft.com/office/drawing/2014/main" id="{A5694334-12F1-6FD7-5A43-0B2E831992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82113" y="166097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9" name="Line 1291">
              <a:extLst>
                <a:ext uri="{FF2B5EF4-FFF2-40B4-BE49-F238E27FC236}">
                  <a16:creationId xmlns:a16="http://schemas.microsoft.com/office/drawing/2014/main" id="{BE9E7A8A-6A5F-B0BD-32BB-D13F37D47F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63075" y="166097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0" name="Line 1292">
              <a:extLst>
                <a:ext uri="{FF2B5EF4-FFF2-40B4-BE49-F238E27FC236}">
                  <a16:creationId xmlns:a16="http://schemas.microsoft.com/office/drawing/2014/main" id="{CAFA030D-0035-0F09-A975-8CEB64B749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45625" y="166097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1" name="Line 1293">
              <a:extLst>
                <a:ext uri="{FF2B5EF4-FFF2-40B4-BE49-F238E27FC236}">
                  <a16:creationId xmlns:a16="http://schemas.microsoft.com/office/drawing/2014/main" id="{FDF85903-B0FE-351D-5D91-1909A4B75F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28175" y="166097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2" name="Line 1294">
              <a:extLst>
                <a:ext uri="{FF2B5EF4-FFF2-40B4-BE49-F238E27FC236}">
                  <a16:creationId xmlns:a16="http://schemas.microsoft.com/office/drawing/2014/main" id="{88DF7FE1-30E8-CF9D-006E-5F7E1EF059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10725" y="166097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3" name="Line 1295">
              <a:extLst>
                <a:ext uri="{FF2B5EF4-FFF2-40B4-BE49-F238E27FC236}">
                  <a16:creationId xmlns:a16="http://schemas.microsoft.com/office/drawing/2014/main" id="{7A41CC6E-7F3B-BAF6-1CBC-0349021146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93275" y="166097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4" name="Line 1296">
              <a:extLst>
                <a:ext uri="{FF2B5EF4-FFF2-40B4-BE49-F238E27FC236}">
                  <a16:creationId xmlns:a16="http://schemas.microsoft.com/office/drawing/2014/main" id="{606AA178-2250-3125-F6E7-6186ADCACE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75825" y="166097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5" name="Line 1297">
              <a:extLst>
                <a:ext uri="{FF2B5EF4-FFF2-40B4-BE49-F238E27FC236}">
                  <a16:creationId xmlns:a16="http://schemas.microsoft.com/office/drawing/2014/main" id="{BD08727C-0877-EC89-8383-0C11150178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56788" y="166097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6" name="Line 1298">
              <a:extLst>
                <a:ext uri="{FF2B5EF4-FFF2-40B4-BE49-F238E27FC236}">
                  <a16:creationId xmlns:a16="http://schemas.microsoft.com/office/drawing/2014/main" id="{28AF3A23-8758-025A-1352-AE8E9BE9B8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39338" y="166097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7" name="Line 1299">
              <a:extLst>
                <a:ext uri="{FF2B5EF4-FFF2-40B4-BE49-F238E27FC236}">
                  <a16:creationId xmlns:a16="http://schemas.microsoft.com/office/drawing/2014/main" id="{B12D3C7A-9627-9992-C0B0-183B5928B2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1888" y="166097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8" name="Line 1300">
              <a:extLst>
                <a:ext uri="{FF2B5EF4-FFF2-40B4-BE49-F238E27FC236}">
                  <a16:creationId xmlns:a16="http://schemas.microsoft.com/office/drawing/2014/main" id="{19FAAE9E-E10B-DFF0-16F9-D9DF1C3BA6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04438" y="166097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9" name="Line 1301">
              <a:extLst>
                <a:ext uri="{FF2B5EF4-FFF2-40B4-BE49-F238E27FC236}">
                  <a16:creationId xmlns:a16="http://schemas.microsoft.com/office/drawing/2014/main" id="{B80CB43B-6A2F-83F1-A732-6A8A45B976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86988" y="166097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0" name="Line 1302">
              <a:extLst>
                <a:ext uri="{FF2B5EF4-FFF2-40B4-BE49-F238E27FC236}">
                  <a16:creationId xmlns:a16="http://schemas.microsoft.com/office/drawing/2014/main" id="{124A7AE4-31DB-0BF1-6E70-8FC4025C15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69538" y="1660979"/>
              <a:ext cx="39688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1" name="Line 1303">
              <a:extLst>
                <a:ext uri="{FF2B5EF4-FFF2-40B4-BE49-F238E27FC236}">
                  <a16:creationId xmlns:a16="http://schemas.microsoft.com/office/drawing/2014/main" id="{47860FB0-233B-9978-F5F6-FF08870706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50500" y="166097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2" name="Line 1304">
              <a:extLst>
                <a:ext uri="{FF2B5EF4-FFF2-40B4-BE49-F238E27FC236}">
                  <a16:creationId xmlns:a16="http://schemas.microsoft.com/office/drawing/2014/main" id="{74FA069A-F729-42B8-3DB9-ED28FF9AE1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33050" y="166097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3" name="Line 1305">
              <a:extLst>
                <a:ext uri="{FF2B5EF4-FFF2-40B4-BE49-F238E27FC236}">
                  <a16:creationId xmlns:a16="http://schemas.microsoft.com/office/drawing/2014/main" id="{4E7E46C8-C486-A18D-4C3D-15E2B1F6F8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15600" y="166097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4" name="Line 1306">
              <a:extLst>
                <a:ext uri="{FF2B5EF4-FFF2-40B4-BE49-F238E27FC236}">
                  <a16:creationId xmlns:a16="http://schemas.microsoft.com/office/drawing/2014/main" id="{8B2B667B-9F7A-4B75-980D-EBE33B11D6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98150" y="166097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5" name="Line 1307">
              <a:extLst>
                <a:ext uri="{FF2B5EF4-FFF2-40B4-BE49-F238E27FC236}">
                  <a16:creationId xmlns:a16="http://schemas.microsoft.com/office/drawing/2014/main" id="{451BD457-BFF0-D021-354D-58681D1697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80700" y="166097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6" name="Line 1308">
              <a:extLst>
                <a:ext uri="{FF2B5EF4-FFF2-40B4-BE49-F238E27FC236}">
                  <a16:creationId xmlns:a16="http://schemas.microsoft.com/office/drawing/2014/main" id="{4EECA092-2B82-EE72-6F1A-CD4BDC8EE8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63250" y="1660979"/>
              <a:ext cx="39688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7" name="Line 1309">
              <a:extLst>
                <a:ext uri="{FF2B5EF4-FFF2-40B4-BE49-F238E27FC236}">
                  <a16:creationId xmlns:a16="http://schemas.microsoft.com/office/drawing/2014/main" id="{4EE2C1F5-EF72-FCAB-D7AA-13D16EE265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44213" y="166097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8" name="Line 1310">
              <a:extLst>
                <a:ext uri="{FF2B5EF4-FFF2-40B4-BE49-F238E27FC236}">
                  <a16:creationId xmlns:a16="http://schemas.microsoft.com/office/drawing/2014/main" id="{DD515923-F416-0D85-41FA-2CC97EF300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26763" y="166097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9" name="Line 1311">
              <a:extLst>
                <a:ext uri="{FF2B5EF4-FFF2-40B4-BE49-F238E27FC236}">
                  <a16:creationId xmlns:a16="http://schemas.microsoft.com/office/drawing/2014/main" id="{D6E7D10E-DE3D-BF9B-A2DD-D947CD066F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09313" y="166097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0" name="Line 1312">
              <a:extLst>
                <a:ext uri="{FF2B5EF4-FFF2-40B4-BE49-F238E27FC236}">
                  <a16:creationId xmlns:a16="http://schemas.microsoft.com/office/drawing/2014/main" id="{2EC4E084-CD6B-E39D-38A6-32F8EB313A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91863" y="166097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1" name="Line 1313">
              <a:extLst>
                <a:ext uri="{FF2B5EF4-FFF2-40B4-BE49-F238E27FC236}">
                  <a16:creationId xmlns:a16="http://schemas.microsoft.com/office/drawing/2014/main" id="{4303BED0-75D5-76CF-D603-8F57B19355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74413" y="166097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2" name="Line 1314">
              <a:extLst>
                <a:ext uri="{FF2B5EF4-FFF2-40B4-BE49-F238E27FC236}">
                  <a16:creationId xmlns:a16="http://schemas.microsoft.com/office/drawing/2014/main" id="{DC1BD508-48E0-CEE2-4BB6-05513A5EBE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55375" y="166097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3" name="Line 1315">
              <a:extLst>
                <a:ext uri="{FF2B5EF4-FFF2-40B4-BE49-F238E27FC236}">
                  <a16:creationId xmlns:a16="http://schemas.microsoft.com/office/drawing/2014/main" id="{0D7D3D86-373A-2621-DF8C-05DDE80A97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37925" y="166097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4" name="Line 1316">
              <a:extLst>
                <a:ext uri="{FF2B5EF4-FFF2-40B4-BE49-F238E27FC236}">
                  <a16:creationId xmlns:a16="http://schemas.microsoft.com/office/drawing/2014/main" id="{2FE22BEC-D2C9-17D6-1A8D-17934FAFFC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20475" y="166097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5" name="Line 1317">
              <a:extLst>
                <a:ext uri="{FF2B5EF4-FFF2-40B4-BE49-F238E27FC236}">
                  <a16:creationId xmlns:a16="http://schemas.microsoft.com/office/drawing/2014/main" id="{1A7CAC04-BA19-6C73-145D-74FA4D787A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03025" y="166097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6" name="Line 1318">
              <a:extLst>
                <a:ext uri="{FF2B5EF4-FFF2-40B4-BE49-F238E27FC236}">
                  <a16:creationId xmlns:a16="http://schemas.microsoft.com/office/drawing/2014/main" id="{0D4113EE-839C-8419-772F-9F5EB0561A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85575" y="166097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7" name="Line 1319">
              <a:extLst>
                <a:ext uri="{FF2B5EF4-FFF2-40B4-BE49-F238E27FC236}">
                  <a16:creationId xmlns:a16="http://schemas.microsoft.com/office/drawing/2014/main" id="{5F0B23D5-1D19-A337-244E-E4202C712E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68125" y="166097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8" name="Line 1320">
              <a:extLst>
                <a:ext uri="{FF2B5EF4-FFF2-40B4-BE49-F238E27FC236}">
                  <a16:creationId xmlns:a16="http://schemas.microsoft.com/office/drawing/2014/main" id="{FF636DF7-DCD3-6F7E-2896-C6CC4AEEB7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49088" y="166097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9" name="Line 1321">
              <a:extLst>
                <a:ext uri="{FF2B5EF4-FFF2-40B4-BE49-F238E27FC236}">
                  <a16:creationId xmlns:a16="http://schemas.microsoft.com/office/drawing/2014/main" id="{0372B23F-E795-9B49-BB46-02ECBAA267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31638" y="166097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0" name="Line 1322">
              <a:extLst>
                <a:ext uri="{FF2B5EF4-FFF2-40B4-BE49-F238E27FC236}">
                  <a16:creationId xmlns:a16="http://schemas.microsoft.com/office/drawing/2014/main" id="{92E13069-0114-D40E-2FEF-D33D5D23F3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14188" y="166097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1" name="Line 1323">
              <a:extLst>
                <a:ext uri="{FF2B5EF4-FFF2-40B4-BE49-F238E27FC236}">
                  <a16:creationId xmlns:a16="http://schemas.microsoft.com/office/drawing/2014/main" id="{387B5E4B-9BA6-C4B5-9721-9144A0FEB4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96738" y="166097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2" name="Line 1324">
              <a:extLst>
                <a:ext uri="{FF2B5EF4-FFF2-40B4-BE49-F238E27FC236}">
                  <a16:creationId xmlns:a16="http://schemas.microsoft.com/office/drawing/2014/main" id="{9CDDA9F6-D8A4-F54D-6E84-E4A7A06695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79288" y="166097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3" name="Freeform 1325">
              <a:extLst>
                <a:ext uri="{FF2B5EF4-FFF2-40B4-BE49-F238E27FC236}">
                  <a16:creationId xmlns:a16="http://schemas.microsoft.com/office/drawing/2014/main" id="{E6DE7170-9BF5-1299-65AA-CD5A07CAF3EF}"/>
                </a:ext>
              </a:extLst>
            </p:cNvPr>
            <p:cNvSpPr/>
            <p:nvPr/>
          </p:nvSpPr>
          <p:spPr bwMode="auto">
            <a:xfrm>
              <a:off x="12161838" y="1660979"/>
              <a:ext cx="20638" cy="20638"/>
            </a:xfrm>
            <a:custGeom>
              <a:avLst/>
              <a:gdLst>
                <a:gd name="T0" fmla="*/ 0 w 13"/>
                <a:gd name="T1" fmla="*/ 0 h 13"/>
                <a:gd name="T2" fmla="*/ 13 w 13"/>
                <a:gd name="T3" fmla="*/ 0 h 13"/>
                <a:gd name="T4" fmla="*/ 13 w 13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3">
                  <a:moveTo>
                    <a:pt x="0" y="0"/>
                  </a:moveTo>
                  <a:lnTo>
                    <a:pt x="13" y="0"/>
                  </a:lnTo>
                  <a:lnTo>
                    <a:pt x="13" y="13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4" name="Line 1326">
              <a:extLst>
                <a:ext uri="{FF2B5EF4-FFF2-40B4-BE49-F238E27FC236}">
                  <a16:creationId xmlns:a16="http://schemas.microsoft.com/office/drawing/2014/main" id="{5FE935A4-EF2D-9542-CD09-40EFEEC97C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5" y="1722892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5" name="Line 1327">
              <a:extLst>
                <a:ext uri="{FF2B5EF4-FFF2-40B4-BE49-F238E27FC236}">
                  <a16:creationId xmlns:a16="http://schemas.microsoft.com/office/drawing/2014/main" id="{A4161921-0A63-B000-5DD8-5504BFB9EB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5" y="1805442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6" name="Line 1328">
              <a:extLst>
                <a:ext uri="{FF2B5EF4-FFF2-40B4-BE49-F238E27FC236}">
                  <a16:creationId xmlns:a16="http://schemas.microsoft.com/office/drawing/2014/main" id="{E0BF7A98-0845-F085-85A9-E7FFFEFB22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5" y="1887992"/>
              <a:ext cx="0" cy="396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7" name="Line 1329">
              <a:extLst>
                <a:ext uri="{FF2B5EF4-FFF2-40B4-BE49-F238E27FC236}">
                  <a16:creationId xmlns:a16="http://schemas.microsoft.com/office/drawing/2014/main" id="{BC9B50D5-2435-382A-20AA-2AD750130A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5" y="1968954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8" name="Line 1330">
              <a:extLst>
                <a:ext uri="{FF2B5EF4-FFF2-40B4-BE49-F238E27FC236}">
                  <a16:creationId xmlns:a16="http://schemas.microsoft.com/office/drawing/2014/main" id="{A1E4B196-A061-8B25-4BD1-E9E7A7E78B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5" y="2051504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9" name="Line 1331">
              <a:extLst>
                <a:ext uri="{FF2B5EF4-FFF2-40B4-BE49-F238E27FC236}">
                  <a16:creationId xmlns:a16="http://schemas.microsoft.com/office/drawing/2014/main" id="{219DC8C2-B658-E55E-26DC-BC69F4D8CA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5" y="2134054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0" name="Line 1332">
              <a:extLst>
                <a:ext uri="{FF2B5EF4-FFF2-40B4-BE49-F238E27FC236}">
                  <a16:creationId xmlns:a16="http://schemas.microsoft.com/office/drawing/2014/main" id="{2322A494-CAF4-BE99-B0ED-1FA3D379EF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5" y="2216604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1" name="Line 1333">
              <a:extLst>
                <a:ext uri="{FF2B5EF4-FFF2-40B4-BE49-F238E27FC236}">
                  <a16:creationId xmlns:a16="http://schemas.microsoft.com/office/drawing/2014/main" id="{58A5199E-C3DB-4ADE-8327-AF6F48CE0D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5" y="2299154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2" name="Line 1334">
              <a:extLst>
                <a:ext uri="{FF2B5EF4-FFF2-40B4-BE49-F238E27FC236}">
                  <a16:creationId xmlns:a16="http://schemas.microsoft.com/office/drawing/2014/main" id="{F0B09FEB-441A-4168-07FA-6E1CA927CC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5" y="2380117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3" name="Line 1335">
              <a:extLst>
                <a:ext uri="{FF2B5EF4-FFF2-40B4-BE49-F238E27FC236}">
                  <a16:creationId xmlns:a16="http://schemas.microsoft.com/office/drawing/2014/main" id="{02C83729-E59F-DB04-C339-A4EBA2E5C5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5" y="2462667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4" name="Line 1336">
              <a:extLst>
                <a:ext uri="{FF2B5EF4-FFF2-40B4-BE49-F238E27FC236}">
                  <a16:creationId xmlns:a16="http://schemas.microsoft.com/office/drawing/2014/main" id="{EB5AA1AB-B7F2-58D5-5533-987923D820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5" y="2545217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5" name="Line 1337">
              <a:extLst>
                <a:ext uri="{FF2B5EF4-FFF2-40B4-BE49-F238E27FC236}">
                  <a16:creationId xmlns:a16="http://schemas.microsoft.com/office/drawing/2014/main" id="{D7387ED9-40C0-62A8-6C10-68107137E6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5" y="2627767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6" name="Line 1338">
              <a:extLst>
                <a:ext uri="{FF2B5EF4-FFF2-40B4-BE49-F238E27FC236}">
                  <a16:creationId xmlns:a16="http://schemas.microsoft.com/office/drawing/2014/main" id="{C1C54C1D-FB3A-BECB-8A30-33B63A65E3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5" y="2710317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7" name="Line 1339">
              <a:extLst>
                <a:ext uri="{FF2B5EF4-FFF2-40B4-BE49-F238E27FC236}">
                  <a16:creationId xmlns:a16="http://schemas.microsoft.com/office/drawing/2014/main" id="{8F31064F-5418-10A6-F7D9-8F9C2CFDDB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5" y="2792867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8" name="Line 1340">
              <a:extLst>
                <a:ext uri="{FF2B5EF4-FFF2-40B4-BE49-F238E27FC236}">
                  <a16:creationId xmlns:a16="http://schemas.microsoft.com/office/drawing/2014/main" id="{E8F0567A-6E46-7DC3-5FB4-421DBF2DF5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5" y="2873829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9" name="Line 1342">
              <a:extLst>
                <a:ext uri="{FF2B5EF4-FFF2-40B4-BE49-F238E27FC236}">
                  <a16:creationId xmlns:a16="http://schemas.microsoft.com/office/drawing/2014/main" id="{1AF857D4-948B-5AEF-BFF4-17202DAE21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2956379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0" name="Line 1343">
              <a:extLst>
                <a:ext uri="{FF2B5EF4-FFF2-40B4-BE49-F238E27FC236}">
                  <a16:creationId xmlns:a16="http://schemas.microsoft.com/office/drawing/2014/main" id="{43D09C20-72F2-6C95-3EE0-EAB377DDEB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3038929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1" name="Line 1344">
              <a:extLst>
                <a:ext uri="{FF2B5EF4-FFF2-40B4-BE49-F238E27FC236}">
                  <a16:creationId xmlns:a16="http://schemas.microsoft.com/office/drawing/2014/main" id="{62F0A3FC-35C3-E7D7-7F44-0AB8EED16F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3121479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2" name="Line 1345">
              <a:extLst>
                <a:ext uri="{FF2B5EF4-FFF2-40B4-BE49-F238E27FC236}">
                  <a16:creationId xmlns:a16="http://schemas.microsoft.com/office/drawing/2014/main" id="{330793AE-3AC3-5FA2-14B5-7A334AA882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3204029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3" name="Line 1346">
              <a:extLst>
                <a:ext uri="{FF2B5EF4-FFF2-40B4-BE49-F238E27FC236}">
                  <a16:creationId xmlns:a16="http://schemas.microsoft.com/office/drawing/2014/main" id="{31A52B90-A3C6-4728-C285-E3FD7AB724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3286579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4" name="Line 1347">
              <a:extLst>
                <a:ext uri="{FF2B5EF4-FFF2-40B4-BE49-F238E27FC236}">
                  <a16:creationId xmlns:a16="http://schemas.microsoft.com/office/drawing/2014/main" id="{7DA27694-F7EA-6B53-09DF-A4E054A2AC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3367542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5" name="Line 1348">
              <a:extLst>
                <a:ext uri="{FF2B5EF4-FFF2-40B4-BE49-F238E27FC236}">
                  <a16:creationId xmlns:a16="http://schemas.microsoft.com/office/drawing/2014/main" id="{43BBD193-D960-F150-E4EF-9972E7BF70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3450092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6" name="Line 1349">
              <a:extLst>
                <a:ext uri="{FF2B5EF4-FFF2-40B4-BE49-F238E27FC236}">
                  <a16:creationId xmlns:a16="http://schemas.microsoft.com/office/drawing/2014/main" id="{3CF7BD4F-BF71-76E7-2D82-E8D3E4FADC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3532642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7" name="Line 1350">
              <a:extLst>
                <a:ext uri="{FF2B5EF4-FFF2-40B4-BE49-F238E27FC236}">
                  <a16:creationId xmlns:a16="http://schemas.microsoft.com/office/drawing/2014/main" id="{B9097B20-BF43-5AEE-FC48-6DA389D9FC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3615192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8" name="Line 1351">
              <a:extLst>
                <a:ext uri="{FF2B5EF4-FFF2-40B4-BE49-F238E27FC236}">
                  <a16:creationId xmlns:a16="http://schemas.microsoft.com/office/drawing/2014/main" id="{0A94ED74-2379-D705-2AA0-A1C6293B93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3697742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9" name="Line 1352">
              <a:extLst>
                <a:ext uri="{FF2B5EF4-FFF2-40B4-BE49-F238E27FC236}">
                  <a16:creationId xmlns:a16="http://schemas.microsoft.com/office/drawing/2014/main" id="{601E0AE9-9CBC-6798-1E7F-FF95959A06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3780292"/>
              <a:ext cx="0" cy="396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0" name="Line 1353">
              <a:extLst>
                <a:ext uri="{FF2B5EF4-FFF2-40B4-BE49-F238E27FC236}">
                  <a16:creationId xmlns:a16="http://schemas.microsoft.com/office/drawing/2014/main" id="{DEB6068D-4837-BE35-FE53-6CB93A906B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3861254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1" name="Line 1354">
              <a:extLst>
                <a:ext uri="{FF2B5EF4-FFF2-40B4-BE49-F238E27FC236}">
                  <a16:creationId xmlns:a16="http://schemas.microsoft.com/office/drawing/2014/main" id="{34000F3F-67EC-8AB6-3390-863E423D09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3943804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2" name="Line 1355">
              <a:extLst>
                <a:ext uri="{FF2B5EF4-FFF2-40B4-BE49-F238E27FC236}">
                  <a16:creationId xmlns:a16="http://schemas.microsoft.com/office/drawing/2014/main" id="{764758D3-C9B8-5AEF-6FF0-70E2F7F5A0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4026354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3" name="Line 1356">
              <a:extLst>
                <a:ext uri="{FF2B5EF4-FFF2-40B4-BE49-F238E27FC236}">
                  <a16:creationId xmlns:a16="http://schemas.microsoft.com/office/drawing/2014/main" id="{091A17A6-3E91-A9F0-93E2-1ADE3A3F11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4108904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4" name="Line 1357">
              <a:extLst>
                <a:ext uri="{FF2B5EF4-FFF2-40B4-BE49-F238E27FC236}">
                  <a16:creationId xmlns:a16="http://schemas.microsoft.com/office/drawing/2014/main" id="{C65E1AFD-8534-E8D7-7526-21C2F3FB6D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4191454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5" name="Line 1358">
              <a:extLst>
                <a:ext uri="{FF2B5EF4-FFF2-40B4-BE49-F238E27FC236}">
                  <a16:creationId xmlns:a16="http://schemas.microsoft.com/office/drawing/2014/main" id="{6105055D-1C63-BA70-158D-A1ED4CB31C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4274004"/>
              <a:ext cx="0" cy="396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6" name="Line 1359">
              <a:extLst>
                <a:ext uri="{FF2B5EF4-FFF2-40B4-BE49-F238E27FC236}">
                  <a16:creationId xmlns:a16="http://schemas.microsoft.com/office/drawing/2014/main" id="{EB90A628-95B6-31D6-6075-21273D42E1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4354967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7" name="Line 1360">
              <a:extLst>
                <a:ext uri="{FF2B5EF4-FFF2-40B4-BE49-F238E27FC236}">
                  <a16:creationId xmlns:a16="http://schemas.microsoft.com/office/drawing/2014/main" id="{3441215D-BF2E-EC3B-BEB9-5E5D17D02F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4437517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8" name="Line 1361">
              <a:extLst>
                <a:ext uri="{FF2B5EF4-FFF2-40B4-BE49-F238E27FC236}">
                  <a16:creationId xmlns:a16="http://schemas.microsoft.com/office/drawing/2014/main" id="{7D50B413-0896-8EF6-E242-99A4D92245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4520067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9" name="Line 1362">
              <a:extLst>
                <a:ext uri="{FF2B5EF4-FFF2-40B4-BE49-F238E27FC236}">
                  <a16:creationId xmlns:a16="http://schemas.microsoft.com/office/drawing/2014/main" id="{AEA75A82-3BC8-832C-AAFD-806F732F6F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4602617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0" name="Line 1363">
              <a:extLst>
                <a:ext uri="{FF2B5EF4-FFF2-40B4-BE49-F238E27FC236}">
                  <a16:creationId xmlns:a16="http://schemas.microsoft.com/office/drawing/2014/main" id="{4433BD8B-56BE-6DBD-E30B-86C2472A5C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4685167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1" name="Line 1364">
              <a:extLst>
                <a:ext uri="{FF2B5EF4-FFF2-40B4-BE49-F238E27FC236}">
                  <a16:creationId xmlns:a16="http://schemas.microsoft.com/office/drawing/2014/main" id="{95F24C1E-B33E-9642-EB98-D99E38A5BA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4766129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2" name="Line 1365">
              <a:extLst>
                <a:ext uri="{FF2B5EF4-FFF2-40B4-BE49-F238E27FC236}">
                  <a16:creationId xmlns:a16="http://schemas.microsoft.com/office/drawing/2014/main" id="{CBC86C8F-7C11-0834-02D0-C9415D42BA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4848679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3" name="Line 1366">
              <a:extLst>
                <a:ext uri="{FF2B5EF4-FFF2-40B4-BE49-F238E27FC236}">
                  <a16:creationId xmlns:a16="http://schemas.microsoft.com/office/drawing/2014/main" id="{959321F1-067D-962B-1060-0E4975C733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4931229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4" name="Line 1367">
              <a:extLst>
                <a:ext uri="{FF2B5EF4-FFF2-40B4-BE49-F238E27FC236}">
                  <a16:creationId xmlns:a16="http://schemas.microsoft.com/office/drawing/2014/main" id="{D420A5AE-404A-F4F9-1945-76F49120EC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5013779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5" name="Line 1368">
              <a:extLst>
                <a:ext uri="{FF2B5EF4-FFF2-40B4-BE49-F238E27FC236}">
                  <a16:creationId xmlns:a16="http://schemas.microsoft.com/office/drawing/2014/main" id="{89D4085F-74FF-2947-0C77-17F1C8CA88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5096329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6" name="Line 1369">
              <a:extLst>
                <a:ext uri="{FF2B5EF4-FFF2-40B4-BE49-F238E27FC236}">
                  <a16:creationId xmlns:a16="http://schemas.microsoft.com/office/drawing/2014/main" id="{1C2B9743-D6D1-F97A-28D6-8FF8492695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5178879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7" name="Line 1370">
              <a:extLst>
                <a:ext uri="{FF2B5EF4-FFF2-40B4-BE49-F238E27FC236}">
                  <a16:creationId xmlns:a16="http://schemas.microsoft.com/office/drawing/2014/main" id="{4A12C98E-F5B5-5670-8110-A97AE6AD1B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5259842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8" name="Line 1371">
              <a:extLst>
                <a:ext uri="{FF2B5EF4-FFF2-40B4-BE49-F238E27FC236}">
                  <a16:creationId xmlns:a16="http://schemas.microsoft.com/office/drawing/2014/main" id="{C9AD20BC-C2E0-6C0D-99F9-0F127E2B4E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5342392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9" name="Line 1372">
              <a:extLst>
                <a:ext uri="{FF2B5EF4-FFF2-40B4-BE49-F238E27FC236}">
                  <a16:creationId xmlns:a16="http://schemas.microsoft.com/office/drawing/2014/main" id="{261AA84E-5624-5AE8-7A7A-941FFB6679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5424942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0" name="Line 1373">
              <a:extLst>
                <a:ext uri="{FF2B5EF4-FFF2-40B4-BE49-F238E27FC236}">
                  <a16:creationId xmlns:a16="http://schemas.microsoft.com/office/drawing/2014/main" id="{13336E1B-97D1-E745-4BC4-5A8300B838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5507492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1" name="Line 1374">
              <a:extLst>
                <a:ext uri="{FF2B5EF4-FFF2-40B4-BE49-F238E27FC236}">
                  <a16:creationId xmlns:a16="http://schemas.microsoft.com/office/drawing/2014/main" id="{8BE37D77-8E2D-BC58-4554-22471DF629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5590042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2" name="Line 1375">
              <a:extLst>
                <a:ext uri="{FF2B5EF4-FFF2-40B4-BE49-F238E27FC236}">
                  <a16:creationId xmlns:a16="http://schemas.microsoft.com/office/drawing/2014/main" id="{143571A6-CE3A-4F1A-8910-169FCE7A20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5672592"/>
              <a:ext cx="0" cy="396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3" name="Line 1376">
              <a:extLst>
                <a:ext uri="{FF2B5EF4-FFF2-40B4-BE49-F238E27FC236}">
                  <a16:creationId xmlns:a16="http://schemas.microsoft.com/office/drawing/2014/main" id="{373DE348-A815-8D85-A037-EE9BC20126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5753554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4" name="Line 1377">
              <a:extLst>
                <a:ext uri="{FF2B5EF4-FFF2-40B4-BE49-F238E27FC236}">
                  <a16:creationId xmlns:a16="http://schemas.microsoft.com/office/drawing/2014/main" id="{1831FE5F-FF3D-947A-F6AB-B1746FDFBA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5836104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5" name="Line 1378">
              <a:extLst>
                <a:ext uri="{FF2B5EF4-FFF2-40B4-BE49-F238E27FC236}">
                  <a16:creationId xmlns:a16="http://schemas.microsoft.com/office/drawing/2014/main" id="{4A116CA2-EC5D-A1A3-D6DE-35384A2085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5918654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6" name="Line 1379">
              <a:extLst>
                <a:ext uri="{FF2B5EF4-FFF2-40B4-BE49-F238E27FC236}">
                  <a16:creationId xmlns:a16="http://schemas.microsoft.com/office/drawing/2014/main" id="{161D43FB-F224-58C7-A0FD-F7F482D4F7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6001204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7" name="Line 1380">
              <a:extLst>
                <a:ext uri="{FF2B5EF4-FFF2-40B4-BE49-F238E27FC236}">
                  <a16:creationId xmlns:a16="http://schemas.microsoft.com/office/drawing/2014/main" id="{3D0628DF-4D8D-78C5-4DE5-99002BF2E4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6083754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8" name="Line 1381">
              <a:extLst>
                <a:ext uri="{FF2B5EF4-FFF2-40B4-BE49-F238E27FC236}">
                  <a16:creationId xmlns:a16="http://schemas.microsoft.com/office/drawing/2014/main" id="{9912A880-31BF-0FC8-851F-F8EE60459F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6166304"/>
              <a:ext cx="0" cy="396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9" name="Line 1382">
              <a:extLst>
                <a:ext uri="{FF2B5EF4-FFF2-40B4-BE49-F238E27FC236}">
                  <a16:creationId xmlns:a16="http://schemas.microsoft.com/office/drawing/2014/main" id="{93240C1C-208E-BCE8-2B61-D05CE23D95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6247267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0" name="Line 1383">
              <a:extLst>
                <a:ext uri="{FF2B5EF4-FFF2-40B4-BE49-F238E27FC236}">
                  <a16:creationId xmlns:a16="http://schemas.microsoft.com/office/drawing/2014/main" id="{9AEDE31F-A6AF-DD71-A6F6-32CE5363B8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6329817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1" name="Line 1384">
              <a:extLst>
                <a:ext uri="{FF2B5EF4-FFF2-40B4-BE49-F238E27FC236}">
                  <a16:creationId xmlns:a16="http://schemas.microsoft.com/office/drawing/2014/main" id="{D7410BB3-2546-5806-8B91-19D56D84C1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2476" y="6412367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2" name="Freeform 1385">
              <a:extLst>
                <a:ext uri="{FF2B5EF4-FFF2-40B4-BE49-F238E27FC236}">
                  <a16:creationId xmlns:a16="http://schemas.microsoft.com/office/drawing/2014/main" id="{09EA1BDD-DEF7-52E7-5AF8-B0007BEFAC5F}"/>
                </a:ext>
              </a:extLst>
            </p:cNvPr>
            <p:cNvSpPr/>
            <p:nvPr/>
          </p:nvSpPr>
          <p:spPr bwMode="auto">
            <a:xfrm>
              <a:off x="12161838" y="6510792"/>
              <a:ext cx="20638" cy="20638"/>
            </a:xfrm>
            <a:custGeom>
              <a:avLst/>
              <a:gdLst>
                <a:gd name="T0" fmla="*/ 13 w 13"/>
                <a:gd name="T1" fmla="*/ 0 h 13"/>
                <a:gd name="T2" fmla="*/ 13 w 13"/>
                <a:gd name="T3" fmla="*/ 13 h 13"/>
                <a:gd name="T4" fmla="*/ 0 w 13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3">
                  <a:moveTo>
                    <a:pt x="13" y="0"/>
                  </a:moveTo>
                  <a:lnTo>
                    <a:pt x="13" y="13"/>
                  </a:lnTo>
                  <a:lnTo>
                    <a:pt x="0" y="13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3" name="Line 1386">
              <a:extLst>
                <a:ext uri="{FF2B5EF4-FFF2-40B4-BE49-F238E27FC236}">
                  <a16:creationId xmlns:a16="http://schemas.microsoft.com/office/drawing/2014/main" id="{B4EADFCC-B730-069D-DCB7-15BED457DF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79288" y="653142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4" name="Line 1387">
              <a:extLst>
                <a:ext uri="{FF2B5EF4-FFF2-40B4-BE49-F238E27FC236}">
                  <a16:creationId xmlns:a16="http://schemas.microsoft.com/office/drawing/2014/main" id="{333B7B70-4AB2-5589-B9E8-6167D406A9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996738" y="653142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5" name="Line 1388">
              <a:extLst>
                <a:ext uri="{FF2B5EF4-FFF2-40B4-BE49-F238E27FC236}">
                  <a16:creationId xmlns:a16="http://schemas.microsoft.com/office/drawing/2014/main" id="{2A9FC203-D6B5-D9D5-C90C-6B5F7C3847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914188" y="653142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6" name="Line 1389">
              <a:extLst>
                <a:ext uri="{FF2B5EF4-FFF2-40B4-BE49-F238E27FC236}">
                  <a16:creationId xmlns:a16="http://schemas.microsoft.com/office/drawing/2014/main" id="{53AB0EEF-AF87-E849-56A5-67AAD192AC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831638" y="653142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7" name="Line 1390">
              <a:extLst>
                <a:ext uri="{FF2B5EF4-FFF2-40B4-BE49-F238E27FC236}">
                  <a16:creationId xmlns:a16="http://schemas.microsoft.com/office/drawing/2014/main" id="{6AB310CC-D8D8-48AE-6F8E-AA40CF5B92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749088" y="653142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8" name="Line 1391">
              <a:extLst>
                <a:ext uri="{FF2B5EF4-FFF2-40B4-BE49-F238E27FC236}">
                  <a16:creationId xmlns:a16="http://schemas.microsoft.com/office/drawing/2014/main" id="{CD2DB453-1D57-60E9-FE9B-0680C30574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668126" y="653142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9" name="Line 1392">
              <a:extLst>
                <a:ext uri="{FF2B5EF4-FFF2-40B4-BE49-F238E27FC236}">
                  <a16:creationId xmlns:a16="http://schemas.microsoft.com/office/drawing/2014/main" id="{D804ADA0-DD84-EC03-547C-434321E58A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85576" y="653142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0" name="Line 1393">
              <a:extLst>
                <a:ext uri="{FF2B5EF4-FFF2-40B4-BE49-F238E27FC236}">
                  <a16:creationId xmlns:a16="http://schemas.microsoft.com/office/drawing/2014/main" id="{2F00EC95-42FC-C31A-0FD0-B8DD48EE1A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03026" y="653142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1" name="Line 1394">
              <a:extLst>
                <a:ext uri="{FF2B5EF4-FFF2-40B4-BE49-F238E27FC236}">
                  <a16:creationId xmlns:a16="http://schemas.microsoft.com/office/drawing/2014/main" id="{1D0CCF8C-9790-2DBB-1B88-B9D13E88BD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420476" y="653142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2" name="Line 1395">
              <a:extLst>
                <a:ext uri="{FF2B5EF4-FFF2-40B4-BE49-F238E27FC236}">
                  <a16:creationId xmlns:a16="http://schemas.microsoft.com/office/drawing/2014/main" id="{BE40B33B-FA05-2ADE-BF40-B01F8EA8D5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37926" y="653142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3" name="Line 1396">
              <a:extLst>
                <a:ext uri="{FF2B5EF4-FFF2-40B4-BE49-F238E27FC236}">
                  <a16:creationId xmlns:a16="http://schemas.microsoft.com/office/drawing/2014/main" id="{D3DEEF35-DD51-C981-A788-46665B1400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255376" y="653142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4" name="Line 1397">
              <a:extLst>
                <a:ext uri="{FF2B5EF4-FFF2-40B4-BE49-F238E27FC236}">
                  <a16:creationId xmlns:a16="http://schemas.microsoft.com/office/drawing/2014/main" id="{EAE61CB1-25E9-640F-85A2-E73013B374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174413" y="653142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5" name="Line 1398">
              <a:extLst>
                <a:ext uri="{FF2B5EF4-FFF2-40B4-BE49-F238E27FC236}">
                  <a16:creationId xmlns:a16="http://schemas.microsoft.com/office/drawing/2014/main" id="{2305A84D-57EE-2DEA-5738-CF91673E8C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091863" y="653142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6" name="Line 1399">
              <a:extLst>
                <a:ext uri="{FF2B5EF4-FFF2-40B4-BE49-F238E27FC236}">
                  <a16:creationId xmlns:a16="http://schemas.microsoft.com/office/drawing/2014/main" id="{6107AB2D-6529-4566-5B6F-EC3C696909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009313" y="653142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7" name="Line 1400">
              <a:extLst>
                <a:ext uri="{FF2B5EF4-FFF2-40B4-BE49-F238E27FC236}">
                  <a16:creationId xmlns:a16="http://schemas.microsoft.com/office/drawing/2014/main" id="{B5C62F13-04AA-6AE9-E685-0D1C9AEF3A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926763" y="653142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8" name="Line 1401">
              <a:extLst>
                <a:ext uri="{FF2B5EF4-FFF2-40B4-BE49-F238E27FC236}">
                  <a16:creationId xmlns:a16="http://schemas.microsoft.com/office/drawing/2014/main" id="{69E84243-F5C8-7CE3-FDD8-574D703882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844213" y="653142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9" name="Line 1402">
              <a:extLst>
                <a:ext uri="{FF2B5EF4-FFF2-40B4-BE49-F238E27FC236}">
                  <a16:creationId xmlns:a16="http://schemas.microsoft.com/office/drawing/2014/main" id="{571355B9-AB89-1A75-6849-B4B4943C96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763251" y="6531429"/>
              <a:ext cx="39688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0" name="Line 1403">
              <a:extLst>
                <a:ext uri="{FF2B5EF4-FFF2-40B4-BE49-F238E27FC236}">
                  <a16:creationId xmlns:a16="http://schemas.microsoft.com/office/drawing/2014/main" id="{2C1A6D45-1C59-97F3-C1B9-7C844202A8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680701" y="653142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1" name="Line 1404">
              <a:extLst>
                <a:ext uri="{FF2B5EF4-FFF2-40B4-BE49-F238E27FC236}">
                  <a16:creationId xmlns:a16="http://schemas.microsoft.com/office/drawing/2014/main" id="{8BF9E460-8125-6542-E177-C4233DC952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598151" y="653142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2" name="Line 1405">
              <a:extLst>
                <a:ext uri="{FF2B5EF4-FFF2-40B4-BE49-F238E27FC236}">
                  <a16:creationId xmlns:a16="http://schemas.microsoft.com/office/drawing/2014/main" id="{BC60D6A7-2AE6-FA10-CA33-7B6616749D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515601" y="653142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3" name="Line 1406">
              <a:extLst>
                <a:ext uri="{FF2B5EF4-FFF2-40B4-BE49-F238E27FC236}">
                  <a16:creationId xmlns:a16="http://schemas.microsoft.com/office/drawing/2014/main" id="{5B7B1D17-8F9E-A277-E3BE-028E643B98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433051" y="653142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4" name="Line 1407">
              <a:extLst>
                <a:ext uri="{FF2B5EF4-FFF2-40B4-BE49-F238E27FC236}">
                  <a16:creationId xmlns:a16="http://schemas.microsoft.com/office/drawing/2014/main" id="{AE25E076-BB89-F6FD-4036-9BE20E32D2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350501" y="653142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5" name="Line 1408">
              <a:extLst>
                <a:ext uri="{FF2B5EF4-FFF2-40B4-BE49-F238E27FC236}">
                  <a16:creationId xmlns:a16="http://schemas.microsoft.com/office/drawing/2014/main" id="{EF3DC537-18BB-E601-A792-0E908AEC78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269538" y="6531429"/>
              <a:ext cx="39688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6" name="Line 1409">
              <a:extLst>
                <a:ext uri="{FF2B5EF4-FFF2-40B4-BE49-F238E27FC236}">
                  <a16:creationId xmlns:a16="http://schemas.microsoft.com/office/drawing/2014/main" id="{C0C343D2-4534-AE90-15AE-8327CE1D44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186988" y="653142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7" name="Line 1410">
              <a:extLst>
                <a:ext uri="{FF2B5EF4-FFF2-40B4-BE49-F238E27FC236}">
                  <a16:creationId xmlns:a16="http://schemas.microsoft.com/office/drawing/2014/main" id="{D4D5CD77-BCB1-4970-CE70-7D6891C4AB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104438" y="653142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8" name="Line 1411">
              <a:extLst>
                <a:ext uri="{FF2B5EF4-FFF2-40B4-BE49-F238E27FC236}">
                  <a16:creationId xmlns:a16="http://schemas.microsoft.com/office/drawing/2014/main" id="{2643D244-419C-5D4F-783C-1EFC403D85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1888" y="653142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9" name="Line 1412">
              <a:extLst>
                <a:ext uri="{FF2B5EF4-FFF2-40B4-BE49-F238E27FC236}">
                  <a16:creationId xmlns:a16="http://schemas.microsoft.com/office/drawing/2014/main" id="{1051ADF2-305D-2A47-34D8-9C80523E0C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939338" y="653142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Line 1413">
              <a:extLst>
                <a:ext uri="{FF2B5EF4-FFF2-40B4-BE49-F238E27FC236}">
                  <a16:creationId xmlns:a16="http://schemas.microsoft.com/office/drawing/2014/main" id="{D5748A50-7C2B-664F-09D8-97318B7CEF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856788" y="653142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1" name="Line 1414">
              <a:extLst>
                <a:ext uri="{FF2B5EF4-FFF2-40B4-BE49-F238E27FC236}">
                  <a16:creationId xmlns:a16="http://schemas.microsoft.com/office/drawing/2014/main" id="{54FCED60-44F6-5AD8-DF36-336EAAFB1F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775826" y="653142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2" name="Line 1415">
              <a:extLst>
                <a:ext uri="{FF2B5EF4-FFF2-40B4-BE49-F238E27FC236}">
                  <a16:creationId xmlns:a16="http://schemas.microsoft.com/office/drawing/2014/main" id="{0AE978A8-4373-B0B1-B474-0FF7A277F3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693276" y="653142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3" name="Line 1416">
              <a:extLst>
                <a:ext uri="{FF2B5EF4-FFF2-40B4-BE49-F238E27FC236}">
                  <a16:creationId xmlns:a16="http://schemas.microsoft.com/office/drawing/2014/main" id="{46BDC3A5-1DC4-790D-8294-877604BB24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610726" y="653142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4" name="Line 1417">
              <a:extLst>
                <a:ext uri="{FF2B5EF4-FFF2-40B4-BE49-F238E27FC236}">
                  <a16:creationId xmlns:a16="http://schemas.microsoft.com/office/drawing/2014/main" id="{80F88732-97DF-DD6B-2D3F-0297492A1B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528176" y="653142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Line 1418">
              <a:extLst>
                <a:ext uri="{FF2B5EF4-FFF2-40B4-BE49-F238E27FC236}">
                  <a16:creationId xmlns:a16="http://schemas.microsoft.com/office/drawing/2014/main" id="{A8F7486D-827B-692D-5DC2-84E2519B15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445626" y="653142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Line 1419">
              <a:extLst>
                <a:ext uri="{FF2B5EF4-FFF2-40B4-BE49-F238E27FC236}">
                  <a16:creationId xmlns:a16="http://schemas.microsoft.com/office/drawing/2014/main" id="{A43BDF60-5387-B4EE-30B5-E3FA4910BA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63076" y="653142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Line 1420">
              <a:extLst>
                <a:ext uri="{FF2B5EF4-FFF2-40B4-BE49-F238E27FC236}">
                  <a16:creationId xmlns:a16="http://schemas.microsoft.com/office/drawing/2014/main" id="{9A4E01E1-462F-28BD-E7D5-2BB57B6F39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82113" y="653142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Line 1421">
              <a:extLst>
                <a:ext uri="{FF2B5EF4-FFF2-40B4-BE49-F238E27FC236}">
                  <a16:creationId xmlns:a16="http://schemas.microsoft.com/office/drawing/2014/main" id="{3AE3DD61-323A-950E-E82C-24C4AFA9E6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99563" y="653142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9" name="Line 1422">
              <a:extLst>
                <a:ext uri="{FF2B5EF4-FFF2-40B4-BE49-F238E27FC236}">
                  <a16:creationId xmlns:a16="http://schemas.microsoft.com/office/drawing/2014/main" id="{DF1190C3-DD29-5D4F-810C-27A4D53169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17013" y="653142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Line 1423">
              <a:extLst>
                <a:ext uri="{FF2B5EF4-FFF2-40B4-BE49-F238E27FC236}">
                  <a16:creationId xmlns:a16="http://schemas.microsoft.com/office/drawing/2014/main" id="{16596983-2ED4-D8FB-E00E-A00262BB5C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034463" y="653142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Line 1424">
              <a:extLst>
                <a:ext uri="{FF2B5EF4-FFF2-40B4-BE49-F238E27FC236}">
                  <a16:creationId xmlns:a16="http://schemas.microsoft.com/office/drawing/2014/main" id="{6414148D-1D77-549F-1078-27ACA94AB4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951913" y="6531429"/>
              <a:ext cx="41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Freeform 1425">
              <a:extLst>
                <a:ext uri="{FF2B5EF4-FFF2-40B4-BE49-F238E27FC236}">
                  <a16:creationId xmlns:a16="http://schemas.microsoft.com/office/drawing/2014/main" id="{7465B826-7289-65FB-9C23-D75D10ABCB47}"/>
                </a:ext>
              </a:extLst>
            </p:cNvPr>
            <p:cNvSpPr/>
            <p:nvPr/>
          </p:nvSpPr>
          <p:spPr bwMode="auto">
            <a:xfrm>
              <a:off x="8890001" y="6510792"/>
              <a:ext cx="20638" cy="20638"/>
            </a:xfrm>
            <a:custGeom>
              <a:avLst/>
              <a:gdLst>
                <a:gd name="T0" fmla="*/ 13 w 13"/>
                <a:gd name="T1" fmla="*/ 13 h 13"/>
                <a:gd name="T2" fmla="*/ 0 w 13"/>
                <a:gd name="T3" fmla="*/ 13 h 13"/>
                <a:gd name="T4" fmla="*/ 0 w 13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3">
                  <a:moveTo>
                    <a:pt x="13" y="13"/>
                  </a:moveTo>
                  <a:lnTo>
                    <a:pt x="0" y="13"/>
                  </a:lnTo>
                  <a:lnTo>
                    <a:pt x="0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Line 1426">
              <a:extLst>
                <a:ext uri="{FF2B5EF4-FFF2-40B4-BE49-F238E27FC236}">
                  <a16:creationId xmlns:a16="http://schemas.microsoft.com/office/drawing/2014/main" id="{AE8CADF6-DF12-9A18-50E6-43ECE9F992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6428242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4" name="Line 1427">
              <a:extLst>
                <a:ext uri="{FF2B5EF4-FFF2-40B4-BE49-F238E27FC236}">
                  <a16:creationId xmlns:a16="http://schemas.microsoft.com/office/drawing/2014/main" id="{F72FDADB-774E-9226-7122-B35F1A5B8B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6345692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5" name="Line 1428">
              <a:extLst>
                <a:ext uri="{FF2B5EF4-FFF2-40B4-BE49-F238E27FC236}">
                  <a16:creationId xmlns:a16="http://schemas.microsoft.com/office/drawing/2014/main" id="{BE4D9D43-3025-E4B9-9227-8E564F0050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6263142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6" name="Line 1429">
              <a:extLst>
                <a:ext uri="{FF2B5EF4-FFF2-40B4-BE49-F238E27FC236}">
                  <a16:creationId xmlns:a16="http://schemas.microsoft.com/office/drawing/2014/main" id="{B43DDF5D-5ED1-C335-5B4D-C882B8C91F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6180592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7" name="Line 1430">
              <a:extLst>
                <a:ext uri="{FF2B5EF4-FFF2-40B4-BE49-F238E27FC236}">
                  <a16:creationId xmlns:a16="http://schemas.microsoft.com/office/drawing/2014/main" id="{04FC2A02-AFB8-9473-5EBD-67B95827CF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6098042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8" name="Line 1431">
              <a:extLst>
                <a:ext uri="{FF2B5EF4-FFF2-40B4-BE49-F238E27FC236}">
                  <a16:creationId xmlns:a16="http://schemas.microsoft.com/office/drawing/2014/main" id="{3A46ADF0-507A-5DCB-A23B-CB099FBA2B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6017079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9" name="Line 1432">
              <a:extLst>
                <a:ext uri="{FF2B5EF4-FFF2-40B4-BE49-F238E27FC236}">
                  <a16:creationId xmlns:a16="http://schemas.microsoft.com/office/drawing/2014/main" id="{D3DF4994-80FB-E7B6-C237-FFE187440E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5934529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0" name="Line 1433">
              <a:extLst>
                <a:ext uri="{FF2B5EF4-FFF2-40B4-BE49-F238E27FC236}">
                  <a16:creationId xmlns:a16="http://schemas.microsoft.com/office/drawing/2014/main" id="{FD303C3A-BCB8-E204-91BA-239212D82D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5851979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1" name="Line 1434">
              <a:extLst>
                <a:ext uri="{FF2B5EF4-FFF2-40B4-BE49-F238E27FC236}">
                  <a16:creationId xmlns:a16="http://schemas.microsoft.com/office/drawing/2014/main" id="{A5815AD4-43FD-4512-BBCA-6C9A4C32A1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5769429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2" name="Line 1435">
              <a:extLst>
                <a:ext uri="{FF2B5EF4-FFF2-40B4-BE49-F238E27FC236}">
                  <a16:creationId xmlns:a16="http://schemas.microsoft.com/office/drawing/2014/main" id="{03978D18-FED9-F8EE-42BE-B4866C471A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5686879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3" name="Line 1436">
              <a:extLst>
                <a:ext uri="{FF2B5EF4-FFF2-40B4-BE49-F238E27FC236}">
                  <a16:creationId xmlns:a16="http://schemas.microsoft.com/office/drawing/2014/main" id="{B954D2F5-B5BA-C6E7-3FA6-27E01B0977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5604329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4" name="Line 1437">
              <a:extLst>
                <a:ext uri="{FF2B5EF4-FFF2-40B4-BE49-F238E27FC236}">
                  <a16:creationId xmlns:a16="http://schemas.microsoft.com/office/drawing/2014/main" id="{4F9357D1-1F07-20A7-A0A0-AA0B8E87F2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5523367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5" name="Line 1438">
              <a:extLst>
                <a:ext uri="{FF2B5EF4-FFF2-40B4-BE49-F238E27FC236}">
                  <a16:creationId xmlns:a16="http://schemas.microsoft.com/office/drawing/2014/main" id="{2CA676A2-FADC-529B-202F-F23A0EC44B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5440817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6" name="Line 1439">
              <a:extLst>
                <a:ext uri="{FF2B5EF4-FFF2-40B4-BE49-F238E27FC236}">
                  <a16:creationId xmlns:a16="http://schemas.microsoft.com/office/drawing/2014/main" id="{0DA781FA-1D5C-4FFD-B282-714AD13A98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5358267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7" name="Line 1440">
              <a:extLst>
                <a:ext uri="{FF2B5EF4-FFF2-40B4-BE49-F238E27FC236}">
                  <a16:creationId xmlns:a16="http://schemas.microsoft.com/office/drawing/2014/main" id="{3032CC95-F603-F349-3640-27CDA19EF0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5275717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8" name="Line 1441">
              <a:extLst>
                <a:ext uri="{FF2B5EF4-FFF2-40B4-BE49-F238E27FC236}">
                  <a16:creationId xmlns:a16="http://schemas.microsoft.com/office/drawing/2014/main" id="{A336FE69-1238-85AB-D02A-3595494589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5193167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9" name="Line 1442">
              <a:extLst>
                <a:ext uri="{FF2B5EF4-FFF2-40B4-BE49-F238E27FC236}">
                  <a16:creationId xmlns:a16="http://schemas.microsoft.com/office/drawing/2014/main" id="{2C1D4642-54E1-8E47-9352-302E8DEE6B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5112204"/>
              <a:ext cx="0" cy="396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0" name="Line 1443">
              <a:extLst>
                <a:ext uri="{FF2B5EF4-FFF2-40B4-BE49-F238E27FC236}">
                  <a16:creationId xmlns:a16="http://schemas.microsoft.com/office/drawing/2014/main" id="{EF4212C5-1059-504A-CB76-347695A0E6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5029654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1" name="Line 1444">
              <a:extLst>
                <a:ext uri="{FF2B5EF4-FFF2-40B4-BE49-F238E27FC236}">
                  <a16:creationId xmlns:a16="http://schemas.microsoft.com/office/drawing/2014/main" id="{057F7EA5-16B4-1123-C586-D6B2FF63E6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4947104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2" name="Line 1445">
              <a:extLst>
                <a:ext uri="{FF2B5EF4-FFF2-40B4-BE49-F238E27FC236}">
                  <a16:creationId xmlns:a16="http://schemas.microsoft.com/office/drawing/2014/main" id="{96FCD620-8686-DD39-DA41-3A65E808D4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4864554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3" name="Line 1446">
              <a:extLst>
                <a:ext uri="{FF2B5EF4-FFF2-40B4-BE49-F238E27FC236}">
                  <a16:creationId xmlns:a16="http://schemas.microsoft.com/office/drawing/2014/main" id="{B0CCFBAE-E0AB-FD25-51C3-A7B93972F1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4782004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4" name="Line 1447">
              <a:extLst>
                <a:ext uri="{FF2B5EF4-FFF2-40B4-BE49-F238E27FC236}">
                  <a16:creationId xmlns:a16="http://schemas.microsoft.com/office/drawing/2014/main" id="{F6849D7B-4AF9-9EC3-8111-896BAAB72F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4699454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5" name="Line 1448">
              <a:extLst>
                <a:ext uri="{FF2B5EF4-FFF2-40B4-BE49-F238E27FC236}">
                  <a16:creationId xmlns:a16="http://schemas.microsoft.com/office/drawing/2014/main" id="{A9E02232-CED6-4230-9602-7199749689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4618492"/>
              <a:ext cx="0" cy="396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6" name="Line 1449">
              <a:extLst>
                <a:ext uri="{FF2B5EF4-FFF2-40B4-BE49-F238E27FC236}">
                  <a16:creationId xmlns:a16="http://schemas.microsoft.com/office/drawing/2014/main" id="{BDCFD7DD-63FF-2AAA-E475-BB7F2E2211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4535942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7" name="Line 1450">
              <a:extLst>
                <a:ext uri="{FF2B5EF4-FFF2-40B4-BE49-F238E27FC236}">
                  <a16:creationId xmlns:a16="http://schemas.microsoft.com/office/drawing/2014/main" id="{02CCD313-5C8A-D114-38B1-3E703763DB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4453392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8" name="Line 1451">
              <a:extLst>
                <a:ext uri="{FF2B5EF4-FFF2-40B4-BE49-F238E27FC236}">
                  <a16:creationId xmlns:a16="http://schemas.microsoft.com/office/drawing/2014/main" id="{9C6801BA-0191-837E-C703-E7D6CA5322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4370842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9" name="Line 1452">
              <a:extLst>
                <a:ext uri="{FF2B5EF4-FFF2-40B4-BE49-F238E27FC236}">
                  <a16:creationId xmlns:a16="http://schemas.microsoft.com/office/drawing/2014/main" id="{C47A77EE-24FB-0D6C-253F-84644DBA47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4288292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0" name="Line 1453">
              <a:extLst>
                <a:ext uri="{FF2B5EF4-FFF2-40B4-BE49-F238E27FC236}">
                  <a16:creationId xmlns:a16="http://schemas.microsoft.com/office/drawing/2014/main" id="{26FB8602-FA77-AE26-DB34-989627B623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4205742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1" name="Line 1454">
              <a:extLst>
                <a:ext uri="{FF2B5EF4-FFF2-40B4-BE49-F238E27FC236}">
                  <a16:creationId xmlns:a16="http://schemas.microsoft.com/office/drawing/2014/main" id="{E426AEF1-91A0-966D-2198-65C9E732C7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4124779"/>
              <a:ext cx="0" cy="396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2" name="Line 1455">
              <a:extLst>
                <a:ext uri="{FF2B5EF4-FFF2-40B4-BE49-F238E27FC236}">
                  <a16:creationId xmlns:a16="http://schemas.microsoft.com/office/drawing/2014/main" id="{589991FD-1F3D-BE76-B84E-02AFC7D1D8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4042229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3" name="Line 1456">
              <a:extLst>
                <a:ext uri="{FF2B5EF4-FFF2-40B4-BE49-F238E27FC236}">
                  <a16:creationId xmlns:a16="http://schemas.microsoft.com/office/drawing/2014/main" id="{67A50DE5-359B-AEE1-6067-98DAECD673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3959679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4" name="Line 1457">
              <a:extLst>
                <a:ext uri="{FF2B5EF4-FFF2-40B4-BE49-F238E27FC236}">
                  <a16:creationId xmlns:a16="http://schemas.microsoft.com/office/drawing/2014/main" id="{2858A7CE-0D7D-C806-7E87-5D0193C5C5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3877129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5" name="Line 1458">
              <a:extLst>
                <a:ext uri="{FF2B5EF4-FFF2-40B4-BE49-F238E27FC236}">
                  <a16:creationId xmlns:a16="http://schemas.microsoft.com/office/drawing/2014/main" id="{C8D151E4-330E-234B-0DF9-C1F745782A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3794579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6" name="Line 1459">
              <a:extLst>
                <a:ext uri="{FF2B5EF4-FFF2-40B4-BE49-F238E27FC236}">
                  <a16:creationId xmlns:a16="http://schemas.microsoft.com/office/drawing/2014/main" id="{BA723E80-B4D6-F991-1D7B-8A92CCB7B1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3712029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7" name="Line 1460">
              <a:extLst>
                <a:ext uri="{FF2B5EF4-FFF2-40B4-BE49-F238E27FC236}">
                  <a16:creationId xmlns:a16="http://schemas.microsoft.com/office/drawing/2014/main" id="{04C7DC3D-4418-FADB-55DA-85E1C82B86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3631067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8" name="Line 1461">
              <a:extLst>
                <a:ext uri="{FF2B5EF4-FFF2-40B4-BE49-F238E27FC236}">
                  <a16:creationId xmlns:a16="http://schemas.microsoft.com/office/drawing/2014/main" id="{17363B38-61A5-4AB6-17E2-1F20F883A0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3548517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9" name="Line 1462">
              <a:extLst>
                <a:ext uri="{FF2B5EF4-FFF2-40B4-BE49-F238E27FC236}">
                  <a16:creationId xmlns:a16="http://schemas.microsoft.com/office/drawing/2014/main" id="{433DB0B3-97B1-59E7-5656-745C962C5F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3465967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0" name="Line 1463">
              <a:extLst>
                <a:ext uri="{FF2B5EF4-FFF2-40B4-BE49-F238E27FC236}">
                  <a16:creationId xmlns:a16="http://schemas.microsoft.com/office/drawing/2014/main" id="{0B34CC34-F33B-E384-C4AE-DE5A44EAC0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3383417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1" name="Line 1464">
              <a:extLst>
                <a:ext uri="{FF2B5EF4-FFF2-40B4-BE49-F238E27FC236}">
                  <a16:creationId xmlns:a16="http://schemas.microsoft.com/office/drawing/2014/main" id="{6AB08EA6-19D8-652F-73F5-EB521753CA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3300867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2" name="Line 1465">
              <a:extLst>
                <a:ext uri="{FF2B5EF4-FFF2-40B4-BE49-F238E27FC236}">
                  <a16:creationId xmlns:a16="http://schemas.microsoft.com/office/drawing/2014/main" id="{4702997F-F619-8EF9-92FA-8011AF28A3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3218317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3" name="Line 1466">
              <a:extLst>
                <a:ext uri="{FF2B5EF4-FFF2-40B4-BE49-F238E27FC236}">
                  <a16:creationId xmlns:a16="http://schemas.microsoft.com/office/drawing/2014/main" id="{57B23E02-DE79-4ECD-EAC6-C433CC3059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3137354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4" name="Line 1467">
              <a:extLst>
                <a:ext uri="{FF2B5EF4-FFF2-40B4-BE49-F238E27FC236}">
                  <a16:creationId xmlns:a16="http://schemas.microsoft.com/office/drawing/2014/main" id="{E2FD8088-0CD3-4131-AC88-86380CF43D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3054804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5" name="Line 1468">
              <a:extLst>
                <a:ext uri="{FF2B5EF4-FFF2-40B4-BE49-F238E27FC236}">
                  <a16:creationId xmlns:a16="http://schemas.microsoft.com/office/drawing/2014/main" id="{8812342A-CDB3-6579-96A1-B66B15BEFB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2972254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6" name="Line 1469">
              <a:extLst>
                <a:ext uri="{FF2B5EF4-FFF2-40B4-BE49-F238E27FC236}">
                  <a16:creationId xmlns:a16="http://schemas.microsoft.com/office/drawing/2014/main" id="{D059B759-4AA8-5BE6-3DAE-A616AF4EAF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2889704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7" name="Line 1470">
              <a:extLst>
                <a:ext uri="{FF2B5EF4-FFF2-40B4-BE49-F238E27FC236}">
                  <a16:creationId xmlns:a16="http://schemas.microsoft.com/office/drawing/2014/main" id="{7615A875-7426-F445-CDB9-86A125A2A7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2807154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8" name="Line 1471">
              <a:extLst>
                <a:ext uri="{FF2B5EF4-FFF2-40B4-BE49-F238E27FC236}">
                  <a16:creationId xmlns:a16="http://schemas.microsoft.com/office/drawing/2014/main" id="{9019B7D2-F2FF-FCB1-7C45-17FE18D07A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2726192"/>
              <a:ext cx="0" cy="396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9" name="Line 1472">
              <a:extLst>
                <a:ext uri="{FF2B5EF4-FFF2-40B4-BE49-F238E27FC236}">
                  <a16:creationId xmlns:a16="http://schemas.microsoft.com/office/drawing/2014/main" id="{AD3CAE8D-F424-F6EB-B3D4-AE1B1CDEF9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2643642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0" name="Line 1473">
              <a:extLst>
                <a:ext uri="{FF2B5EF4-FFF2-40B4-BE49-F238E27FC236}">
                  <a16:creationId xmlns:a16="http://schemas.microsoft.com/office/drawing/2014/main" id="{460E2199-06DD-DEE4-11BF-25AB169631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2561092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1" name="Line 1474">
              <a:extLst>
                <a:ext uri="{FF2B5EF4-FFF2-40B4-BE49-F238E27FC236}">
                  <a16:creationId xmlns:a16="http://schemas.microsoft.com/office/drawing/2014/main" id="{43D90C28-D7C4-029C-88A5-5B5EA5F8A5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2478542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2" name="Line 1475">
              <a:extLst>
                <a:ext uri="{FF2B5EF4-FFF2-40B4-BE49-F238E27FC236}">
                  <a16:creationId xmlns:a16="http://schemas.microsoft.com/office/drawing/2014/main" id="{93F74807-38C7-290A-AD5A-5D90C6DF97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2395992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3" name="Line 1476">
              <a:extLst>
                <a:ext uri="{FF2B5EF4-FFF2-40B4-BE49-F238E27FC236}">
                  <a16:creationId xmlns:a16="http://schemas.microsoft.com/office/drawing/2014/main" id="{36A4A9B8-9634-C70D-76A1-76CD1E7AEE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2313442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4" name="Line 1477">
              <a:extLst>
                <a:ext uri="{FF2B5EF4-FFF2-40B4-BE49-F238E27FC236}">
                  <a16:creationId xmlns:a16="http://schemas.microsoft.com/office/drawing/2014/main" id="{9DE5B50A-4159-78BD-2FA2-9F1801E433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2232479"/>
              <a:ext cx="0" cy="396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5" name="Line 1478">
              <a:extLst>
                <a:ext uri="{FF2B5EF4-FFF2-40B4-BE49-F238E27FC236}">
                  <a16:creationId xmlns:a16="http://schemas.microsoft.com/office/drawing/2014/main" id="{DBBADDCB-83C4-6D91-E5C3-59A7D7D879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2149929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6" name="Line 1479">
              <a:extLst>
                <a:ext uri="{FF2B5EF4-FFF2-40B4-BE49-F238E27FC236}">
                  <a16:creationId xmlns:a16="http://schemas.microsoft.com/office/drawing/2014/main" id="{E8A1A18A-EAD3-E6D2-1520-6D3A899F55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2067379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7" name="Line 1480">
              <a:extLst>
                <a:ext uri="{FF2B5EF4-FFF2-40B4-BE49-F238E27FC236}">
                  <a16:creationId xmlns:a16="http://schemas.microsoft.com/office/drawing/2014/main" id="{BFB08676-1449-C001-DC68-FDB9B3E3BC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1984829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8" name="Line 1481">
              <a:extLst>
                <a:ext uri="{FF2B5EF4-FFF2-40B4-BE49-F238E27FC236}">
                  <a16:creationId xmlns:a16="http://schemas.microsoft.com/office/drawing/2014/main" id="{5A1EDB4C-7393-6750-5BA4-273B77352F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1902279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9" name="Line 1482">
              <a:extLst>
                <a:ext uri="{FF2B5EF4-FFF2-40B4-BE49-F238E27FC236}">
                  <a16:creationId xmlns:a16="http://schemas.microsoft.com/office/drawing/2014/main" id="{63E39DF3-7B0C-8750-1AE1-044B4090D6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1819729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0" name="Line 1483">
              <a:extLst>
                <a:ext uri="{FF2B5EF4-FFF2-40B4-BE49-F238E27FC236}">
                  <a16:creationId xmlns:a16="http://schemas.microsoft.com/office/drawing/2014/main" id="{BB95F2B4-06D9-9D25-87B3-90440980ED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0001" y="1738767"/>
              <a:ext cx="0" cy="412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82" name="文本框 24">
            <a:extLst>
              <a:ext uri="{FF2B5EF4-FFF2-40B4-BE49-F238E27FC236}">
                <a16:creationId xmlns:a16="http://schemas.microsoft.com/office/drawing/2014/main" id="{9FE30A80-082A-602B-C918-C6BB0ADB3DCA}"/>
              </a:ext>
            </a:extLst>
          </p:cNvPr>
          <p:cNvSpPr txBox="1"/>
          <p:nvPr/>
        </p:nvSpPr>
        <p:spPr>
          <a:xfrm>
            <a:off x="3349376" y="6342511"/>
            <a:ext cx="5293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b="1" dirty="0"/>
              <a:t>Node Prediction</a:t>
            </a:r>
          </a:p>
        </p:txBody>
      </p:sp>
    </p:spTree>
    <p:extLst>
      <p:ext uri="{BB962C8B-B14F-4D97-AF65-F5344CB8AC3E}">
        <p14:creationId xmlns:p14="http://schemas.microsoft.com/office/powerpoint/2010/main" val="3013818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168E-75CA-35B8-D566-2CA788D38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892A2-3B9E-86A4-3825-06D31591191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CAA1B0-08DD-F531-5E30-8C62A7344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Our Method: Raster-to-Graph</a:t>
            </a:r>
          </a:p>
        </p:txBody>
      </p:sp>
      <p:pic>
        <p:nvPicPr>
          <p:cNvPr id="497" name="图片 496">
            <a:extLst>
              <a:ext uri="{FF2B5EF4-FFF2-40B4-BE49-F238E27FC236}">
                <a16:creationId xmlns:a16="http://schemas.microsoft.com/office/drawing/2014/main" id="{DBFF446F-9372-25BE-885A-F48943BAFB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2" t="13372" r="3913" b="75607"/>
          <a:stretch/>
        </p:blipFill>
        <p:spPr>
          <a:xfrm>
            <a:off x="1441249" y="2061921"/>
            <a:ext cx="8710367" cy="373996"/>
          </a:xfrm>
          <a:prstGeom prst="rect">
            <a:avLst/>
          </a:prstGeom>
        </p:spPr>
      </p:pic>
      <p:sp>
        <p:nvSpPr>
          <p:cNvPr id="498" name="文本框 24">
            <a:extLst>
              <a:ext uri="{FF2B5EF4-FFF2-40B4-BE49-F238E27FC236}">
                <a16:creationId xmlns:a16="http://schemas.microsoft.com/office/drawing/2014/main" id="{46C9454B-67FC-2CF2-C007-87327C7A5046}"/>
              </a:ext>
            </a:extLst>
          </p:cNvPr>
          <p:cNvSpPr txBox="1"/>
          <p:nvPr/>
        </p:nvSpPr>
        <p:spPr>
          <a:xfrm>
            <a:off x="3480999" y="4983529"/>
            <a:ext cx="5293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b="1" dirty="0"/>
              <a:t>Graph Construction</a:t>
            </a:r>
          </a:p>
        </p:txBody>
      </p:sp>
      <p:pic>
        <p:nvPicPr>
          <p:cNvPr id="499" name="图片 498">
            <a:extLst>
              <a:ext uri="{FF2B5EF4-FFF2-40B4-BE49-F238E27FC236}">
                <a16:creationId xmlns:a16="http://schemas.microsoft.com/office/drawing/2014/main" id="{26106F3E-4569-EAC7-FFE5-CA737CDA74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2" t="23883" r="68009" b="24167"/>
          <a:stretch/>
        </p:blipFill>
        <p:spPr>
          <a:xfrm>
            <a:off x="925399" y="2938925"/>
            <a:ext cx="2675642" cy="1762898"/>
          </a:xfrm>
          <a:prstGeom prst="rect">
            <a:avLst/>
          </a:prstGeom>
        </p:spPr>
      </p:pic>
      <p:pic>
        <p:nvPicPr>
          <p:cNvPr id="500" name="图片 499">
            <a:extLst>
              <a:ext uri="{FF2B5EF4-FFF2-40B4-BE49-F238E27FC236}">
                <a16:creationId xmlns:a16="http://schemas.microsoft.com/office/drawing/2014/main" id="{707F8C94-5E73-CC29-5428-2DBA008047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04" t="23883" r="35260" b="24167"/>
          <a:stretch/>
        </p:blipFill>
        <p:spPr>
          <a:xfrm>
            <a:off x="4821809" y="2938925"/>
            <a:ext cx="2762053" cy="1762898"/>
          </a:xfrm>
          <a:prstGeom prst="rect">
            <a:avLst/>
          </a:prstGeom>
        </p:spPr>
      </p:pic>
      <p:pic>
        <p:nvPicPr>
          <p:cNvPr id="501" name="图片 500">
            <a:extLst>
              <a:ext uri="{FF2B5EF4-FFF2-40B4-BE49-F238E27FC236}">
                <a16:creationId xmlns:a16="http://schemas.microsoft.com/office/drawing/2014/main" id="{F520412D-0A01-6F17-07C5-56E82C1BAF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491" t="23883" r="3913" b="24167"/>
          <a:stretch/>
        </p:blipFill>
        <p:spPr>
          <a:xfrm>
            <a:off x="9048685" y="2938925"/>
            <a:ext cx="2692400" cy="1762898"/>
          </a:xfrm>
          <a:prstGeom prst="rect">
            <a:avLst/>
          </a:prstGeom>
        </p:spPr>
      </p:pic>
      <p:cxnSp>
        <p:nvCxnSpPr>
          <p:cNvPr id="502" name="直接箭头连接符 501">
            <a:extLst>
              <a:ext uri="{FF2B5EF4-FFF2-40B4-BE49-F238E27FC236}">
                <a16:creationId xmlns:a16="http://schemas.microsoft.com/office/drawing/2014/main" id="{95F678BD-22F1-7083-8ABA-FE0F9B995668}"/>
              </a:ext>
            </a:extLst>
          </p:cNvPr>
          <p:cNvCxnSpPr/>
          <p:nvPr/>
        </p:nvCxnSpPr>
        <p:spPr>
          <a:xfrm>
            <a:off x="3741809" y="3796646"/>
            <a:ext cx="10800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31" name="组合 530">
            <a:extLst>
              <a:ext uri="{FF2B5EF4-FFF2-40B4-BE49-F238E27FC236}">
                <a16:creationId xmlns:a16="http://schemas.microsoft.com/office/drawing/2014/main" id="{FAB05500-D8C0-BCC8-1684-4148202F6D43}"/>
              </a:ext>
            </a:extLst>
          </p:cNvPr>
          <p:cNvGrpSpPr/>
          <p:nvPr/>
        </p:nvGrpSpPr>
        <p:grpSpPr>
          <a:xfrm>
            <a:off x="7805631" y="3708916"/>
            <a:ext cx="1150502" cy="208878"/>
            <a:chOff x="2579301" y="2166368"/>
            <a:chExt cx="471635" cy="85627"/>
          </a:xfrm>
        </p:grpSpPr>
        <p:sp>
          <p:nvSpPr>
            <p:cNvPr id="532" name="Line 1495">
              <a:extLst>
                <a:ext uri="{FF2B5EF4-FFF2-40B4-BE49-F238E27FC236}">
                  <a16:creationId xmlns:a16="http://schemas.microsoft.com/office/drawing/2014/main" id="{C2C06ADD-A35B-C296-1D71-481FE3D233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79301" y="2208983"/>
              <a:ext cx="416479" cy="672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/>
            </a:p>
          </p:txBody>
        </p:sp>
        <p:sp>
          <p:nvSpPr>
            <p:cNvPr id="533" name="Freeform 1496">
              <a:extLst>
                <a:ext uri="{FF2B5EF4-FFF2-40B4-BE49-F238E27FC236}">
                  <a16:creationId xmlns:a16="http://schemas.microsoft.com/office/drawing/2014/main" id="{02A948DB-66CB-D8FC-18E8-11570A095CBE}"/>
                </a:ext>
              </a:extLst>
            </p:cNvPr>
            <p:cNvSpPr/>
            <p:nvPr/>
          </p:nvSpPr>
          <p:spPr bwMode="auto">
            <a:xfrm>
              <a:off x="2976420" y="2166368"/>
              <a:ext cx="74516" cy="85627"/>
            </a:xfrm>
            <a:custGeom>
              <a:avLst/>
              <a:gdLst>
                <a:gd name="T0" fmla="*/ 0 w 140"/>
                <a:gd name="T1" fmla="*/ 75 h 75"/>
                <a:gd name="T2" fmla="*/ 140 w 140"/>
                <a:gd name="T3" fmla="*/ 39 h 75"/>
                <a:gd name="T4" fmla="*/ 0 w 140"/>
                <a:gd name="T5" fmla="*/ 0 h 75"/>
                <a:gd name="T6" fmla="*/ 0 w 140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75">
                  <a:moveTo>
                    <a:pt x="0" y="75"/>
                  </a:moveTo>
                  <a:lnTo>
                    <a:pt x="140" y="39"/>
                  </a:lnTo>
                  <a:lnTo>
                    <a:pt x="0" y="0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/>
            </a:p>
          </p:txBody>
        </p:sp>
      </p:grpSp>
      <p:sp>
        <p:nvSpPr>
          <p:cNvPr id="534" name="Freeform 1496">
            <a:extLst>
              <a:ext uri="{FF2B5EF4-FFF2-40B4-BE49-F238E27FC236}">
                <a16:creationId xmlns:a16="http://schemas.microsoft.com/office/drawing/2014/main" id="{8E3ADB38-E10B-C0CD-6497-F4D9B81F5043}"/>
              </a:ext>
            </a:extLst>
          </p:cNvPr>
          <p:cNvSpPr/>
          <p:nvPr/>
        </p:nvSpPr>
        <p:spPr bwMode="auto">
          <a:xfrm flipH="1">
            <a:off x="7608018" y="3708916"/>
            <a:ext cx="181774" cy="208878"/>
          </a:xfrm>
          <a:custGeom>
            <a:avLst/>
            <a:gdLst>
              <a:gd name="T0" fmla="*/ 0 w 140"/>
              <a:gd name="T1" fmla="*/ 75 h 75"/>
              <a:gd name="T2" fmla="*/ 140 w 140"/>
              <a:gd name="T3" fmla="*/ 39 h 75"/>
              <a:gd name="T4" fmla="*/ 0 w 140"/>
              <a:gd name="T5" fmla="*/ 0 h 75"/>
              <a:gd name="T6" fmla="*/ 0 w 140"/>
              <a:gd name="T7" fmla="*/ 75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0" h="75">
                <a:moveTo>
                  <a:pt x="0" y="75"/>
                </a:moveTo>
                <a:lnTo>
                  <a:pt x="140" y="39"/>
                </a:lnTo>
                <a:lnTo>
                  <a:pt x="0" y="0"/>
                </a:lnTo>
                <a:lnTo>
                  <a:pt x="0" y="7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536" name="文本框 24">
            <a:extLst>
              <a:ext uri="{FF2B5EF4-FFF2-40B4-BE49-F238E27FC236}">
                <a16:creationId xmlns:a16="http://schemas.microsoft.com/office/drawing/2014/main" id="{78A80949-CC6E-7938-99B0-CFE0AA090DB5}"/>
              </a:ext>
            </a:extLst>
          </p:cNvPr>
          <p:cNvSpPr txBox="1"/>
          <p:nvPr/>
        </p:nvSpPr>
        <p:spPr>
          <a:xfrm>
            <a:off x="3194639" y="1992022"/>
            <a:ext cx="4768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Inter-level connection</a:t>
            </a:r>
          </a:p>
        </p:txBody>
      </p:sp>
      <p:sp>
        <p:nvSpPr>
          <p:cNvPr id="537" name="文本框 24">
            <a:extLst>
              <a:ext uri="{FF2B5EF4-FFF2-40B4-BE49-F238E27FC236}">
                <a16:creationId xmlns:a16="http://schemas.microsoft.com/office/drawing/2014/main" id="{EC0F05B9-6C69-B6A2-28F9-65618B7C1461}"/>
              </a:ext>
            </a:extLst>
          </p:cNvPr>
          <p:cNvSpPr txBox="1"/>
          <p:nvPr/>
        </p:nvSpPr>
        <p:spPr>
          <a:xfrm>
            <a:off x="6673128" y="1992022"/>
            <a:ext cx="4768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Intra-level connection</a:t>
            </a:r>
          </a:p>
        </p:txBody>
      </p:sp>
    </p:spTree>
    <p:extLst>
      <p:ext uri="{BB962C8B-B14F-4D97-AF65-F5344CB8AC3E}">
        <p14:creationId xmlns:p14="http://schemas.microsoft.com/office/powerpoint/2010/main" val="1643879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5198D-714E-45BE-ACEC-560941D01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1BA75-9889-D2DA-EAEA-BE073A9096B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F3D2F0B-646A-CDAD-FB59-1E0693B23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Our Method: Raster-to-Graph</a:t>
            </a:r>
          </a:p>
        </p:txBody>
      </p:sp>
      <p:sp>
        <p:nvSpPr>
          <p:cNvPr id="498" name="文本框 24">
            <a:extLst>
              <a:ext uri="{FF2B5EF4-FFF2-40B4-BE49-F238E27FC236}">
                <a16:creationId xmlns:a16="http://schemas.microsoft.com/office/drawing/2014/main" id="{E4CB4F10-2ADC-7791-D7D8-665455B636A8}"/>
              </a:ext>
            </a:extLst>
          </p:cNvPr>
          <p:cNvSpPr txBox="1"/>
          <p:nvPr/>
        </p:nvSpPr>
        <p:spPr>
          <a:xfrm>
            <a:off x="3449320" y="6201215"/>
            <a:ext cx="5293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b="1" dirty="0"/>
              <a:t>Training Strategy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5EEDD15-59D5-5045-A2AA-97754DC17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115" y="1859061"/>
            <a:ext cx="8264432" cy="232912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147E8FA-482B-8F9D-9809-39B45C5733FF}"/>
              </a:ext>
            </a:extLst>
          </p:cNvPr>
          <p:cNvSpPr txBox="1"/>
          <p:nvPr/>
        </p:nvSpPr>
        <p:spPr>
          <a:xfrm>
            <a:off x="2345473" y="1803306"/>
            <a:ext cx="216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Neighborhood nodes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7B40865-E90E-DF1F-31B7-6B69C013C1E1}"/>
              </a:ext>
            </a:extLst>
          </p:cNvPr>
          <p:cNvSpPr txBox="1"/>
          <p:nvPr/>
        </p:nvSpPr>
        <p:spPr>
          <a:xfrm>
            <a:off x="7678948" y="1803306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Sampled nodes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E9D1907-E39D-7C0C-41C9-2BCA8A99C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116" y="4298788"/>
            <a:ext cx="8264432" cy="179403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F354C0D-A6E5-9573-2C5A-B612FA603CAD}"/>
              </a:ext>
            </a:extLst>
          </p:cNvPr>
          <p:cNvSpPr txBox="1"/>
          <p:nvPr/>
        </p:nvSpPr>
        <p:spPr>
          <a:xfrm>
            <a:off x="4905104" y="4960873"/>
            <a:ext cx="204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Our Graph Traversal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C260841-50D0-31BA-397E-E3FA213437A6}"/>
              </a:ext>
            </a:extLst>
          </p:cNvPr>
          <p:cNvSpPr txBox="1"/>
          <p:nvPr/>
        </p:nvSpPr>
        <p:spPr>
          <a:xfrm>
            <a:off x="4804745" y="3068286"/>
            <a:ext cx="226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Breadth First Traversal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73755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0F538-E601-13E9-0371-B9F63BFC9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96807-EB4A-2F7E-55FF-C6A95C15E0A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AFD4CAA-2EC0-BD0A-8231-072901483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Ablation Studies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C73C02A-0731-A72C-0DAD-45B09140C3EB}"/>
              </a:ext>
            </a:extLst>
          </p:cNvPr>
          <p:cNvSpPr/>
          <p:nvPr/>
        </p:nvSpPr>
        <p:spPr>
          <a:xfrm>
            <a:off x="1120140" y="3852495"/>
            <a:ext cx="2903220" cy="1173870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</a:rPr>
              <a:t>Raster-to-Graph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BBD090BA-98D8-689C-1E7F-9FC2FB293D62}"/>
              </a:ext>
            </a:extLst>
          </p:cNvPr>
          <p:cNvCxnSpPr>
            <a:cxnSpLocks/>
          </p:cNvCxnSpPr>
          <p:nvPr/>
        </p:nvCxnSpPr>
        <p:spPr>
          <a:xfrm flipV="1">
            <a:off x="4023360" y="3337560"/>
            <a:ext cx="2320290" cy="112815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870F98CB-6283-97DE-8B6F-15274D7DFEB0}"/>
              </a:ext>
            </a:extLst>
          </p:cNvPr>
          <p:cNvSpPr/>
          <p:nvPr/>
        </p:nvSpPr>
        <p:spPr>
          <a:xfrm>
            <a:off x="6343650" y="2842065"/>
            <a:ext cx="5509260" cy="1173870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</a:rPr>
              <a:t>Autoregression/</a:t>
            </a:r>
          </a:p>
          <a:p>
            <a:pPr algn="ctr"/>
            <a:r>
              <a:rPr lang="en-US" altLang="zh-CN" sz="3200" dirty="0">
                <a:solidFill>
                  <a:schemeClr val="tx1"/>
                </a:solidFill>
              </a:rPr>
              <a:t>Non-Autoregression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67940BE1-3E43-03E5-7EE1-F78C7746CDEE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4023360" y="4465710"/>
            <a:ext cx="2320290" cy="78447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2BA5B47D-F7F3-9498-1119-DA9B54BF56DF}"/>
              </a:ext>
            </a:extLst>
          </p:cNvPr>
          <p:cNvSpPr/>
          <p:nvPr/>
        </p:nvSpPr>
        <p:spPr>
          <a:xfrm>
            <a:off x="6343650" y="4663245"/>
            <a:ext cx="5509260" cy="1173870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</a:rPr>
              <a:t>Sample Probability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843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1" b="5961"/>
          <a:stretch>
            <a:fillRect/>
          </a:stretch>
        </p:blipFill>
        <p:spPr>
          <a:xfrm>
            <a:off x="1739605" y="200"/>
            <a:ext cx="8712791" cy="647170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132959" y="6468923"/>
            <a:ext cx="989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</a:rPr>
              <a:t>(a) Input</a:t>
            </a:r>
          </a:p>
        </p:txBody>
      </p:sp>
      <p:sp>
        <p:nvSpPr>
          <p:cNvPr id="4" name="矩形 3"/>
          <p:cNvSpPr/>
          <p:nvPr/>
        </p:nvSpPr>
        <p:spPr>
          <a:xfrm>
            <a:off x="3708339" y="6468923"/>
            <a:ext cx="1241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  <a:sym typeface="+mn-ea"/>
              </a:rPr>
              <a:t>(b) R2G-NA</a:t>
            </a:r>
            <a:endParaRPr lang="en-US" altLang="zh-CN" dirty="0"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534324" y="6468923"/>
            <a:ext cx="1183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  <a:sym typeface="+mn-ea"/>
              </a:rPr>
              <a:t>(c) R2G-DS</a:t>
            </a:r>
            <a:endParaRPr lang="en-US" altLang="zh-CN" dirty="0"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149851" y="6468923"/>
            <a:ext cx="1522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  <a:sym typeface="+mn-ea"/>
              </a:rPr>
              <a:t>(d) R2G (Ours)</a:t>
            </a:r>
            <a:endParaRPr lang="en-US" altLang="zh-CN" dirty="0">
              <a:cs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956374" y="6468923"/>
            <a:ext cx="1210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  <a:sym typeface="+mn-ea"/>
              </a:rPr>
              <a:t>(e) Dataset</a:t>
            </a:r>
            <a:endParaRPr lang="en-US" altLang="zh-CN" dirty="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1" b="5961"/>
          <a:stretch>
            <a:fillRect/>
          </a:stretch>
        </p:blipFill>
        <p:spPr>
          <a:xfrm>
            <a:off x="1739605" y="200"/>
            <a:ext cx="8712791" cy="6471706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708339" y="6468923"/>
            <a:ext cx="1241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  <a:sym typeface="+mn-ea"/>
              </a:rPr>
              <a:t>(b) R2G-NA</a:t>
            </a:r>
            <a:endParaRPr lang="en-US" altLang="zh-CN" dirty="0">
              <a:cs typeface="Arial" panose="020B0604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534324" y="6468923"/>
            <a:ext cx="1183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  <a:sym typeface="+mn-ea"/>
              </a:rPr>
              <a:t>(c) R2G-DS</a:t>
            </a:r>
            <a:endParaRPr lang="en-US" altLang="zh-CN" dirty="0">
              <a:cs typeface="Arial" panose="020B0604020202020204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161281" y="6468923"/>
            <a:ext cx="1522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  <a:sym typeface="+mn-ea"/>
              </a:rPr>
              <a:t>(d) R2G (Ours)</a:t>
            </a:r>
            <a:endParaRPr lang="en-US" altLang="zh-CN" dirty="0">
              <a:cs typeface="Arial" panose="020B060402020202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956374" y="6468923"/>
            <a:ext cx="1210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  <a:sym typeface="+mn-ea"/>
              </a:rPr>
              <a:t>(e) Dataset</a:t>
            </a:r>
            <a:endParaRPr lang="en-US" altLang="zh-CN" dirty="0">
              <a:cs typeface="Arial" panose="020B0604020202020204" pitchFamily="34" charset="0"/>
            </a:endParaRPr>
          </a:p>
        </p:txBody>
      </p:sp>
      <p:sp>
        <p:nvSpPr>
          <p:cNvPr id="28" name="椭圆 27"/>
          <p:cNvSpPr/>
          <p:nvPr>
            <p:custDataLst>
              <p:tags r:id="rId1"/>
            </p:custDataLst>
          </p:nvPr>
        </p:nvSpPr>
        <p:spPr>
          <a:xfrm>
            <a:off x="3741020" y="1812123"/>
            <a:ext cx="913765" cy="76835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>
            <p:custDataLst>
              <p:tags r:id="rId2"/>
            </p:custDataLst>
          </p:nvPr>
        </p:nvSpPr>
        <p:spPr>
          <a:xfrm>
            <a:off x="3849036" y="3395246"/>
            <a:ext cx="680085" cy="76898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>
            <p:custDataLst>
              <p:tags r:id="rId3"/>
            </p:custDataLst>
          </p:nvPr>
        </p:nvSpPr>
        <p:spPr>
          <a:xfrm>
            <a:off x="3666056" y="4466827"/>
            <a:ext cx="680085" cy="58483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>
            <p:custDataLst>
              <p:tags r:id="rId4"/>
            </p:custDataLst>
          </p:nvPr>
        </p:nvSpPr>
        <p:spPr>
          <a:xfrm>
            <a:off x="4323146" y="5735156"/>
            <a:ext cx="755015" cy="74358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>
            <p:custDataLst>
              <p:tags r:id="rId5"/>
            </p:custDataLst>
          </p:nvPr>
        </p:nvSpPr>
        <p:spPr>
          <a:xfrm>
            <a:off x="3744784" y="163231"/>
            <a:ext cx="967740" cy="76898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2132959" y="6468923"/>
            <a:ext cx="989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</a:rPr>
              <a:t>(a) Input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708339" y="6468923"/>
            <a:ext cx="1241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  <a:sym typeface="+mn-ea"/>
              </a:rPr>
              <a:t>(b) R2G-NA</a:t>
            </a:r>
            <a:endParaRPr lang="en-US" altLang="zh-CN" dirty="0">
              <a:cs typeface="Arial" panose="020B060402020202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545754" y="6468923"/>
            <a:ext cx="1183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  <a:sym typeface="+mn-ea"/>
              </a:rPr>
              <a:t>(c) R2G-DS</a:t>
            </a:r>
            <a:endParaRPr lang="en-US" altLang="zh-CN" dirty="0">
              <a:cs typeface="Arial" panose="020B060402020202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149851" y="6468923"/>
            <a:ext cx="1522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  <a:sym typeface="+mn-ea"/>
              </a:rPr>
              <a:t>(d) R2G (Ours)</a:t>
            </a:r>
            <a:endParaRPr lang="en-US" altLang="zh-CN" dirty="0">
              <a:cs typeface="Arial" panose="020B0604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956374" y="6468923"/>
            <a:ext cx="1210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  <a:sym typeface="+mn-ea"/>
              </a:rPr>
              <a:t>(e) Dataset</a:t>
            </a:r>
            <a:endParaRPr lang="en-US" altLang="zh-CN" dirty="0">
              <a:cs typeface="Arial" panose="020B0604020202020204" pitchFamily="34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1" b="5961"/>
          <a:stretch>
            <a:fillRect/>
          </a:stretch>
        </p:blipFill>
        <p:spPr>
          <a:xfrm>
            <a:off x="1739605" y="200"/>
            <a:ext cx="8712791" cy="6471706"/>
          </a:xfrm>
          <a:prstGeom prst="rect">
            <a:avLst/>
          </a:prstGeom>
        </p:spPr>
      </p:pic>
      <p:sp>
        <p:nvSpPr>
          <p:cNvPr id="26" name="椭圆 25"/>
          <p:cNvSpPr/>
          <p:nvPr>
            <p:custDataLst>
              <p:tags r:id="rId1"/>
            </p:custDataLst>
          </p:nvPr>
        </p:nvSpPr>
        <p:spPr>
          <a:xfrm>
            <a:off x="5679640" y="1851292"/>
            <a:ext cx="440690" cy="66929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>
            <p:custDataLst>
              <p:tags r:id="rId2"/>
            </p:custDataLst>
          </p:nvPr>
        </p:nvSpPr>
        <p:spPr>
          <a:xfrm>
            <a:off x="5494956" y="3332279"/>
            <a:ext cx="440690" cy="66929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>
            <p:custDataLst>
              <p:tags r:id="rId3"/>
            </p:custDataLst>
          </p:nvPr>
        </p:nvSpPr>
        <p:spPr>
          <a:xfrm>
            <a:off x="6429675" y="5459662"/>
            <a:ext cx="440690" cy="66929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2132959" y="6468923"/>
            <a:ext cx="989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</a:rPr>
              <a:t>(a) Input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7CA3F-F064-2FE0-1A4A-FB2588418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1D2A2-3D5A-4689-80E5-74010CD743C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BB065B-4ABE-C678-5B9F-81A41E58B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Contrastive Results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A95D48F-5661-4A4E-D8AB-B6A8CA85FB9A}"/>
              </a:ext>
            </a:extLst>
          </p:cNvPr>
          <p:cNvSpPr/>
          <p:nvPr/>
        </p:nvSpPr>
        <p:spPr>
          <a:xfrm>
            <a:off x="1120140" y="3852495"/>
            <a:ext cx="2903220" cy="1173870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</a:rPr>
              <a:t>Raster-to-Graph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C2F00B13-9F8C-F2EF-4745-1FD46B1AE6A2}"/>
              </a:ext>
            </a:extLst>
          </p:cNvPr>
          <p:cNvCxnSpPr>
            <a:cxnSpLocks/>
          </p:cNvCxnSpPr>
          <p:nvPr/>
        </p:nvCxnSpPr>
        <p:spPr>
          <a:xfrm flipV="1">
            <a:off x="4023360" y="3337560"/>
            <a:ext cx="2320290" cy="112815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9B25EA3E-8BAF-706C-CB0E-131B356C9673}"/>
              </a:ext>
            </a:extLst>
          </p:cNvPr>
          <p:cNvSpPr/>
          <p:nvPr/>
        </p:nvSpPr>
        <p:spPr>
          <a:xfrm>
            <a:off x="6343650" y="2842065"/>
            <a:ext cx="5509260" cy="1173870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</a:rPr>
              <a:t>Structure Reconstruction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23CBEECF-E0F8-1795-087C-FEC3D7C0C9C0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4023360" y="4465710"/>
            <a:ext cx="2320290" cy="78447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5043C502-C47A-35C0-A7EC-9D4EF671EDB4}"/>
              </a:ext>
            </a:extLst>
          </p:cNvPr>
          <p:cNvSpPr/>
          <p:nvPr/>
        </p:nvSpPr>
        <p:spPr>
          <a:xfrm>
            <a:off x="6343650" y="4663245"/>
            <a:ext cx="5509260" cy="1173870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</a:rPr>
              <a:t>Semantic Recognition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494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ontrastive-s-ppt_00"/>
          <p:cNvPicPr>
            <a:picLocks noChangeAspect="1"/>
          </p:cNvPicPr>
          <p:nvPr/>
        </p:nvPicPr>
        <p:blipFill>
          <a:blip r:embed="rId3"/>
          <a:srcRect t="4427"/>
          <a:stretch>
            <a:fillRect/>
          </a:stretch>
        </p:blipFill>
        <p:spPr>
          <a:xfrm>
            <a:off x="1112377" y="333"/>
            <a:ext cx="9967247" cy="646859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486960" y="6497798"/>
            <a:ext cx="981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  <a:sym typeface="+mn-ea"/>
              </a:rPr>
              <a:t>(b) HEAT</a:t>
            </a:r>
            <a:endParaRPr lang="en-US" altLang="zh-CN" dirty="0">
              <a:cs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596888" y="6497798"/>
            <a:ext cx="849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  <a:sym typeface="+mn-ea"/>
              </a:rPr>
              <a:t>(c) R2V</a:t>
            </a:r>
            <a:endParaRPr lang="en-US" altLang="zh-CN" dirty="0">
              <a:cs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333334" y="6497798"/>
            <a:ext cx="1522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  <a:sym typeface="+mn-ea"/>
              </a:rPr>
              <a:t>(d) R2G (Ours)</a:t>
            </a:r>
            <a:endParaRPr lang="en-US" altLang="zh-CN" dirty="0">
              <a:cs typeface="Arial" panose="020B060402020202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9520054" y="6497798"/>
            <a:ext cx="1210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  <a:sym typeface="+mn-ea"/>
              </a:rPr>
              <a:t>(e) Dataset</a:t>
            </a:r>
            <a:endParaRPr lang="en-US" altLang="zh-CN" dirty="0">
              <a:cs typeface="Arial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497691" y="6497798"/>
            <a:ext cx="989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</a:rPr>
              <a:t>(a) Input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contrastive-s-ppt_00"/>
          <p:cNvPicPr>
            <a:picLocks noChangeAspect="1"/>
          </p:cNvPicPr>
          <p:nvPr/>
        </p:nvPicPr>
        <p:blipFill>
          <a:blip r:embed="rId7"/>
          <a:srcRect t="4427"/>
          <a:stretch>
            <a:fillRect/>
          </a:stretch>
        </p:blipFill>
        <p:spPr>
          <a:xfrm>
            <a:off x="1112377" y="333"/>
            <a:ext cx="9967247" cy="6468590"/>
          </a:xfrm>
          <a:prstGeom prst="rect">
            <a:avLst/>
          </a:prstGeom>
        </p:spPr>
      </p:pic>
      <p:sp>
        <p:nvSpPr>
          <p:cNvPr id="5" name="椭圆 4"/>
          <p:cNvSpPr/>
          <p:nvPr>
            <p:custDataLst>
              <p:tags r:id="rId1"/>
            </p:custDataLst>
          </p:nvPr>
        </p:nvSpPr>
        <p:spPr>
          <a:xfrm>
            <a:off x="3247794" y="1014862"/>
            <a:ext cx="267335" cy="50228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>
            <p:custDataLst>
              <p:tags r:id="rId2"/>
            </p:custDataLst>
          </p:nvPr>
        </p:nvSpPr>
        <p:spPr>
          <a:xfrm>
            <a:off x="3621006" y="857482"/>
            <a:ext cx="1252855" cy="66929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>
            <p:custDataLst>
              <p:tags r:id="rId3"/>
            </p:custDataLst>
          </p:nvPr>
        </p:nvSpPr>
        <p:spPr>
          <a:xfrm>
            <a:off x="3374794" y="569727"/>
            <a:ext cx="192405" cy="32893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4"/>
            </p:custDataLst>
          </p:nvPr>
        </p:nvSpPr>
        <p:spPr>
          <a:xfrm>
            <a:off x="4490990" y="2626759"/>
            <a:ext cx="424180" cy="35496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3486960" y="6497798"/>
            <a:ext cx="981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  <a:sym typeface="+mn-ea"/>
              </a:rPr>
              <a:t>(b) HEAT</a:t>
            </a:r>
            <a:endParaRPr lang="en-US" altLang="zh-CN" dirty="0">
              <a:cs typeface="Arial" panose="020B0604020202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596888" y="6497798"/>
            <a:ext cx="849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  <a:sym typeface="+mn-ea"/>
              </a:rPr>
              <a:t>(c) R2V</a:t>
            </a:r>
            <a:endParaRPr lang="en-US" altLang="zh-CN" dirty="0">
              <a:cs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333334" y="6497798"/>
            <a:ext cx="1522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  <a:sym typeface="+mn-ea"/>
              </a:rPr>
              <a:t>(d) R2G (Ours)</a:t>
            </a:r>
            <a:endParaRPr lang="en-US" altLang="zh-CN" dirty="0">
              <a:cs typeface="Arial" panose="020B060402020202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520054" y="6497798"/>
            <a:ext cx="1210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  <a:sym typeface="+mn-ea"/>
              </a:rPr>
              <a:t>(e) Dataset</a:t>
            </a:r>
            <a:endParaRPr lang="en-US" altLang="zh-CN" dirty="0">
              <a:cs typeface="Arial" panose="020B060402020202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497691" y="6497798"/>
            <a:ext cx="989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</a:rPr>
              <a:t>(a) Input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Floorplan Recognition</a:t>
            </a:r>
          </a:p>
        </p:txBody>
      </p:sp>
      <p:grpSp>
        <p:nvGrpSpPr>
          <p:cNvPr id="92" name="组合 91">
            <a:extLst>
              <a:ext uri="{FF2B5EF4-FFF2-40B4-BE49-F238E27FC236}">
                <a16:creationId xmlns:a16="http://schemas.microsoft.com/office/drawing/2014/main" id="{00F4D9E7-19AE-9E4B-9755-DE1263A3B731}"/>
              </a:ext>
            </a:extLst>
          </p:cNvPr>
          <p:cNvGrpSpPr/>
          <p:nvPr/>
        </p:nvGrpSpPr>
        <p:grpSpPr>
          <a:xfrm>
            <a:off x="838200" y="1857376"/>
            <a:ext cx="10541030" cy="4793626"/>
            <a:chOff x="838200" y="1857376"/>
            <a:chExt cx="10541030" cy="4793626"/>
          </a:xfrm>
        </p:grpSpPr>
        <p:grpSp>
          <p:nvGrpSpPr>
            <p:cNvPr id="89" name="组合 88">
              <a:extLst>
                <a:ext uri="{FF2B5EF4-FFF2-40B4-BE49-F238E27FC236}">
                  <a16:creationId xmlns:a16="http://schemas.microsoft.com/office/drawing/2014/main" id="{A5CD24CF-D1A3-A52D-859E-D4F05AF6FD9F}"/>
                </a:ext>
              </a:extLst>
            </p:cNvPr>
            <p:cNvGrpSpPr/>
            <p:nvPr/>
          </p:nvGrpSpPr>
          <p:grpSpPr>
            <a:xfrm>
              <a:off x="838200" y="2642838"/>
              <a:ext cx="5197145" cy="3954958"/>
              <a:chOff x="838200" y="2642838"/>
              <a:chExt cx="5197145" cy="3954958"/>
            </a:xfrm>
          </p:grpSpPr>
          <p:pic>
            <p:nvPicPr>
              <p:cNvPr id="53" name="图片 52">
                <a:extLst>
                  <a:ext uri="{FF2B5EF4-FFF2-40B4-BE49-F238E27FC236}">
                    <a16:creationId xmlns:a16="http://schemas.microsoft.com/office/drawing/2014/main" id="{ED9CCDA2-3881-BB46-4833-CDCC3E973D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66" t="24607" r="11045" b="26413"/>
              <a:stretch/>
            </p:blipFill>
            <p:spPr>
              <a:xfrm>
                <a:off x="838200" y="2642838"/>
                <a:ext cx="5197145" cy="3222702"/>
              </a:xfrm>
              <a:prstGeom prst="rect">
                <a:avLst/>
              </a:prstGeom>
            </p:spPr>
          </p:pic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9E1AF6EE-D1AD-8E76-B201-868570EF7CC7}"/>
                  </a:ext>
                </a:extLst>
              </p:cNvPr>
              <p:cNvSpPr/>
              <p:nvPr/>
            </p:nvSpPr>
            <p:spPr>
              <a:xfrm>
                <a:off x="1601081" y="4389865"/>
                <a:ext cx="1180138" cy="21187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A35C422E-0A64-6A53-BE2B-6D7E3FA8CCE8}"/>
                  </a:ext>
                </a:extLst>
              </p:cNvPr>
              <p:cNvSpPr/>
              <p:nvPr/>
            </p:nvSpPr>
            <p:spPr>
              <a:xfrm>
                <a:off x="1270265" y="3389969"/>
                <a:ext cx="246301" cy="999895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67F8C2E6-1ECB-30BA-3CDF-E38AC5BA8DD8}"/>
                  </a:ext>
                </a:extLst>
              </p:cNvPr>
              <p:cNvSpPr/>
              <p:nvPr/>
            </p:nvSpPr>
            <p:spPr>
              <a:xfrm>
                <a:off x="4114801" y="4438184"/>
                <a:ext cx="315952" cy="959005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6FFF307A-4905-ABA5-B400-6B0532B0AE26}"/>
                  </a:ext>
                </a:extLst>
              </p:cNvPr>
              <p:cNvSpPr txBox="1"/>
              <p:nvPr/>
            </p:nvSpPr>
            <p:spPr>
              <a:xfrm>
                <a:off x="2527648" y="6136131"/>
                <a:ext cx="169104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/>
                  <a:t>Some Doors</a:t>
                </a:r>
                <a:endParaRPr lang="zh-CN" altLang="en-US" sz="2400" dirty="0"/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1C9428FB-14F5-E70A-6C70-9E48215405E1}"/>
                  </a:ext>
                </a:extLst>
              </p:cNvPr>
              <p:cNvSpPr/>
              <p:nvPr/>
            </p:nvSpPr>
            <p:spPr>
              <a:xfrm>
                <a:off x="1266548" y="4601739"/>
                <a:ext cx="246301" cy="999895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CDFB25D8-243F-0FE3-038B-1EBDC1958224}"/>
                  </a:ext>
                </a:extLst>
              </p:cNvPr>
              <p:cNvSpPr/>
              <p:nvPr/>
            </p:nvSpPr>
            <p:spPr>
              <a:xfrm>
                <a:off x="2913337" y="4086919"/>
                <a:ext cx="246301" cy="1165302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>
                <a:extLst>
                  <a:ext uri="{FF2B5EF4-FFF2-40B4-BE49-F238E27FC236}">
                    <a16:creationId xmlns:a16="http://schemas.microsoft.com/office/drawing/2014/main" id="{BCC48C9E-A0EA-3380-6984-083E8CD270D6}"/>
                  </a:ext>
                </a:extLst>
              </p:cNvPr>
              <p:cNvSpPr/>
              <p:nvPr/>
            </p:nvSpPr>
            <p:spPr>
              <a:xfrm>
                <a:off x="2913337" y="3349078"/>
                <a:ext cx="589155" cy="24904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>
                <a:extLst>
                  <a:ext uri="{FF2B5EF4-FFF2-40B4-BE49-F238E27FC236}">
                    <a16:creationId xmlns:a16="http://schemas.microsoft.com/office/drawing/2014/main" id="{8D9C2AE6-B4D9-ECA7-1119-1B4923279E85}"/>
                  </a:ext>
                </a:extLst>
              </p:cNvPr>
              <p:cNvSpPr/>
              <p:nvPr/>
            </p:nvSpPr>
            <p:spPr>
              <a:xfrm>
                <a:off x="4955018" y="3536798"/>
                <a:ext cx="487322" cy="24904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79A2DB09-D89D-1CB6-CE6A-6AE224FD9745}"/>
                  </a:ext>
                </a:extLst>
              </p:cNvPr>
              <p:cNvSpPr/>
              <p:nvPr/>
            </p:nvSpPr>
            <p:spPr>
              <a:xfrm flipH="1">
                <a:off x="3871140" y="3954768"/>
                <a:ext cx="487321" cy="24904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0" name="组合 89">
              <a:extLst>
                <a:ext uri="{FF2B5EF4-FFF2-40B4-BE49-F238E27FC236}">
                  <a16:creationId xmlns:a16="http://schemas.microsoft.com/office/drawing/2014/main" id="{B7994BAD-929E-7959-CC8A-718175EFB31A}"/>
                </a:ext>
              </a:extLst>
            </p:cNvPr>
            <p:cNvGrpSpPr/>
            <p:nvPr/>
          </p:nvGrpSpPr>
          <p:grpSpPr>
            <a:xfrm>
              <a:off x="6035345" y="2642838"/>
              <a:ext cx="5197145" cy="3954958"/>
              <a:chOff x="6035345" y="2642838"/>
              <a:chExt cx="5197145" cy="3954958"/>
            </a:xfrm>
          </p:grpSpPr>
          <p:pic>
            <p:nvPicPr>
              <p:cNvPr id="63" name="图片 62">
                <a:extLst>
                  <a:ext uri="{FF2B5EF4-FFF2-40B4-BE49-F238E27FC236}">
                    <a16:creationId xmlns:a16="http://schemas.microsoft.com/office/drawing/2014/main" id="{8EBD2274-53A6-AD6D-5786-EFCF052B5D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66" t="24607" r="11045" b="26413"/>
              <a:stretch/>
            </p:blipFill>
            <p:spPr>
              <a:xfrm>
                <a:off x="6035345" y="2642838"/>
                <a:ext cx="5197145" cy="3222702"/>
              </a:xfrm>
              <a:prstGeom prst="rect">
                <a:avLst/>
              </a:prstGeom>
            </p:spPr>
          </p:pic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387D6282-0288-D25C-732A-20C5902C9DBD}"/>
                  </a:ext>
                </a:extLst>
              </p:cNvPr>
              <p:cNvSpPr txBox="1"/>
              <p:nvPr/>
            </p:nvSpPr>
            <p:spPr>
              <a:xfrm>
                <a:off x="7724793" y="6136131"/>
                <a:ext cx="18054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/>
                  <a:t>Some Rooms</a:t>
                </a:r>
                <a:endParaRPr lang="zh-CN" altLang="en-US" sz="2400" dirty="0"/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14874D48-7B10-9D44-8F04-D20869FFA752}"/>
                </a:ext>
              </a:extLst>
            </p:cNvPr>
            <p:cNvGrpSpPr/>
            <p:nvPr/>
          </p:nvGrpSpPr>
          <p:grpSpPr>
            <a:xfrm>
              <a:off x="6031628" y="1857376"/>
              <a:ext cx="5347602" cy="4793626"/>
              <a:chOff x="6031628" y="1857376"/>
              <a:chExt cx="5347602" cy="4793626"/>
            </a:xfrm>
          </p:grpSpPr>
          <p:sp>
            <p:nvSpPr>
              <p:cNvPr id="80" name="文本框 79">
                <a:extLst>
                  <a:ext uri="{FF2B5EF4-FFF2-40B4-BE49-F238E27FC236}">
                    <a16:creationId xmlns:a16="http://schemas.microsoft.com/office/drawing/2014/main" id="{9342F0B1-5D99-D45A-9150-8A3690DA91B3}"/>
                  </a:ext>
                </a:extLst>
              </p:cNvPr>
              <p:cNvSpPr txBox="1"/>
              <p:nvPr/>
            </p:nvSpPr>
            <p:spPr>
              <a:xfrm>
                <a:off x="10040530" y="6114966"/>
                <a:ext cx="133870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srgbClr val="FF0000"/>
                    </a:solidFill>
                  </a:rPr>
                  <a:t>Bedroom</a:t>
                </a:r>
                <a:endParaRPr lang="zh-CN" altLang="en-US" sz="2400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82" name="图形 81" descr="箭头顺时针弯曲">
                <a:extLst>
                  <a:ext uri="{FF2B5EF4-FFF2-40B4-BE49-F238E27FC236}">
                    <a16:creationId xmlns:a16="http://schemas.microsoft.com/office/drawing/2014/main" id="{BBA49278-7DBA-F8FD-685B-9146C0727C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0800000">
                <a:off x="8176717" y="2269268"/>
                <a:ext cx="914400" cy="914400"/>
              </a:xfrm>
              <a:prstGeom prst="rect">
                <a:avLst/>
              </a:prstGeom>
            </p:spPr>
          </p:pic>
          <p:sp>
            <p:nvSpPr>
              <p:cNvPr id="83" name="文本框 82">
                <a:extLst>
                  <a:ext uri="{FF2B5EF4-FFF2-40B4-BE49-F238E27FC236}">
                    <a16:creationId xmlns:a16="http://schemas.microsoft.com/office/drawing/2014/main" id="{D1218230-73E8-932D-BC94-85EB62EC8958}"/>
                  </a:ext>
                </a:extLst>
              </p:cNvPr>
              <p:cNvSpPr txBox="1"/>
              <p:nvPr/>
            </p:nvSpPr>
            <p:spPr>
              <a:xfrm>
                <a:off x="7628149" y="1905944"/>
                <a:ext cx="143199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srgbClr val="FF0000"/>
                    </a:solidFill>
                  </a:rPr>
                  <a:t>Bathroom</a:t>
                </a:r>
                <a:endParaRPr lang="zh-CN" altLang="en-US" sz="2400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84" name="图形 83" descr="箭头顺时针弯曲">
                <a:extLst>
                  <a:ext uri="{FF2B5EF4-FFF2-40B4-BE49-F238E27FC236}">
                    <a16:creationId xmlns:a16="http://schemas.microsoft.com/office/drawing/2014/main" id="{13AC6959-F614-AC65-8EED-A79DC57A4A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0800000">
                <a:off x="6583913" y="2220700"/>
                <a:ext cx="914400" cy="914400"/>
              </a:xfrm>
              <a:prstGeom prst="rect">
                <a:avLst/>
              </a:prstGeom>
            </p:spPr>
          </p:pic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E0850940-4656-07C9-E25D-DADCBABA29CB}"/>
                  </a:ext>
                </a:extLst>
              </p:cNvPr>
              <p:cNvSpPr txBox="1"/>
              <p:nvPr/>
            </p:nvSpPr>
            <p:spPr>
              <a:xfrm>
                <a:off x="6035345" y="1857376"/>
                <a:ext cx="9556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srgbClr val="FF0000"/>
                    </a:solidFill>
                  </a:rPr>
                  <a:t>Closet</a:t>
                </a:r>
                <a:endParaRPr lang="zh-CN" altLang="en-US" sz="2400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86" name="图形 85" descr="箭头逆时针弯曲">
                <a:extLst>
                  <a:ext uri="{FF2B5EF4-FFF2-40B4-BE49-F238E27FC236}">
                    <a16:creationId xmlns:a16="http://schemas.microsoft.com/office/drawing/2014/main" id="{6F737341-C839-F6C4-F5DB-4E15774E55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928301" y="5238835"/>
                <a:ext cx="1336665" cy="1336665"/>
              </a:xfrm>
              <a:prstGeom prst="rect">
                <a:avLst/>
              </a:prstGeom>
            </p:spPr>
          </p:pic>
          <p:pic>
            <p:nvPicPr>
              <p:cNvPr id="87" name="图形 86" descr="箭头逆时针弯曲">
                <a:extLst>
                  <a:ext uri="{FF2B5EF4-FFF2-40B4-BE49-F238E27FC236}">
                    <a16:creationId xmlns:a16="http://schemas.microsoft.com/office/drawing/2014/main" id="{841D4111-0C7A-B0AF-9C6F-859A2AC028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rot="10800000">
                <a:off x="6031628" y="5373278"/>
                <a:ext cx="914400" cy="914400"/>
              </a:xfrm>
              <a:prstGeom prst="rect">
                <a:avLst/>
              </a:prstGeom>
            </p:spPr>
          </p:pic>
          <p:sp>
            <p:nvSpPr>
              <p:cNvPr id="88" name="文本框 87">
                <a:extLst>
                  <a:ext uri="{FF2B5EF4-FFF2-40B4-BE49-F238E27FC236}">
                    <a16:creationId xmlns:a16="http://schemas.microsoft.com/office/drawing/2014/main" id="{29B7BE90-D0E5-217B-43A6-D97F87C6EC7E}"/>
                  </a:ext>
                </a:extLst>
              </p:cNvPr>
              <p:cNvSpPr txBox="1"/>
              <p:nvPr/>
            </p:nvSpPr>
            <p:spPr>
              <a:xfrm>
                <a:off x="6289449" y="6189337"/>
                <a:ext cx="11542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srgbClr val="FF0000"/>
                    </a:solidFill>
                  </a:rPr>
                  <a:t>Balcony</a:t>
                </a:r>
                <a:endParaRPr lang="zh-CN" altLang="en-US" sz="2400" dirty="0">
                  <a:solidFill>
                    <a:srgbClr val="FF0000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contrastive-s-ppt_00"/>
          <p:cNvPicPr>
            <a:picLocks noChangeAspect="1"/>
          </p:cNvPicPr>
          <p:nvPr/>
        </p:nvPicPr>
        <p:blipFill>
          <a:blip r:embed="rId10"/>
          <a:srcRect t="4427"/>
          <a:stretch>
            <a:fillRect/>
          </a:stretch>
        </p:blipFill>
        <p:spPr>
          <a:xfrm>
            <a:off x="1112377" y="333"/>
            <a:ext cx="9967247" cy="6468590"/>
          </a:xfrm>
          <a:prstGeom prst="rect">
            <a:avLst/>
          </a:prstGeom>
        </p:spPr>
      </p:pic>
      <p:sp>
        <p:nvSpPr>
          <p:cNvPr id="3" name="椭圆 2"/>
          <p:cNvSpPr/>
          <p:nvPr>
            <p:custDataLst>
              <p:tags r:id="rId1"/>
            </p:custDataLst>
          </p:nvPr>
        </p:nvSpPr>
        <p:spPr>
          <a:xfrm>
            <a:off x="5246571" y="508133"/>
            <a:ext cx="548640" cy="43688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2"/>
            </p:custDataLst>
          </p:nvPr>
        </p:nvSpPr>
        <p:spPr>
          <a:xfrm>
            <a:off x="6288171" y="871018"/>
            <a:ext cx="548640" cy="43688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>
            <p:custDataLst>
              <p:tags r:id="rId3"/>
            </p:custDataLst>
          </p:nvPr>
        </p:nvSpPr>
        <p:spPr>
          <a:xfrm>
            <a:off x="5249780" y="2700087"/>
            <a:ext cx="548640" cy="43688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4"/>
            </p:custDataLst>
          </p:nvPr>
        </p:nvSpPr>
        <p:spPr>
          <a:xfrm>
            <a:off x="6147201" y="2853489"/>
            <a:ext cx="374650" cy="26289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>
            <p:custDataLst>
              <p:tags r:id="rId5"/>
            </p:custDataLst>
          </p:nvPr>
        </p:nvSpPr>
        <p:spPr>
          <a:xfrm>
            <a:off x="6185701" y="3374690"/>
            <a:ext cx="548640" cy="43688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>
            <p:custDataLst>
              <p:tags r:id="rId6"/>
            </p:custDataLst>
          </p:nvPr>
        </p:nvSpPr>
        <p:spPr>
          <a:xfrm>
            <a:off x="5460700" y="6078285"/>
            <a:ext cx="1167130" cy="43688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7"/>
            </p:custDataLst>
          </p:nvPr>
        </p:nvSpPr>
        <p:spPr>
          <a:xfrm>
            <a:off x="5271503" y="1194600"/>
            <a:ext cx="548640" cy="116776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3486960" y="6497798"/>
            <a:ext cx="981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  <a:sym typeface="+mn-ea"/>
              </a:rPr>
              <a:t>(b) HEAT</a:t>
            </a:r>
            <a:endParaRPr lang="en-US" altLang="zh-CN" dirty="0">
              <a:cs typeface="Arial" panose="020B0604020202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596888" y="6497798"/>
            <a:ext cx="849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  <a:sym typeface="+mn-ea"/>
              </a:rPr>
              <a:t>(c) R2V</a:t>
            </a:r>
            <a:endParaRPr lang="en-US" altLang="zh-CN" dirty="0">
              <a:cs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344764" y="6497798"/>
            <a:ext cx="1522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  <a:sym typeface="+mn-ea"/>
              </a:rPr>
              <a:t>(d) R2G (Ours)</a:t>
            </a:r>
            <a:endParaRPr lang="en-US" altLang="zh-CN" dirty="0">
              <a:cs typeface="Arial" panose="020B060402020202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520054" y="6497798"/>
            <a:ext cx="1210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  <a:sym typeface="+mn-ea"/>
              </a:rPr>
              <a:t>(e) Dataset</a:t>
            </a:r>
            <a:endParaRPr lang="en-US" altLang="zh-CN" dirty="0">
              <a:cs typeface="Arial" panose="020B060402020202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497691" y="6497798"/>
            <a:ext cx="989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</a:rPr>
              <a:t>(a) Input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ontrastive-v2-ppt_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458" y="4149"/>
            <a:ext cx="9285084" cy="6512154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5529513" y="6497798"/>
            <a:ext cx="849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  <a:sym typeface="+mn-ea"/>
              </a:rPr>
              <a:t>(c) R2V</a:t>
            </a:r>
            <a:endParaRPr lang="en-US" altLang="zh-CN" dirty="0">
              <a:cs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137221" y="6497798"/>
            <a:ext cx="1522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  <a:sym typeface="+mn-ea"/>
              </a:rPr>
              <a:t>(d) R2G (Ours)</a:t>
            </a:r>
            <a:endParaRPr lang="en-US" altLang="zh-CN" dirty="0">
              <a:cs typeface="Arial" panose="020B060402020202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9206630" y="6497798"/>
            <a:ext cx="1210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  <a:sym typeface="+mn-ea"/>
              </a:rPr>
              <a:t>(e) Dataset</a:t>
            </a:r>
            <a:endParaRPr lang="en-US" altLang="zh-CN" dirty="0">
              <a:cs typeface="Arial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632443" y="6497798"/>
            <a:ext cx="989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</a:rPr>
              <a:t>(a) Input</a:t>
            </a:r>
          </a:p>
        </p:txBody>
      </p:sp>
      <p:sp>
        <p:nvSpPr>
          <p:cNvPr id="8" name="矩形 7"/>
          <p:cNvSpPr/>
          <p:nvPr/>
        </p:nvSpPr>
        <p:spPr>
          <a:xfrm>
            <a:off x="3509919" y="6497798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  <a:sym typeface="+mn-ea"/>
              </a:rPr>
              <a:t>(b) DFPR</a:t>
            </a:r>
            <a:endParaRPr lang="en-US" altLang="zh-CN" dirty="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contrastive-v2-ppt_0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3458" y="4149"/>
            <a:ext cx="9285084" cy="6512154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5529513" y="6497798"/>
            <a:ext cx="849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  <a:sym typeface="+mn-ea"/>
              </a:rPr>
              <a:t>(c) R2V</a:t>
            </a:r>
            <a:endParaRPr lang="en-US" altLang="zh-CN" dirty="0">
              <a:cs typeface="Arial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137221" y="6497798"/>
            <a:ext cx="1522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  <a:sym typeface="+mn-ea"/>
              </a:rPr>
              <a:t>(d) R2G (Ours)</a:t>
            </a:r>
            <a:endParaRPr lang="en-US" altLang="zh-CN" dirty="0">
              <a:cs typeface="Arial" panose="020B0604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206630" y="6497798"/>
            <a:ext cx="1210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  <a:sym typeface="+mn-ea"/>
              </a:rPr>
              <a:t>(e) Dataset</a:t>
            </a:r>
            <a:endParaRPr lang="en-US" altLang="zh-CN" dirty="0">
              <a:cs typeface="Arial" panose="020B060402020202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632443" y="6497798"/>
            <a:ext cx="989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</a:rPr>
              <a:t>(a) Input</a:t>
            </a:r>
          </a:p>
        </p:txBody>
      </p:sp>
      <p:sp>
        <p:nvSpPr>
          <p:cNvPr id="13" name="椭圆 12"/>
          <p:cNvSpPr/>
          <p:nvPr>
            <p:custDataLst>
              <p:tags r:id="rId1"/>
            </p:custDataLst>
          </p:nvPr>
        </p:nvSpPr>
        <p:spPr>
          <a:xfrm>
            <a:off x="3282412" y="1341321"/>
            <a:ext cx="548640" cy="43688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>
            <p:custDataLst>
              <p:tags r:id="rId2"/>
            </p:custDataLst>
          </p:nvPr>
        </p:nvSpPr>
        <p:spPr>
          <a:xfrm>
            <a:off x="3812441" y="493394"/>
            <a:ext cx="272415" cy="43688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>
            <p:custDataLst>
              <p:tags r:id="rId3"/>
            </p:custDataLst>
          </p:nvPr>
        </p:nvSpPr>
        <p:spPr>
          <a:xfrm>
            <a:off x="4424247" y="2823245"/>
            <a:ext cx="348615" cy="30543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>
            <p:custDataLst>
              <p:tags r:id="rId4"/>
            </p:custDataLst>
          </p:nvPr>
        </p:nvSpPr>
        <p:spPr>
          <a:xfrm>
            <a:off x="3975302" y="2981995"/>
            <a:ext cx="448945" cy="32067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5"/>
            </p:custDataLst>
          </p:nvPr>
        </p:nvSpPr>
        <p:spPr>
          <a:xfrm>
            <a:off x="3713913" y="5257365"/>
            <a:ext cx="275590" cy="36195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3509919" y="6497798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  <a:sym typeface="+mn-ea"/>
              </a:rPr>
              <a:t>(b) DFPR</a:t>
            </a:r>
            <a:endParaRPr lang="en-US" altLang="zh-CN" dirty="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 descr="contrastive-v2-ppt_0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3458" y="4149"/>
            <a:ext cx="9285084" cy="651215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3509919" y="6497798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  <a:sym typeface="+mn-ea"/>
              </a:rPr>
              <a:t>(b) DFPR</a:t>
            </a:r>
            <a:endParaRPr lang="en-US" altLang="zh-CN" dirty="0">
              <a:cs typeface="Arial" panose="020B0604020202020204" pitchFamily="34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529513" y="6497798"/>
            <a:ext cx="849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  <a:sym typeface="+mn-ea"/>
              </a:rPr>
              <a:t>(c) R2V</a:t>
            </a:r>
            <a:endParaRPr lang="en-US" altLang="zh-CN" dirty="0">
              <a:cs typeface="Arial" panose="020B0604020202020204" pitchFamily="3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7137221" y="6497798"/>
            <a:ext cx="1522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  <a:sym typeface="+mn-ea"/>
              </a:rPr>
              <a:t>(d) R2G (Ours)</a:t>
            </a:r>
            <a:endParaRPr lang="en-US" altLang="zh-CN" dirty="0">
              <a:cs typeface="Arial" panose="020B0604020202020204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9206630" y="6497798"/>
            <a:ext cx="1210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  <a:sym typeface="+mn-ea"/>
              </a:rPr>
              <a:t>(e) Dataset</a:t>
            </a:r>
            <a:endParaRPr lang="en-US" altLang="zh-CN" dirty="0">
              <a:cs typeface="Arial" panose="020B060402020202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632443" y="6497798"/>
            <a:ext cx="989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</a:rPr>
              <a:t>(a) Input</a:t>
            </a:r>
          </a:p>
        </p:txBody>
      </p:sp>
      <p:sp>
        <p:nvSpPr>
          <p:cNvPr id="13" name="椭圆 12"/>
          <p:cNvSpPr/>
          <p:nvPr>
            <p:custDataLst>
              <p:tags r:id="rId1"/>
            </p:custDataLst>
          </p:nvPr>
        </p:nvSpPr>
        <p:spPr>
          <a:xfrm>
            <a:off x="5895507" y="373079"/>
            <a:ext cx="838835" cy="64389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>
            <p:custDataLst>
              <p:tags r:id="rId2"/>
            </p:custDataLst>
          </p:nvPr>
        </p:nvSpPr>
        <p:spPr>
          <a:xfrm>
            <a:off x="5945037" y="2905495"/>
            <a:ext cx="548640" cy="43688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3"/>
            </p:custDataLst>
          </p:nvPr>
        </p:nvSpPr>
        <p:spPr>
          <a:xfrm>
            <a:off x="6185702" y="1195037"/>
            <a:ext cx="548640" cy="43688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>
            <p:custDataLst>
              <p:tags r:id="rId4"/>
            </p:custDataLst>
          </p:nvPr>
        </p:nvSpPr>
        <p:spPr>
          <a:xfrm>
            <a:off x="6052987" y="3751980"/>
            <a:ext cx="681355" cy="43688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>
            <p:custDataLst>
              <p:tags r:id="rId5"/>
            </p:custDataLst>
          </p:nvPr>
        </p:nvSpPr>
        <p:spPr>
          <a:xfrm>
            <a:off x="5800892" y="5411235"/>
            <a:ext cx="548640" cy="43688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2728347" y="2921168"/>
            <a:ext cx="67353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chemeClr val="tx1">
                    <a:lumMod val="65000"/>
                    <a:lumOff val="35000"/>
                  </a:schemeClr>
                </a:solidFill>
                <a:cs typeface="Segoe UI" panose="020B0502040204020203" pitchFamily="34" charset="0"/>
              </a:rPr>
              <a:t>Experimental results</a:t>
            </a:r>
            <a:endParaRPr lang="zh-CN" altLang="en-US" sz="6000" b="1" dirty="0">
              <a:solidFill>
                <a:schemeClr val="tx1">
                  <a:lumMod val="65000"/>
                  <a:lumOff val="35000"/>
                </a:schemeClr>
              </a:solidFill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动图1-1_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0" y="0"/>
            <a:ext cx="1028573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动图1-2_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0" y="0"/>
            <a:ext cx="10301661" cy="6866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动图1-3_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0" y="0"/>
            <a:ext cx="10302198" cy="6867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动图1-4_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0" y="0"/>
            <a:ext cx="10302198" cy="6867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动图1-5_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0" y="0"/>
            <a:ext cx="10302198" cy="6867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87822-A18B-2B37-29C2-092E7B3A0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6D2C0-229F-217D-485F-BFC36B901C2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8F14251-5CA9-CB84-3A2C-D2620FA81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Floorplan Recognition</a:t>
            </a:r>
          </a:p>
        </p:txBody>
      </p: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C7DCEA1B-C179-701B-C48F-FE827B2FD588}"/>
              </a:ext>
            </a:extLst>
          </p:cNvPr>
          <p:cNvGrpSpPr/>
          <p:nvPr/>
        </p:nvGrpSpPr>
        <p:grpSpPr>
          <a:xfrm>
            <a:off x="631128" y="2575379"/>
            <a:ext cx="10736642" cy="4118134"/>
            <a:chOff x="631128" y="2575379"/>
            <a:chExt cx="10736642" cy="4118134"/>
          </a:xfrm>
        </p:grpSpPr>
        <p:grpSp>
          <p:nvGrpSpPr>
            <p:cNvPr id="72" name="组合 71">
              <a:extLst>
                <a:ext uri="{FF2B5EF4-FFF2-40B4-BE49-F238E27FC236}">
                  <a16:creationId xmlns:a16="http://schemas.microsoft.com/office/drawing/2014/main" id="{8F3A8005-9799-97A5-A7BA-1E3008CF8C8B}"/>
                </a:ext>
              </a:extLst>
            </p:cNvPr>
            <p:cNvGrpSpPr/>
            <p:nvPr/>
          </p:nvGrpSpPr>
          <p:grpSpPr>
            <a:xfrm>
              <a:off x="824230" y="2575379"/>
              <a:ext cx="10543540" cy="1689598"/>
              <a:chOff x="824230" y="2575379"/>
              <a:chExt cx="10543540" cy="1689598"/>
            </a:xfrm>
          </p:grpSpPr>
          <p:pic>
            <p:nvPicPr>
              <p:cNvPr id="27" name="图片 26" descr="摄图网_507703254_绘制施工工程设计图纸特写(仅交流学习使用)">
                <a:extLst>
                  <a:ext uri="{FF2B5EF4-FFF2-40B4-BE49-F238E27FC236}">
                    <a16:creationId xmlns:a16="http://schemas.microsoft.com/office/drawing/2014/main" id="{094E2E5F-73E9-3FB4-726E-1E88A18F53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888730" y="2593022"/>
                <a:ext cx="2479040" cy="1653540"/>
              </a:xfrm>
              <a:prstGeom prst="rect">
                <a:avLst/>
              </a:prstGeom>
            </p:spPr>
          </p:pic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0351B0A0-AA9D-AF22-BC69-31E87A2A21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63" t="27150" r="11965" b="26180"/>
              <a:stretch>
                <a:fillRect/>
              </a:stretch>
            </p:blipFill>
            <p:spPr>
              <a:xfrm>
                <a:off x="824230" y="2808922"/>
                <a:ext cx="2391410" cy="1456055"/>
              </a:xfrm>
              <a:prstGeom prst="rect">
                <a:avLst/>
              </a:prstGeom>
            </p:spPr>
          </p:pic>
          <p:cxnSp>
            <p:nvCxnSpPr>
              <p:cNvPr id="30" name="直接箭头连接符 29">
                <a:extLst>
                  <a:ext uri="{FF2B5EF4-FFF2-40B4-BE49-F238E27FC236}">
                    <a16:creationId xmlns:a16="http://schemas.microsoft.com/office/drawing/2014/main" id="{946EA737-2C39-3581-F8FF-15DF3D9EA472}"/>
                  </a:ext>
                </a:extLst>
              </p:cNvPr>
              <p:cNvCxnSpPr/>
              <p:nvPr/>
            </p:nvCxnSpPr>
            <p:spPr>
              <a:xfrm>
                <a:off x="3683000" y="3446702"/>
                <a:ext cx="482600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乘号 30">
                <a:extLst>
                  <a:ext uri="{FF2B5EF4-FFF2-40B4-BE49-F238E27FC236}">
                    <a16:creationId xmlns:a16="http://schemas.microsoft.com/office/drawing/2014/main" id="{1F14DF92-63D2-419B-E78F-3B976895AA90}"/>
                  </a:ext>
                </a:extLst>
              </p:cNvPr>
              <p:cNvSpPr/>
              <p:nvPr/>
            </p:nvSpPr>
            <p:spPr>
              <a:xfrm>
                <a:off x="5555615" y="2575379"/>
                <a:ext cx="864235" cy="884318"/>
              </a:xfrm>
              <a:prstGeom prst="mathMultiply">
                <a:avLst>
                  <a:gd name="adj1" fmla="val 12931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id="{BABE8605-068E-8BE0-C915-6B64CEBE16ED}"/>
                </a:ext>
              </a:extLst>
            </p:cNvPr>
            <p:cNvGrpSpPr/>
            <p:nvPr/>
          </p:nvGrpSpPr>
          <p:grpSpPr>
            <a:xfrm>
              <a:off x="631128" y="4803457"/>
              <a:ext cx="10736642" cy="1890056"/>
              <a:chOff x="631128" y="4803457"/>
              <a:chExt cx="10736642" cy="1890056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01447F85-3202-DA7D-8533-571596C0B2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63" t="27150" r="11965" b="26180"/>
              <a:stretch>
                <a:fillRect/>
              </a:stretch>
            </p:blipFill>
            <p:spPr>
              <a:xfrm>
                <a:off x="824230" y="4803457"/>
                <a:ext cx="2391410" cy="1456055"/>
              </a:xfrm>
              <a:prstGeom prst="rect">
                <a:avLst/>
              </a:prstGeom>
            </p:spPr>
          </p:pic>
          <p:sp>
            <p:nvSpPr>
              <p:cNvPr id="44" name="TextBox 39">
                <a:extLst>
                  <a:ext uri="{FF2B5EF4-FFF2-40B4-BE49-F238E27FC236}">
                    <a16:creationId xmlns:a16="http://schemas.microsoft.com/office/drawing/2014/main" id="{E04289AC-BB59-0304-0C83-43E3EE438F01}"/>
                  </a:ext>
                </a:extLst>
              </p:cNvPr>
              <p:cNvSpPr txBox="1"/>
              <p:nvPr/>
            </p:nvSpPr>
            <p:spPr>
              <a:xfrm>
                <a:off x="631128" y="6267873"/>
                <a:ext cx="2777614" cy="400240"/>
              </a:xfrm>
              <a:prstGeom prst="rect">
                <a:avLst/>
              </a:prstGeom>
              <a:noFill/>
            </p:spPr>
            <p:txBody>
              <a:bodyPr wrap="square" lIns="68584" tIns="34291" rIns="68584" bIns="34291" rtlCol="0">
                <a:sp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en-US" altLang="zh-CN" sz="1800" dirty="0">
                    <a:solidFill>
                      <a:schemeClr val="tx1"/>
                    </a:solidFill>
                    <a:latin typeface="+mn-lt"/>
                    <a:ea typeface="SimHei" panose="02010609060101010101" pitchFamily="49" charset="-122"/>
                    <a:cs typeface="SimHei" panose="02010609060101010101" pitchFamily="49" charset="-122"/>
                    <a:sym typeface="+mn-lt"/>
                  </a:rPr>
                  <a:t>Raster Floorplan Image</a:t>
                </a:r>
                <a:endParaRPr lang="zh-CN" altLang="en-US" sz="1800" dirty="0">
                  <a:solidFill>
                    <a:schemeClr val="tx1"/>
                  </a:solidFill>
                  <a:latin typeface="+mn-lt"/>
                  <a:ea typeface="SimHei" panose="02010609060101010101" pitchFamily="49" charset="-122"/>
                  <a:cs typeface="SimHei" panose="02010609060101010101" pitchFamily="49" charset="-122"/>
                  <a:sym typeface="+mn-lt"/>
                </a:endParaRPr>
              </a:p>
            </p:txBody>
          </p:sp>
          <p:pic>
            <p:nvPicPr>
              <p:cNvPr id="34" name="图片 33" descr="摄图网_507703254_绘制施工工程设计图纸特写(仅交流学习使用)">
                <a:extLst>
                  <a:ext uri="{FF2B5EF4-FFF2-40B4-BE49-F238E27FC236}">
                    <a16:creationId xmlns:a16="http://schemas.microsoft.com/office/drawing/2014/main" id="{42915B09-2980-635E-A6FF-07676BEC6B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888730" y="4803457"/>
                <a:ext cx="2479040" cy="1653540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7E39C61F-10AE-A3A1-779D-78BBC7A2A0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88" t="26660" r="11722" b="26704"/>
              <a:stretch>
                <a:fillRect/>
              </a:stretch>
            </p:blipFill>
            <p:spPr>
              <a:xfrm>
                <a:off x="4617773" y="4803457"/>
                <a:ext cx="2541905" cy="1514475"/>
              </a:xfrm>
              <a:prstGeom prst="rect">
                <a:avLst/>
              </a:prstGeom>
            </p:spPr>
          </p:pic>
          <p:cxnSp>
            <p:nvCxnSpPr>
              <p:cNvPr id="51" name="直接箭头连接符 50">
                <a:extLst>
                  <a:ext uri="{FF2B5EF4-FFF2-40B4-BE49-F238E27FC236}">
                    <a16:creationId xmlns:a16="http://schemas.microsoft.com/office/drawing/2014/main" id="{06425E34-6B9F-4838-0E42-D65C62605797}"/>
                  </a:ext>
                </a:extLst>
              </p:cNvPr>
              <p:cNvCxnSpPr>
                <a:cxnSpLocks/>
                <a:endCxn id="37" idx="1"/>
              </p:cNvCxnSpPr>
              <p:nvPr/>
            </p:nvCxnSpPr>
            <p:spPr>
              <a:xfrm>
                <a:off x="3322443" y="5550565"/>
                <a:ext cx="1295330" cy="1013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直接箭头连接符 65">
                <a:extLst>
                  <a:ext uri="{FF2B5EF4-FFF2-40B4-BE49-F238E27FC236}">
                    <a16:creationId xmlns:a16="http://schemas.microsoft.com/office/drawing/2014/main" id="{846F9EE3-4887-29C1-1C56-3761B5446B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76539" y="5560694"/>
                <a:ext cx="1295330" cy="1013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69" name="图形 68" descr="正确">
                <a:extLst>
                  <a:ext uri="{FF2B5EF4-FFF2-40B4-BE49-F238E27FC236}">
                    <a16:creationId xmlns:a16="http://schemas.microsoft.com/office/drawing/2014/main" id="{FBE2F80E-9DEE-2BAE-B209-A15B5D2481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686701" y="4807441"/>
                <a:ext cx="675005" cy="675005"/>
              </a:xfrm>
              <a:prstGeom prst="rect">
                <a:avLst/>
              </a:prstGeom>
            </p:spPr>
          </p:pic>
          <p:sp>
            <p:nvSpPr>
              <p:cNvPr id="70" name="TextBox 39">
                <a:extLst>
                  <a:ext uri="{FF2B5EF4-FFF2-40B4-BE49-F238E27FC236}">
                    <a16:creationId xmlns:a16="http://schemas.microsoft.com/office/drawing/2014/main" id="{BF1FAF74-805C-A518-E031-D4DD6E165CCF}"/>
                  </a:ext>
                </a:extLst>
              </p:cNvPr>
              <p:cNvSpPr txBox="1"/>
              <p:nvPr/>
            </p:nvSpPr>
            <p:spPr>
              <a:xfrm>
                <a:off x="2738127" y="4968689"/>
                <a:ext cx="2391410" cy="400240"/>
              </a:xfrm>
              <a:prstGeom prst="rect">
                <a:avLst/>
              </a:prstGeom>
              <a:noFill/>
            </p:spPr>
            <p:txBody>
              <a:bodyPr wrap="square" lIns="68584" tIns="34291" rIns="68584" bIns="34291" rtlCol="0">
                <a:sp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en-US" altLang="zh-CN" sz="1800" dirty="0">
                    <a:solidFill>
                      <a:schemeClr val="tx1"/>
                    </a:solidFill>
                    <a:latin typeface="+mn-lt"/>
                    <a:ea typeface="SimHei" panose="02010609060101010101" pitchFamily="49" charset="-122"/>
                    <a:cs typeface="SimHei" panose="02010609060101010101" pitchFamily="49" charset="-122"/>
                    <a:sym typeface="+mn-lt"/>
                  </a:rPr>
                  <a:t>Recognition</a:t>
                </a:r>
                <a:endParaRPr lang="zh-CN" altLang="en-US" sz="1800" dirty="0">
                  <a:solidFill>
                    <a:schemeClr val="tx1"/>
                  </a:solidFill>
                  <a:latin typeface="+mn-lt"/>
                  <a:ea typeface="SimHei" panose="02010609060101010101" pitchFamily="49" charset="-122"/>
                  <a:cs typeface="SimHei" panose="02010609060101010101" pitchFamily="49" charset="-122"/>
                  <a:sym typeface="+mn-lt"/>
                </a:endParaRPr>
              </a:p>
            </p:txBody>
          </p:sp>
          <p:sp>
            <p:nvSpPr>
              <p:cNvPr id="71" name="TextBox 39">
                <a:extLst>
                  <a:ext uri="{FF2B5EF4-FFF2-40B4-BE49-F238E27FC236}">
                    <a16:creationId xmlns:a16="http://schemas.microsoft.com/office/drawing/2014/main" id="{76827940-50E9-029A-F912-6F50C8D7D298}"/>
                  </a:ext>
                </a:extLst>
              </p:cNvPr>
              <p:cNvSpPr txBox="1"/>
              <p:nvPr/>
            </p:nvSpPr>
            <p:spPr>
              <a:xfrm>
                <a:off x="4336118" y="6293273"/>
                <a:ext cx="3105214" cy="400240"/>
              </a:xfrm>
              <a:prstGeom prst="rect">
                <a:avLst/>
              </a:prstGeom>
              <a:noFill/>
            </p:spPr>
            <p:txBody>
              <a:bodyPr wrap="square" lIns="68584" tIns="34291" rIns="68584" bIns="34291" rtlCol="0">
                <a:sp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en-US" altLang="zh-CN" dirty="0">
                    <a:latin typeface="+mn-lt"/>
                    <a:ea typeface="SimHei" panose="02010609060101010101" pitchFamily="49" charset="-122"/>
                    <a:cs typeface="SimHei" panose="02010609060101010101" pitchFamily="49" charset="-122"/>
                    <a:sym typeface="+mn-lt"/>
                  </a:rPr>
                  <a:t>Vector </a:t>
                </a:r>
                <a:r>
                  <a:rPr lang="en-US" altLang="zh-CN" sz="1800" dirty="0">
                    <a:solidFill>
                      <a:schemeClr val="tx1"/>
                    </a:solidFill>
                    <a:latin typeface="+mn-lt"/>
                    <a:ea typeface="SimHei" panose="02010609060101010101" pitchFamily="49" charset="-122"/>
                    <a:cs typeface="SimHei" panose="02010609060101010101" pitchFamily="49" charset="-122"/>
                    <a:sym typeface="+mn-lt"/>
                  </a:rPr>
                  <a:t>Floorplan Graphic</a:t>
                </a:r>
                <a:endParaRPr lang="zh-CN" altLang="en-US" sz="1800" dirty="0">
                  <a:solidFill>
                    <a:schemeClr val="tx1"/>
                  </a:solidFill>
                  <a:latin typeface="+mn-lt"/>
                  <a:ea typeface="SimHei" panose="02010609060101010101" pitchFamily="49" charset="-122"/>
                  <a:cs typeface="SimHei" panose="02010609060101010101" pitchFamily="49" charset="-122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2554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动图1-6_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0" y="0"/>
            <a:ext cx="10302198" cy="6867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动图1-7_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0" y="0"/>
            <a:ext cx="10302198" cy="6867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动图1-8_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0" y="0"/>
            <a:ext cx="10302198" cy="6867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动图1-9_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0" y="0"/>
            <a:ext cx="10302198" cy="6867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动图1-10_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0" y="0"/>
            <a:ext cx="10302198" cy="6867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动图1-11_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0" y="0"/>
            <a:ext cx="10302198" cy="6867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C4B48A98-3915-E4E6-6011-24A24736B4CC}"/>
              </a:ext>
            </a:extLst>
          </p:cNvPr>
          <p:cNvSpPr txBox="1"/>
          <p:nvPr/>
        </p:nvSpPr>
        <p:spPr>
          <a:xfrm>
            <a:off x="3978914" y="2921168"/>
            <a:ext cx="42341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000" b="1" dirty="0">
                <a:solidFill>
                  <a:schemeClr val="tx1">
                    <a:lumMod val="65000"/>
                    <a:lumOff val="35000"/>
                  </a:schemeClr>
                </a:solidFill>
                <a:cs typeface="Segoe UI" panose="020B0502040204020203" pitchFamily="34" charset="0"/>
              </a:rPr>
              <a:t>More results</a:t>
            </a:r>
            <a:endParaRPr lang="zh-CN" altLang="en-US" sz="6000" b="1" dirty="0">
              <a:solidFill>
                <a:schemeClr val="tx1">
                  <a:lumMod val="65000"/>
                  <a:lumOff val="35000"/>
                </a:schemeClr>
              </a:solidFill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" y="0"/>
            <a:ext cx="1175657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" y="0"/>
            <a:ext cx="1175657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" y="0"/>
            <a:ext cx="1175657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0A4D0-8C50-9572-7C42-2A8A769D2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F54B78-9E6C-4398-5CAC-777DFD8D398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33527-F82D-8CE1-BF32-6249015FC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Floorplan Recognition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E4D6C385-5A50-9B2F-AC17-18D5646149C1}"/>
              </a:ext>
            </a:extLst>
          </p:cNvPr>
          <p:cNvGrpSpPr/>
          <p:nvPr/>
        </p:nvGrpSpPr>
        <p:grpSpPr>
          <a:xfrm>
            <a:off x="1030288" y="1858645"/>
            <a:ext cx="10009505" cy="4323080"/>
            <a:chOff x="1030288" y="1858645"/>
            <a:chExt cx="10009505" cy="432308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E8C1F6A-F05B-C40C-1F38-602B94907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30288" y="1858645"/>
              <a:ext cx="4319905" cy="4319905"/>
            </a:xfrm>
            <a:prstGeom prst="rect">
              <a:avLst/>
            </a:prstGeom>
          </p:spPr>
        </p:pic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D474105A-36AF-ADF6-A6C2-2BB9653251BC}"/>
                </a:ext>
              </a:extLst>
            </p:cNvPr>
            <p:cNvGrpSpPr/>
            <p:nvPr/>
          </p:nvGrpSpPr>
          <p:grpSpPr>
            <a:xfrm>
              <a:off x="5350111" y="1858645"/>
              <a:ext cx="5689682" cy="4323080"/>
              <a:chOff x="5412658" y="1635125"/>
              <a:chExt cx="5689682" cy="4323080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5D8BCE52-9F10-EC13-7EBC-91D63A45F8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779260" y="1635125"/>
                <a:ext cx="4323080" cy="4323080"/>
              </a:xfrm>
              <a:prstGeom prst="rect">
                <a:avLst/>
              </a:prstGeom>
            </p:spPr>
          </p:pic>
          <p:cxnSp>
            <p:nvCxnSpPr>
              <p:cNvPr id="9" name="直接箭头连接符 8">
                <a:extLst>
                  <a:ext uri="{FF2B5EF4-FFF2-40B4-BE49-F238E27FC236}">
                    <a16:creationId xmlns:a16="http://schemas.microsoft.com/office/drawing/2014/main" id="{71155FDC-E271-605A-B18D-1AB2E107DD26}"/>
                  </a:ext>
                </a:extLst>
              </p:cNvPr>
              <p:cNvCxnSpPr/>
              <p:nvPr/>
            </p:nvCxnSpPr>
            <p:spPr>
              <a:xfrm>
                <a:off x="5412658" y="3795252"/>
                <a:ext cx="1366684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050A501A-90B2-86A3-89AB-BF2684EA19B9}"/>
              </a:ext>
            </a:extLst>
          </p:cNvPr>
          <p:cNvSpPr txBox="1"/>
          <p:nvPr/>
        </p:nvSpPr>
        <p:spPr>
          <a:xfrm>
            <a:off x="4451350" y="547687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Floorplan Recognition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5CCD2E0-EEEF-00D1-0F1A-BEA04A8FB463}"/>
              </a:ext>
            </a:extLst>
          </p:cNvPr>
          <p:cNvSpPr/>
          <p:nvPr/>
        </p:nvSpPr>
        <p:spPr>
          <a:xfrm>
            <a:off x="925551" y="2029522"/>
            <a:ext cx="226656" cy="226656"/>
          </a:xfrm>
          <a:prstGeom prst="rect">
            <a:avLst/>
          </a:prstGeom>
          <a:solidFill>
            <a:srgbClr val="E1FFC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93F66E5-0985-F0F2-0889-1AC5414B3F6D}"/>
              </a:ext>
            </a:extLst>
          </p:cNvPr>
          <p:cNvSpPr txBox="1"/>
          <p:nvPr/>
        </p:nvSpPr>
        <p:spPr>
          <a:xfrm>
            <a:off x="1152207" y="1912662"/>
            <a:ext cx="17471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Living Room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58EC84B-1BB9-A79E-2980-5CF6D12E96A7}"/>
              </a:ext>
            </a:extLst>
          </p:cNvPr>
          <p:cNvSpPr/>
          <p:nvPr/>
        </p:nvSpPr>
        <p:spPr>
          <a:xfrm>
            <a:off x="3021236" y="2029522"/>
            <a:ext cx="226656" cy="226656"/>
          </a:xfrm>
          <a:prstGeom prst="rect">
            <a:avLst/>
          </a:prstGeom>
          <a:solidFill>
            <a:srgbClr val="FECCC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B77917A-62AC-C0FD-AC93-0E43776398A1}"/>
              </a:ext>
            </a:extLst>
          </p:cNvPr>
          <p:cNvSpPr txBox="1"/>
          <p:nvPr/>
        </p:nvSpPr>
        <p:spPr>
          <a:xfrm>
            <a:off x="3247892" y="1912662"/>
            <a:ext cx="120345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Kitchen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DC32857-59BA-99DE-16A8-1B337EB127FD}"/>
              </a:ext>
            </a:extLst>
          </p:cNvPr>
          <p:cNvSpPr/>
          <p:nvPr/>
        </p:nvSpPr>
        <p:spPr>
          <a:xfrm>
            <a:off x="4521726" y="2031608"/>
            <a:ext cx="226656" cy="226656"/>
          </a:xfrm>
          <a:prstGeom prst="rect">
            <a:avLst/>
          </a:prstGeom>
          <a:solidFill>
            <a:srgbClr val="FFF68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A2945B1-7F6C-1E9B-2FD2-2689D4CCF108}"/>
              </a:ext>
            </a:extLst>
          </p:cNvPr>
          <p:cNvSpPr txBox="1"/>
          <p:nvPr/>
        </p:nvSpPr>
        <p:spPr>
          <a:xfrm>
            <a:off x="4748382" y="1914748"/>
            <a:ext cx="1366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Bedroom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3AA8AFB-80BF-A5AC-0E0A-C976DDF06A74}"/>
              </a:ext>
            </a:extLst>
          </p:cNvPr>
          <p:cNvSpPr/>
          <p:nvPr/>
        </p:nvSpPr>
        <p:spPr>
          <a:xfrm>
            <a:off x="6181808" y="2028232"/>
            <a:ext cx="226656" cy="226656"/>
          </a:xfrm>
          <a:prstGeom prst="rect">
            <a:avLst/>
          </a:prstGeom>
          <a:solidFill>
            <a:srgbClr val="B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BB0B665-FAC8-CFEF-007C-F80B2BF154C8}"/>
              </a:ext>
            </a:extLst>
          </p:cNvPr>
          <p:cNvSpPr txBox="1"/>
          <p:nvPr/>
        </p:nvSpPr>
        <p:spPr>
          <a:xfrm>
            <a:off x="6408463" y="1911372"/>
            <a:ext cx="1531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Bathroom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F0FFD31-C69B-0829-A317-BD8F7D0CE838}"/>
              </a:ext>
            </a:extLst>
          </p:cNvPr>
          <p:cNvSpPr/>
          <p:nvPr/>
        </p:nvSpPr>
        <p:spPr>
          <a:xfrm>
            <a:off x="7919948" y="2032203"/>
            <a:ext cx="226656" cy="226656"/>
          </a:xfrm>
          <a:prstGeom prst="rect">
            <a:avLst/>
          </a:prstGeom>
          <a:solidFill>
            <a:srgbClr val="F0FF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033A475-E8A3-68A2-B05E-B45E2589C83E}"/>
              </a:ext>
            </a:extLst>
          </p:cNvPr>
          <p:cNvSpPr txBox="1"/>
          <p:nvPr/>
        </p:nvSpPr>
        <p:spPr>
          <a:xfrm>
            <a:off x="8146603" y="1915343"/>
            <a:ext cx="1531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Restroom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9F7CE46-4291-FCFB-B005-335B4EFB9E06}"/>
              </a:ext>
            </a:extLst>
          </p:cNvPr>
          <p:cNvSpPr/>
          <p:nvPr/>
        </p:nvSpPr>
        <p:spPr>
          <a:xfrm>
            <a:off x="9555778" y="2028232"/>
            <a:ext cx="226656" cy="226656"/>
          </a:xfrm>
          <a:prstGeom prst="rect">
            <a:avLst/>
          </a:prstGeom>
          <a:solidFill>
            <a:srgbClr val="F9B56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C11B45D-C215-A2A6-53F4-3D092012FB39}"/>
              </a:ext>
            </a:extLst>
          </p:cNvPr>
          <p:cNvSpPr txBox="1"/>
          <p:nvPr/>
        </p:nvSpPr>
        <p:spPr>
          <a:xfrm>
            <a:off x="9782433" y="1911372"/>
            <a:ext cx="1531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Balcony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8531292-22BF-FF35-83BB-693D1BCB41DD}"/>
              </a:ext>
            </a:extLst>
          </p:cNvPr>
          <p:cNvSpPr/>
          <p:nvPr/>
        </p:nvSpPr>
        <p:spPr>
          <a:xfrm>
            <a:off x="1483112" y="2384561"/>
            <a:ext cx="226656" cy="226656"/>
          </a:xfrm>
          <a:prstGeom prst="rect">
            <a:avLst/>
          </a:prstGeom>
          <a:solidFill>
            <a:srgbClr val="EE799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BE5E35C-AE5D-3CED-B713-82966172B948}"/>
              </a:ext>
            </a:extLst>
          </p:cNvPr>
          <p:cNvSpPr txBox="1"/>
          <p:nvPr/>
        </p:nvSpPr>
        <p:spPr>
          <a:xfrm>
            <a:off x="1732070" y="2267701"/>
            <a:ext cx="17471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Closet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5ED880DC-4CA8-4F14-2648-7EB54D10C9DE}"/>
              </a:ext>
            </a:extLst>
          </p:cNvPr>
          <p:cNvSpPr/>
          <p:nvPr/>
        </p:nvSpPr>
        <p:spPr>
          <a:xfrm>
            <a:off x="2932028" y="2384561"/>
            <a:ext cx="226656" cy="226656"/>
          </a:xfrm>
          <a:prstGeom prst="rect">
            <a:avLst/>
          </a:prstGeom>
          <a:solidFill>
            <a:srgbClr val="E8D5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81995F2-FAFC-07DE-2033-7923AE78FD0A}"/>
              </a:ext>
            </a:extLst>
          </p:cNvPr>
          <p:cNvSpPr txBox="1"/>
          <p:nvPr/>
        </p:nvSpPr>
        <p:spPr>
          <a:xfrm>
            <a:off x="3158684" y="2267701"/>
            <a:ext cx="1317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Corridor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62BBC8E-9F74-808B-D8BA-E079CBB49187}"/>
              </a:ext>
            </a:extLst>
          </p:cNvPr>
          <p:cNvSpPr/>
          <p:nvPr/>
        </p:nvSpPr>
        <p:spPr>
          <a:xfrm>
            <a:off x="4688995" y="2386647"/>
            <a:ext cx="226656" cy="226656"/>
          </a:xfrm>
          <a:prstGeom prst="rect">
            <a:avLst/>
          </a:prstGeom>
          <a:solidFill>
            <a:srgbClr val="A0E8F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33C76FF-BB64-89C8-7CF3-00E05FDB1431}"/>
              </a:ext>
            </a:extLst>
          </p:cNvPr>
          <p:cNvSpPr txBox="1"/>
          <p:nvPr/>
        </p:nvSpPr>
        <p:spPr>
          <a:xfrm>
            <a:off x="4915651" y="2269787"/>
            <a:ext cx="2140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Washing-room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0E1DF2B0-C7C6-0B22-6584-FDF167266579}"/>
              </a:ext>
            </a:extLst>
          </p:cNvPr>
          <p:cNvSpPr/>
          <p:nvPr/>
        </p:nvSpPr>
        <p:spPr>
          <a:xfrm>
            <a:off x="7128215" y="2387242"/>
            <a:ext cx="226656" cy="226656"/>
          </a:xfrm>
          <a:prstGeom prst="rect">
            <a:avLst/>
          </a:prstGeom>
          <a:solidFill>
            <a:srgbClr val="2E8B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5E7B2263-EF8D-8040-2864-F2384B2A7893}"/>
              </a:ext>
            </a:extLst>
          </p:cNvPr>
          <p:cNvSpPr txBox="1"/>
          <p:nvPr/>
        </p:nvSpPr>
        <p:spPr>
          <a:xfrm>
            <a:off x="7354870" y="2270382"/>
            <a:ext cx="1531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Pipe-space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404522D-7DB9-88D0-0D99-A902A5FD478C}"/>
              </a:ext>
            </a:extLst>
          </p:cNvPr>
          <p:cNvSpPr/>
          <p:nvPr/>
        </p:nvSpPr>
        <p:spPr>
          <a:xfrm>
            <a:off x="9076278" y="2383271"/>
            <a:ext cx="226656" cy="226656"/>
          </a:xfrm>
          <a:prstGeom prst="rect">
            <a:avLst/>
          </a:prstGeom>
          <a:solidFill>
            <a:srgbClr val="BEBEB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64C7AAAA-6C8A-CD18-9CF2-CBC973BC26B5}"/>
              </a:ext>
            </a:extLst>
          </p:cNvPr>
          <p:cNvSpPr txBox="1"/>
          <p:nvPr/>
        </p:nvSpPr>
        <p:spPr>
          <a:xfrm>
            <a:off x="9302933" y="2266411"/>
            <a:ext cx="1531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Unknown</a:t>
            </a:r>
          </a:p>
        </p:txBody>
      </p:sp>
    </p:spTree>
    <p:extLst>
      <p:ext uri="{BB962C8B-B14F-4D97-AF65-F5344CB8AC3E}">
        <p14:creationId xmlns:p14="http://schemas.microsoft.com/office/powerpoint/2010/main" val="181708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" y="0"/>
            <a:ext cx="1175657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" y="0"/>
            <a:ext cx="1175657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" y="0"/>
            <a:ext cx="1175657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179" y="0"/>
            <a:ext cx="4851641" cy="6858000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179" y="0"/>
            <a:ext cx="4851641" cy="6858000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1024" name="图片 10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1026" name="图片 10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1028" name="图片 10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1030" name="图片 10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1044" name="图片 10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1058" name="图片 105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1072" name="图片 107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37" y="0"/>
            <a:ext cx="9138125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40" y="0"/>
            <a:ext cx="913631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179" y="0"/>
            <a:ext cx="4851641" cy="6858000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179" y="0"/>
            <a:ext cx="4851641" cy="6858000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1024" name="图片 10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1026" name="图片 10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1028" name="图片 10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1030" name="图片 10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1044" name="图片 10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1058" name="图片 105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1072" name="图片 107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37" y="0"/>
            <a:ext cx="913812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https://github.com/HSZVIS/Raster-to-Graph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Sizhe</a:t>
            </a:r>
            <a:r>
              <a:rPr lang="en-US" dirty="0"/>
              <a:t> Hu: </a:t>
            </a:r>
            <a:r>
              <a:rPr lang="en-US" dirty="0">
                <a:hlinkClick r:id="rId2"/>
              </a:rPr>
              <a:t>2021111117@mail.hfut.edu.cn</a:t>
            </a:r>
            <a:endParaRPr lang="en-US" dirty="0"/>
          </a:p>
          <a:p>
            <a:r>
              <a:rPr lang="en-US" dirty="0" err="1"/>
              <a:t>Wenming</a:t>
            </a:r>
            <a:r>
              <a:rPr lang="en-US" dirty="0"/>
              <a:t> Wu:  </a:t>
            </a:r>
            <a:r>
              <a:rPr lang="en-US" dirty="0">
                <a:hlinkClick r:id="rId3"/>
              </a:rPr>
              <a:t>wwming@hfut.edu.cn</a:t>
            </a:r>
            <a:endParaRPr lang="en-US" dirty="0"/>
          </a:p>
          <a:p>
            <a:r>
              <a:rPr lang="en-US" dirty="0"/>
              <a:t>              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https://wutomwu.github.io/particulars.html?id=5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D8D0C-9A12-F188-76B4-C23A6373A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40E20-37A7-2068-62FD-A3F1FAB75A6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F5E592-DB60-E92F-021F-E3345DF3F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Existing Methods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3A49EE16-4CE5-145E-FCDC-A63879255A3F}"/>
              </a:ext>
            </a:extLst>
          </p:cNvPr>
          <p:cNvGrpSpPr/>
          <p:nvPr/>
        </p:nvGrpSpPr>
        <p:grpSpPr>
          <a:xfrm>
            <a:off x="4039494" y="2021840"/>
            <a:ext cx="6790237" cy="3814640"/>
            <a:chOff x="4039494" y="2021840"/>
            <a:chExt cx="6790237" cy="3814640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C676905C-A3D8-08F3-D219-9A499E47CF5E}"/>
                </a:ext>
              </a:extLst>
            </p:cNvPr>
            <p:cNvGrpSpPr/>
            <p:nvPr/>
          </p:nvGrpSpPr>
          <p:grpSpPr>
            <a:xfrm>
              <a:off x="4039494" y="2021840"/>
              <a:ext cx="6773553" cy="1874080"/>
              <a:chOff x="4039494" y="2021840"/>
              <a:chExt cx="6773553" cy="1874080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725FB8BC-6EC9-C5A9-FB3E-46A3B6563296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835" b="17093"/>
              <a:stretch/>
            </p:blipFill>
            <p:spPr>
              <a:xfrm>
                <a:off x="4039494" y="2021840"/>
                <a:ext cx="2880000" cy="1874080"/>
              </a:xfrm>
              <a:prstGeom prst="rect">
                <a:avLst/>
              </a:prstGeom>
            </p:spPr>
          </p:pic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411BF10B-D767-C2BF-4FAA-102353956A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835" b="17093"/>
              <a:stretch/>
            </p:blipFill>
            <p:spPr>
              <a:xfrm>
                <a:off x="7933047" y="2021840"/>
                <a:ext cx="2880000" cy="1874080"/>
              </a:xfrm>
              <a:prstGeom prst="rect">
                <a:avLst/>
              </a:prstGeom>
            </p:spPr>
          </p:pic>
          <p:cxnSp>
            <p:nvCxnSpPr>
              <p:cNvPr id="10" name="直接箭头连接符 9">
                <a:extLst>
                  <a:ext uri="{FF2B5EF4-FFF2-40B4-BE49-F238E27FC236}">
                    <a16:creationId xmlns:a16="http://schemas.microsoft.com/office/drawing/2014/main" id="{48D87AF9-7EBC-C24A-D935-DBCA649C19DF}"/>
                  </a:ext>
                </a:extLst>
              </p:cNvPr>
              <p:cNvCxnSpPr/>
              <p:nvPr>
                <p:custDataLst>
                  <p:tags r:id="rId4"/>
                </p:custDataLst>
              </p:nvPr>
            </p:nvCxnSpPr>
            <p:spPr>
              <a:xfrm>
                <a:off x="6886271" y="2948180"/>
                <a:ext cx="108000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7FDCB48-355E-0BAA-1104-1EB8DC3038BF}"/>
                </a:ext>
              </a:extLst>
            </p:cNvPr>
            <p:cNvGrpSpPr/>
            <p:nvPr/>
          </p:nvGrpSpPr>
          <p:grpSpPr>
            <a:xfrm>
              <a:off x="4039494" y="3962400"/>
              <a:ext cx="6790237" cy="1874080"/>
              <a:chOff x="4039494" y="3962400"/>
              <a:chExt cx="6790237" cy="1874080"/>
            </a:xfrm>
          </p:grpSpPr>
          <p:pic>
            <p:nvPicPr>
              <p:cNvPr id="2" name="图片 1">
                <a:extLst>
                  <a:ext uri="{FF2B5EF4-FFF2-40B4-BE49-F238E27FC236}">
                    <a16:creationId xmlns:a16="http://schemas.microsoft.com/office/drawing/2014/main" id="{151D84D3-6A77-81BD-889B-ED6B457A35F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835" b="17093"/>
              <a:stretch/>
            </p:blipFill>
            <p:spPr>
              <a:xfrm>
                <a:off x="4039494" y="3962400"/>
                <a:ext cx="2880000" cy="1874080"/>
              </a:xfrm>
              <a:prstGeom prst="rect">
                <a:avLst/>
              </a:prstGeom>
            </p:spPr>
          </p:pic>
          <p:cxnSp>
            <p:nvCxnSpPr>
              <p:cNvPr id="5" name="直接箭头连接符 4">
                <a:extLst>
                  <a:ext uri="{FF2B5EF4-FFF2-40B4-BE49-F238E27FC236}">
                    <a16:creationId xmlns:a16="http://schemas.microsoft.com/office/drawing/2014/main" id="{D0DFECA2-3C96-8B32-3034-DD28BAE3914E}"/>
                  </a:ext>
                </a:extLst>
              </p:cNvPr>
              <p:cNvCxnSpPr/>
              <p:nvPr>
                <p:custDataLst>
                  <p:tags r:id="rId2"/>
                </p:custDataLst>
              </p:nvPr>
            </p:nvCxnSpPr>
            <p:spPr>
              <a:xfrm>
                <a:off x="6886271" y="4888740"/>
                <a:ext cx="108000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67839B8E-51DA-F6E2-A261-5376D5FB9D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338" b="20590"/>
              <a:stretch/>
            </p:blipFill>
            <p:spPr>
              <a:xfrm>
                <a:off x="7949731" y="4023700"/>
                <a:ext cx="2880000" cy="1730080"/>
              </a:xfrm>
              <a:prstGeom prst="rect">
                <a:avLst/>
              </a:prstGeom>
            </p:spPr>
          </p:pic>
        </p:grp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66BB8297-E1C8-6894-F201-937F86DBA378}"/>
              </a:ext>
            </a:extLst>
          </p:cNvPr>
          <p:cNvSpPr txBox="1"/>
          <p:nvPr/>
        </p:nvSpPr>
        <p:spPr>
          <a:xfrm>
            <a:off x="1098550" y="2728692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Semantic Recognition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5D707E1-5625-5109-F3E4-EDCB34321E9F}"/>
              </a:ext>
            </a:extLst>
          </p:cNvPr>
          <p:cNvSpPr txBox="1"/>
          <p:nvPr/>
        </p:nvSpPr>
        <p:spPr>
          <a:xfrm>
            <a:off x="915670" y="4575198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Structure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199065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FA416-207F-BF3F-2162-A92380148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91CCB-B5F2-E615-80BD-C786B041CAA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BB1112-DC24-767C-9A63-9032B2C9E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Existing Methods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BA3279E-39C4-5283-47B1-4D838760DBFE}"/>
              </a:ext>
            </a:extLst>
          </p:cNvPr>
          <p:cNvGrpSpPr/>
          <p:nvPr/>
        </p:nvGrpSpPr>
        <p:grpSpPr>
          <a:xfrm>
            <a:off x="762447" y="2540000"/>
            <a:ext cx="10667106" cy="1786400"/>
            <a:chOff x="762447" y="2540000"/>
            <a:chExt cx="10667106" cy="17864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BAF2FF9-0D8F-1C6E-28A7-3D372ED43F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132" b="18840"/>
            <a:stretch/>
          </p:blipFill>
          <p:spPr>
            <a:xfrm>
              <a:off x="762447" y="2540000"/>
              <a:ext cx="2880000" cy="17864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EDC83AF-E3AC-D896-1E23-76211C52AB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429" b="18840"/>
            <a:stretch/>
          </p:blipFill>
          <p:spPr>
            <a:xfrm>
              <a:off x="4656000" y="2634960"/>
              <a:ext cx="2880000" cy="169144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460035AB-7A28-2932-B2A2-4584FD743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429" b="18840"/>
            <a:stretch/>
          </p:blipFill>
          <p:spPr>
            <a:xfrm>
              <a:off x="8549553" y="2634960"/>
              <a:ext cx="2880000" cy="1691440"/>
            </a:xfrm>
            <a:prstGeom prst="rect">
              <a:avLst/>
            </a:prstGeom>
          </p:spPr>
        </p:pic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DC16CF58-DFAF-C534-835E-EBBA1C80F791}"/>
                </a:ext>
              </a:extLst>
            </p:cNvPr>
            <p:cNvCxnSpPr/>
            <p:nvPr/>
          </p:nvCxnSpPr>
          <p:spPr>
            <a:xfrm>
              <a:off x="3609224" y="3429000"/>
              <a:ext cx="1080000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连接符: 曲线 13">
              <a:extLst>
                <a:ext uri="{FF2B5EF4-FFF2-40B4-BE49-F238E27FC236}">
                  <a16:creationId xmlns:a16="http://schemas.microsoft.com/office/drawing/2014/main" id="{11E72667-5F9F-53C4-2770-89F966B425A3}"/>
                </a:ext>
              </a:extLst>
            </p:cNvPr>
            <p:cNvCxnSpPr/>
            <p:nvPr/>
          </p:nvCxnSpPr>
          <p:spPr>
            <a:xfrm rot="19200000">
              <a:off x="7639827" y="3226326"/>
              <a:ext cx="882901" cy="651878"/>
            </a:xfrm>
            <a:prstGeom prst="curvedConnector3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文本框 24">
            <a:extLst>
              <a:ext uri="{FF2B5EF4-FFF2-40B4-BE49-F238E27FC236}">
                <a16:creationId xmlns:a16="http://schemas.microsoft.com/office/drawing/2014/main" id="{66BB8297-E1C8-6894-F201-937F86DBA378}"/>
              </a:ext>
            </a:extLst>
          </p:cNvPr>
          <p:cNvSpPr txBox="1"/>
          <p:nvPr/>
        </p:nvSpPr>
        <p:spPr>
          <a:xfrm>
            <a:off x="3860800" y="4685164"/>
            <a:ext cx="4768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/>
              <a:t>Semantic-Structure Recognition</a:t>
            </a:r>
          </a:p>
        </p:txBody>
      </p:sp>
    </p:spTree>
    <p:extLst>
      <p:ext uri="{BB962C8B-B14F-4D97-AF65-F5344CB8AC3E}">
        <p14:creationId xmlns:p14="http://schemas.microsoft.com/office/powerpoint/2010/main" val="358860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51A0F-6344-10D6-00EF-701A17F0C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6CBE7-1ABD-7CEF-D4CF-E865BC4E9DF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2CFCBA-35B7-C1B2-F8C0-1190BE45D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Our Method</a:t>
            </a:r>
          </a:p>
        </p:txBody>
      </p:sp>
      <p:sp>
        <p:nvSpPr>
          <p:cNvPr id="22" name="文本框 24">
            <a:extLst>
              <a:ext uri="{FF2B5EF4-FFF2-40B4-BE49-F238E27FC236}">
                <a16:creationId xmlns:a16="http://schemas.microsoft.com/office/drawing/2014/main" id="{0B22939A-74A7-9983-0BA6-9A16B8AA6775}"/>
              </a:ext>
            </a:extLst>
          </p:cNvPr>
          <p:cNvSpPr txBox="1"/>
          <p:nvPr/>
        </p:nvSpPr>
        <p:spPr>
          <a:xfrm>
            <a:off x="3444240" y="4685164"/>
            <a:ext cx="5293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b="1" dirty="0"/>
              <a:t>Semantic-Structure Recognition</a:t>
            </a:r>
            <a:r>
              <a:rPr lang="en-US" altLang="zh-CN" sz="2400" dirty="0"/>
              <a:t> </a:t>
            </a:r>
          </a:p>
          <a:p>
            <a:pPr algn="ctr"/>
            <a:r>
              <a:rPr lang="en-US" altLang="zh-CN" sz="2400" dirty="0"/>
              <a:t>via </a:t>
            </a:r>
            <a:r>
              <a:rPr lang="en-US" altLang="zh-CN" sz="2400" b="1" dirty="0"/>
              <a:t>Graph Prediction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98EA3A67-6D47-F8EB-6C1A-FE869091DD45}"/>
              </a:ext>
            </a:extLst>
          </p:cNvPr>
          <p:cNvGrpSpPr/>
          <p:nvPr/>
        </p:nvGrpSpPr>
        <p:grpSpPr>
          <a:xfrm>
            <a:off x="762447" y="1989000"/>
            <a:ext cx="10667106" cy="2880000"/>
            <a:chOff x="762447" y="1989000"/>
            <a:chExt cx="10667106" cy="2880000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5ED28BF-65FD-DE6D-1B1E-CDB692568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62447" y="1989000"/>
              <a:ext cx="2880000" cy="288000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2E8B694C-3D76-6F52-278A-836263476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549553" y="1989000"/>
              <a:ext cx="2880000" cy="2880000"/>
            </a:xfrm>
            <a:prstGeom prst="rect">
              <a:avLst/>
            </a:prstGeom>
          </p:spPr>
        </p:pic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39261CCC-08B1-2895-E542-B19FEAB02FC3}"/>
                </a:ext>
              </a:extLst>
            </p:cNvPr>
            <p:cNvCxnSpPr/>
            <p:nvPr/>
          </p:nvCxnSpPr>
          <p:spPr>
            <a:xfrm>
              <a:off x="3575771" y="3429000"/>
              <a:ext cx="1080000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00F3E548-E490-0855-3E4C-4CF98E8CDDE9}"/>
                </a:ext>
              </a:extLst>
            </p:cNvPr>
            <p:cNvCxnSpPr/>
            <p:nvPr/>
          </p:nvCxnSpPr>
          <p:spPr>
            <a:xfrm>
              <a:off x="7502777" y="3429000"/>
              <a:ext cx="1080000" cy="0"/>
            </a:xfrm>
            <a:prstGeom prst="straightConnector1">
              <a:avLst/>
            </a:prstGeom>
            <a:ln w="76200">
              <a:prstDash val="sys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9CB5F9DC-CC0D-E0C0-3E61-E43F123F54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429" b="18840"/>
            <a:stretch/>
          </p:blipFill>
          <p:spPr>
            <a:xfrm>
              <a:off x="4648583" y="2636074"/>
              <a:ext cx="2880000" cy="1691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870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4A166-8165-1779-C9E7-4AD1B364F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8E9A6-BCC1-6266-560B-0F627BF77EF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3BF8079-EE67-BF8E-97D1-CDB828324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Our Method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4F1279E-700C-4150-330F-E3777CB99B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2" b="22345"/>
          <a:stretch/>
        </p:blipFill>
        <p:spPr>
          <a:xfrm>
            <a:off x="1566785" y="1954757"/>
            <a:ext cx="2880000" cy="165264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6722D12-56F6-06F5-F180-2E9FE90E70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72" b="21795"/>
          <a:stretch/>
        </p:blipFill>
        <p:spPr>
          <a:xfrm>
            <a:off x="7245691" y="1995928"/>
            <a:ext cx="2880000" cy="1616649"/>
          </a:xfrm>
          <a:prstGeom prst="rect">
            <a:avLst/>
          </a:prstGeom>
        </p:spPr>
      </p:pic>
      <p:sp>
        <p:nvSpPr>
          <p:cNvPr id="22" name="文本框 24">
            <a:extLst>
              <a:ext uri="{FF2B5EF4-FFF2-40B4-BE49-F238E27FC236}">
                <a16:creationId xmlns:a16="http://schemas.microsoft.com/office/drawing/2014/main" id="{03CD89A8-4DEB-01E6-6B90-763CF3A83B30}"/>
              </a:ext>
            </a:extLst>
          </p:cNvPr>
          <p:cNvSpPr txBox="1"/>
          <p:nvPr/>
        </p:nvSpPr>
        <p:spPr>
          <a:xfrm>
            <a:off x="4510500" y="3970523"/>
            <a:ext cx="5293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b="1" dirty="0"/>
              <a:t>Graph Prediction</a:t>
            </a:r>
          </a:p>
        </p:txBody>
      </p:sp>
      <p:sp>
        <p:nvSpPr>
          <p:cNvPr id="14" name="箭头: 右 13">
            <a:extLst>
              <a:ext uri="{FF2B5EF4-FFF2-40B4-BE49-F238E27FC236}">
                <a16:creationId xmlns:a16="http://schemas.microsoft.com/office/drawing/2014/main" id="{F9C27572-B0AA-AE29-41AF-23A092A08BB1}"/>
              </a:ext>
            </a:extLst>
          </p:cNvPr>
          <p:cNvSpPr/>
          <p:nvPr/>
        </p:nvSpPr>
        <p:spPr>
          <a:xfrm rot="5400000">
            <a:off x="5023043" y="4002542"/>
            <a:ext cx="1397591" cy="64358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DC8F8742-1C7F-F0D5-ECD7-DEA0A1AAF531}"/>
              </a:ext>
            </a:extLst>
          </p:cNvPr>
          <p:cNvCxnSpPr>
            <a:cxnSpLocks/>
          </p:cNvCxnSpPr>
          <p:nvPr/>
        </p:nvCxnSpPr>
        <p:spPr>
          <a:xfrm>
            <a:off x="4563080" y="2772180"/>
            <a:ext cx="25489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文本框 24">
            <a:extLst>
              <a:ext uri="{FF2B5EF4-FFF2-40B4-BE49-F238E27FC236}">
                <a16:creationId xmlns:a16="http://schemas.microsoft.com/office/drawing/2014/main" id="{547A424D-AB47-2887-F457-4CBEF7C8CF56}"/>
              </a:ext>
            </a:extLst>
          </p:cNvPr>
          <p:cNvSpPr txBox="1"/>
          <p:nvPr/>
        </p:nvSpPr>
        <p:spPr>
          <a:xfrm>
            <a:off x="3123126" y="2206444"/>
            <a:ext cx="5293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/>
              <a:t>Recognition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3AF7A7F-ACAE-F1FF-3BFB-6309FB704B6A}"/>
              </a:ext>
            </a:extLst>
          </p:cNvPr>
          <p:cNvSpPr/>
          <p:nvPr/>
        </p:nvSpPr>
        <p:spPr>
          <a:xfrm>
            <a:off x="1522759" y="1954757"/>
            <a:ext cx="8602932" cy="1670783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209EF96-9703-966B-0BB3-159CDA909F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2" b="22345"/>
          <a:stretch/>
        </p:blipFill>
        <p:spPr>
          <a:xfrm>
            <a:off x="1566785" y="5041099"/>
            <a:ext cx="2880000" cy="1652648"/>
          </a:xfrm>
          <a:prstGeom prst="rect">
            <a:avLst/>
          </a:prstGeom>
        </p:spPr>
      </p:pic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DD28C5B1-743D-81D2-470E-31BB1A1BA40F}"/>
              </a:ext>
            </a:extLst>
          </p:cNvPr>
          <p:cNvCxnSpPr>
            <a:cxnSpLocks/>
          </p:cNvCxnSpPr>
          <p:nvPr/>
        </p:nvCxnSpPr>
        <p:spPr>
          <a:xfrm>
            <a:off x="4563080" y="5858522"/>
            <a:ext cx="25489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文本框 24">
            <a:extLst>
              <a:ext uri="{FF2B5EF4-FFF2-40B4-BE49-F238E27FC236}">
                <a16:creationId xmlns:a16="http://schemas.microsoft.com/office/drawing/2014/main" id="{B796CB09-7E1D-FB26-08C1-96C4056B441E}"/>
              </a:ext>
            </a:extLst>
          </p:cNvPr>
          <p:cNvSpPr txBox="1"/>
          <p:nvPr/>
        </p:nvSpPr>
        <p:spPr>
          <a:xfrm>
            <a:off x="3123126" y="5292786"/>
            <a:ext cx="5293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/>
              <a:t>Recognition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C510E5E-B6F9-A96A-66AB-88D08133DEFD}"/>
              </a:ext>
            </a:extLst>
          </p:cNvPr>
          <p:cNvSpPr/>
          <p:nvPr/>
        </p:nvSpPr>
        <p:spPr>
          <a:xfrm>
            <a:off x="1522759" y="5041099"/>
            <a:ext cx="8602932" cy="1670783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C28ECBD7-85CF-AA50-736A-1D45FDF0D8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29" r="7612" b="22715"/>
          <a:stretch/>
        </p:blipFill>
        <p:spPr>
          <a:xfrm>
            <a:off x="7262557" y="5103507"/>
            <a:ext cx="2660771" cy="157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04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320FE-F3D8-8C32-0169-6A050F848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6AAEC-C671-A170-C94C-8C466B6FB21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760B7A-06DC-4244-A7E5-ACA524B1A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Our Method: Raster-to-Graph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43AB2F0-08D6-DD53-134E-DB13CF9F7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093" y="1990800"/>
            <a:ext cx="3003247" cy="30032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4A4F675-0750-0AA9-8477-44A2A07FBB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093" y="1990800"/>
            <a:ext cx="3003247" cy="300324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D5569D4-83DF-B23E-149B-426DBFE7B7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093" y="1990800"/>
            <a:ext cx="3003247" cy="30032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BCE3D16-C2F8-D0D3-EC0F-B6901FAA3A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093" y="1990800"/>
            <a:ext cx="3003247" cy="30032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C147634-791C-F9A3-7772-BEDFCE3D40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093" y="1990800"/>
            <a:ext cx="3003247" cy="30032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E0CFC0B-322F-B94B-D7F4-D8B4DE779C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093" y="1990800"/>
            <a:ext cx="3003247" cy="30032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DB9EC3F-D8BF-CBE6-707A-65DDF1FF25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093" y="1990800"/>
            <a:ext cx="3003247" cy="30032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2E7A8C8-A7EC-3B45-E3BA-60008A8D46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093" y="1990800"/>
            <a:ext cx="3003247" cy="300324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FE3BC1-A38E-7B21-ECBB-96AD24B6B1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093" y="1990800"/>
            <a:ext cx="3003247" cy="30032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D592694-4D36-F6A1-C9D6-628E4503C5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093" y="1990800"/>
            <a:ext cx="3003247" cy="300324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C528E0B-6A10-8DE8-21AC-0FFC84394D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093" y="1990800"/>
            <a:ext cx="3003247" cy="3003247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317691A6-CA7D-9D61-EF49-6EC0E44E201C}"/>
              </a:ext>
            </a:extLst>
          </p:cNvPr>
          <p:cNvGrpSpPr/>
          <p:nvPr/>
        </p:nvGrpSpPr>
        <p:grpSpPr>
          <a:xfrm>
            <a:off x="768283" y="1992275"/>
            <a:ext cx="3887488" cy="2873871"/>
            <a:chOff x="768283" y="1992275"/>
            <a:chExt cx="3887488" cy="2873871"/>
          </a:xfrm>
        </p:grpSpPr>
        <p:pic>
          <p:nvPicPr>
            <p:cNvPr id="15" name="Picture 60">
              <a:extLst>
                <a:ext uri="{FF2B5EF4-FFF2-40B4-BE49-F238E27FC236}">
                  <a16:creationId xmlns:a16="http://schemas.microsoft.com/office/drawing/2014/main" id="{50B9B88F-C176-CA32-61C8-3EF78BF116A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283" y="1992275"/>
              <a:ext cx="2873871" cy="2873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8" name="直接箭头连接符 27">
              <a:extLst>
                <a:ext uri="{FF2B5EF4-FFF2-40B4-BE49-F238E27FC236}">
                  <a16:creationId xmlns:a16="http://schemas.microsoft.com/office/drawing/2014/main" id="{D3401C39-06A5-E243-6E81-7E9C3785925D}"/>
                </a:ext>
              </a:extLst>
            </p:cNvPr>
            <p:cNvCxnSpPr/>
            <p:nvPr/>
          </p:nvCxnSpPr>
          <p:spPr>
            <a:xfrm>
              <a:off x="3575771" y="3429000"/>
              <a:ext cx="1080000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E0918995-C28A-8764-3209-876F99372354}"/>
              </a:ext>
            </a:extLst>
          </p:cNvPr>
          <p:cNvGrpSpPr/>
          <p:nvPr/>
        </p:nvGrpSpPr>
        <p:grpSpPr>
          <a:xfrm>
            <a:off x="7596132" y="1989000"/>
            <a:ext cx="3833421" cy="2880000"/>
            <a:chOff x="7596132" y="1989000"/>
            <a:chExt cx="3833421" cy="2880000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C3C70EEF-6428-F35E-DED3-9847C69D4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549553" y="1989000"/>
              <a:ext cx="2880000" cy="2880000"/>
            </a:xfrm>
            <a:prstGeom prst="rect">
              <a:avLst/>
            </a:prstGeom>
          </p:spPr>
        </p:pic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CA0724C5-EECE-8449-4C91-1EB7388A26C6}"/>
                </a:ext>
              </a:extLst>
            </p:cNvPr>
            <p:cNvCxnSpPr/>
            <p:nvPr/>
          </p:nvCxnSpPr>
          <p:spPr>
            <a:xfrm>
              <a:off x="7596132" y="3397405"/>
              <a:ext cx="1080000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文本框 24">
            <a:extLst>
              <a:ext uri="{FF2B5EF4-FFF2-40B4-BE49-F238E27FC236}">
                <a16:creationId xmlns:a16="http://schemas.microsoft.com/office/drawing/2014/main" id="{F239B08D-5D7D-EE35-50BF-0965277BB996}"/>
              </a:ext>
            </a:extLst>
          </p:cNvPr>
          <p:cNvSpPr txBox="1"/>
          <p:nvPr/>
        </p:nvSpPr>
        <p:spPr>
          <a:xfrm>
            <a:off x="3444240" y="4685164"/>
            <a:ext cx="5293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b="1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98592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5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jhhZjUwODkxZTQ4MmQ0Yjg4NjE1NjQwN2JhY2M3MWE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Presentation Ope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 Content Templat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esentation Clos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2431</TotalTime>
  <Words>523</Words>
  <Application>Microsoft Office PowerPoint</Application>
  <PresentationFormat>宽屏</PresentationFormat>
  <Paragraphs>218</Paragraphs>
  <Slides>45</Slides>
  <Notes>33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45</vt:i4>
      </vt:variant>
    </vt:vector>
  </HeadingPairs>
  <TitlesOfParts>
    <vt:vector size="54" baseType="lpstr">
      <vt:lpstr>等线</vt:lpstr>
      <vt:lpstr>微软雅黑</vt:lpstr>
      <vt:lpstr>Arial</vt:lpstr>
      <vt:lpstr>Calibri</vt:lpstr>
      <vt:lpstr>Calibri Light</vt:lpstr>
      <vt:lpstr>Segoe UI</vt:lpstr>
      <vt:lpstr>Presentation Opening</vt:lpstr>
      <vt:lpstr>Presentation Content Templates</vt:lpstr>
      <vt:lpstr>Presentation Closing</vt:lpstr>
      <vt:lpstr>Raster-to-Graph: Floorplan Recognition via Autoregressive Graph Prediction with an Attention Transformer</vt:lpstr>
      <vt:lpstr>Floorplan Recognition</vt:lpstr>
      <vt:lpstr>Floorplan Recognition</vt:lpstr>
      <vt:lpstr>Floorplan Recognition</vt:lpstr>
      <vt:lpstr>Existing Methods</vt:lpstr>
      <vt:lpstr>Existing Methods</vt:lpstr>
      <vt:lpstr>Our Method</vt:lpstr>
      <vt:lpstr>Our Method</vt:lpstr>
      <vt:lpstr>Our Method: Raster-to-Graph</vt:lpstr>
      <vt:lpstr>Our Method: Raster-to-Graph</vt:lpstr>
      <vt:lpstr>Our Method: Raster-to-Graph</vt:lpstr>
      <vt:lpstr>Our Method: Raster-to-Graph</vt:lpstr>
      <vt:lpstr>Ablation Studies</vt:lpstr>
      <vt:lpstr>PowerPoint 演示文稿</vt:lpstr>
      <vt:lpstr>PowerPoint 演示文稿</vt:lpstr>
      <vt:lpstr>PowerPoint 演示文稿</vt:lpstr>
      <vt:lpstr>Contrastive Results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Loizou</dc:creator>
  <cp:lastModifiedBy>I Ayasa</cp:lastModifiedBy>
  <cp:revision>61</cp:revision>
  <dcterms:created xsi:type="dcterms:W3CDTF">2023-11-13T10:22:00Z</dcterms:created>
  <dcterms:modified xsi:type="dcterms:W3CDTF">2024-04-23T03:04:39Z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CF307520934B4A9792D55B149324F73E_12</vt:lpwstr>
  </property>
  <property fmtid="{D5CDD505-2E9C-101B-9397-08002B2CF9AE}" pid="3" name="KSOProductBuildVer">
    <vt:lpwstr>2052-12.1.0.16729</vt:lpwstr>
  </property>
</Properties>
</file>